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59" r:id="rId6"/>
    <p:sldId id="264" r:id="rId7"/>
    <p:sldId id="260" r:id="rId8"/>
    <p:sldId id="265" r:id="rId9"/>
    <p:sldId id="267" r:id="rId10"/>
    <p:sldId id="269" r:id="rId11"/>
    <p:sldId id="270" r:id="rId12"/>
    <p:sldId id="271" r:id="rId13"/>
    <p:sldId id="275" r:id="rId14"/>
    <p:sldId id="274" r:id="rId15"/>
    <p:sldId id="273" r:id="rId16"/>
    <p:sldId id="272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AA1B3-EB96-41B1-9581-79EE8507779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E075-F941-45AC-89CB-B548D76C2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0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0E075-F941-45AC-89CB-B548D76C25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9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F470-2BC2-48CF-B133-A0DE5569E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E20486-ADFC-4E99-841B-0A9B34879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EBD94-031B-41CE-B2E1-F4F8195C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EFF3E-9FB1-4D85-A130-E644BAA3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9A689-E6F4-48F7-A596-F16D31F6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1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612FD-3AFB-4EB4-A92C-B062105A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27250-5C3A-42EA-AD2F-162DC011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77ADC-7A34-40C4-B1B4-341BD8D8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DFA3D-B48C-48DD-8794-05BB1DA3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6ABA2-B423-49CF-A664-D713FD6D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9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B90FDE-FC35-4096-A65A-00F96E3BB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CD779B-FE29-49D5-BB85-9B2EE30F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807D5-E3DD-48B0-AA36-0C0046B2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43CDD-33E5-4A78-910A-30A020EB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CE9E0-2551-4672-B308-92630418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58D66-98CB-4171-9107-E8395CF6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1BEE8-B1EE-41FF-9459-7F8437E1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15CC9-D892-4417-A610-EDBB241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8249B-98D6-4947-A69A-1F7657B5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766EC-1632-459C-9CFE-5A10F0C6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979BC-82BF-4102-BF70-128A404A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BB3D9-D517-4986-AA11-79E7F6E4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D236B-6681-4723-A9C7-D4061B51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2C12C-3777-4650-AEF6-43E5225C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64DA0-D243-4C57-828E-D582D3CD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0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05CA8-0D43-43D1-A6C1-5F1B100B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AFA1C-24D8-4565-BE19-CDF0197A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10243-8F2C-4DCB-8B8A-2176CFF25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F620C-3CC7-45C9-8798-C4E40777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7BB69-2373-4061-BE3D-490D0520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3CEDA-94C9-4BE9-BC9F-565870E4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0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F571-33B9-42B0-B9D7-1373FBAB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8576F-116C-4276-BA6C-5F3EDBFD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8F796-7896-490A-BDCB-4AC6809DA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D0DA1B-1C32-4D4F-9577-FDEABE5F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B7B589-E4D0-4630-9F84-A75B3D33A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6023FF-53E3-4551-A9BF-F2CD82A7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74D628-0D35-4B1E-A4D3-507C78A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EEDA3-840E-4822-83C6-A4C903B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0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5165-4A68-4A86-A4F0-8E4AD219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685F47-8C40-4D79-93B1-4B946677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AF8C4-F236-497D-9FBC-140F0EAC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990560-9D02-4E89-A030-A6AF5CB7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13DF6D-EB00-4103-89BB-C3B1E3CC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209D97-5025-429B-8489-A49A8140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26C8A6-0018-4882-8786-893E7ED6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B2A65-6279-45A8-BD6D-A6EF5B01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D1DE1-5710-4A78-9ED0-92CB1E1E0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B4F3F-DAF5-40AA-9519-11A29536C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0EE1B0-88F7-4C20-8909-DD45708E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F76B6-4AFF-4F07-A6C5-5D1EA9A0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BA533-A288-4D40-ACCE-972249E0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3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F7D1-C166-4D37-9EBE-79DE9446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DF7EBC-2D7C-4C36-B36A-43510FAD6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16DDE-6AFD-4311-8D67-F476F8C48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12E4-ABE3-4881-835E-505C7A85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3C0E1-896F-4A08-88EF-963B205F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D65F4-E9E8-4E1D-AE3E-6AA7D15F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1EA83B-27FF-4B11-B8E4-530CE0C6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9E2D7-3AF9-42D6-9FA9-EBED8784B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169E0-7FE4-4A6D-A8B9-00B304C58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0A03-2EDC-4E5A-A685-C37A2FB1347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2CE0D-0F52-4F37-A644-B5C641AFB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AB8EE-838A-4CE5-863E-92F06D5D6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A3EE-1D8F-48BB-BB81-483386FF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9C85FBB-9781-49BF-81A4-2C19ABCFE61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3"/>
                <a:ext cx="9144000" cy="103398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-center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9C85FBB-9781-49BF-81A4-2C19ABCFE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3"/>
                <a:ext cx="9144000" cy="1033983"/>
              </a:xfrm>
              <a:blipFill>
                <a:blip r:embed="rId2"/>
                <a:stretch>
                  <a:fillRect t="-15294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1820FD62-6AD6-445D-BE9A-BE05ACA02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46" y="3602038"/>
            <a:ext cx="3025254" cy="1655762"/>
          </a:xfrm>
        </p:spPr>
        <p:txBody>
          <a:bodyPr/>
          <a:lstStyle/>
          <a:p>
            <a:r>
              <a:rPr lang="en-US" altLang="zh-CN" dirty="0"/>
              <a:t>——Yao Kai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8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B03DEA-6CC3-4B0A-8B57-FC091024E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036" y="682389"/>
                <a:ext cx="7604362" cy="5147706"/>
              </a:xfrm>
            </p:spPr>
            <p:txBody>
              <a:bodyPr/>
              <a:lstStyle/>
              <a:p>
                <a:r>
                  <a:rPr lang="en-US" altLang="zh-CN" dirty="0"/>
                  <a:t>A tight example:</a:t>
                </a:r>
              </a:p>
              <a:p>
                <a:pPr lvl="1"/>
                <a:r>
                  <a:rPr lang="en-US" altLang="zh-CN" dirty="0"/>
                  <a:t>n+1 vertices</a:t>
                </a:r>
              </a:p>
              <a:p>
                <a:pPr lvl="1"/>
                <a:r>
                  <a:rPr lang="en-US" altLang="zh-CN" dirty="0"/>
                  <a:t>Edges incident to the center vertex have cost 1</a:t>
                </a:r>
              </a:p>
              <a:p>
                <a:pPr lvl="1"/>
                <a:r>
                  <a:rPr lang="en-US" altLang="zh-CN" dirty="0"/>
                  <a:t>Rest of the edges have cost 2</a:t>
                </a:r>
              </a:p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OPT=1, the center of the wheel</a:t>
                </a:r>
              </a:p>
              <a:p>
                <a:r>
                  <a:rPr lang="en-US" altLang="zh-CN" dirty="0"/>
                  <a:t>The algorithm will compute index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is a clique, and if a peripheral vertex is chosen as the maximal independent set, the cost of the solution found is 2.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B03DEA-6CC3-4B0A-8B57-FC091024E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36" y="682389"/>
                <a:ext cx="7604362" cy="5147706"/>
              </a:xfrm>
              <a:blipFill>
                <a:blip r:embed="rId2"/>
                <a:stretch>
                  <a:fillRect l="-1442" t="-2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500EA32-F45F-45E2-9EA5-3B06D188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398" y="1027906"/>
            <a:ext cx="29337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63786B-C362-4AA0-B382-58A3C4877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487"/>
                <a:ext cx="10515600" cy="637350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Theorem 3: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zh-CN" dirty="0"/>
                  <a:t>, there is no polynomial time algorithm achieving a factor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for the metric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-center problem.</a:t>
                </a:r>
              </a:p>
              <a:p>
                <a:r>
                  <a:rPr lang="en-US" altLang="zh-CN" b="1" dirty="0"/>
                  <a:t>Proof:</a:t>
                </a:r>
              </a:p>
              <a:p>
                <a:pPr lvl="1"/>
                <a:r>
                  <a:rPr lang="en-US" altLang="zh-CN" dirty="0"/>
                  <a:t>such an algorithm can solve the dominating set problem in polynomial time.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be an instance of the dominating set problem.</a:t>
                </a:r>
              </a:p>
              <a:p>
                <a:pPr lvl="1"/>
                <a:r>
                  <a:rPr lang="en-US" altLang="zh-CN" dirty="0"/>
                  <a:t>We define the complete graph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altLang="zh-CN" dirty="0"/>
                  <a:t>, where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Clearly,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 satisfies the triangle inequality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has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-center of cost 1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then the optimum cost of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-center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2</a:t>
                </a:r>
              </a:p>
              <a:p>
                <a:pPr lvl="1"/>
                <a:r>
                  <a:rPr lang="en-US" altLang="zh-CN" dirty="0"/>
                  <a:t>In the first case, when run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-approximation algorithm must give a solution of cost 1, since it cannot use an edge of cost 2.</a:t>
                </a:r>
              </a:p>
              <a:p>
                <a:pPr lvl="1"/>
                <a:r>
                  <a:rPr lang="en-US" altLang="zh-CN" dirty="0"/>
                  <a:t>Hence, using this algorithm, we can distinguish between the two possibilities, thus solving the dominating set problem.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63786B-C362-4AA0-B382-58A3C4877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487"/>
                <a:ext cx="10515600" cy="6373507"/>
              </a:xfrm>
              <a:blipFill>
                <a:blip r:embed="rId2"/>
                <a:stretch>
                  <a:fillRect l="-1043" t="-1625" r="-928" b="-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0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6841256-0D44-4746-BAAD-804070476E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The weighted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-center problem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6841256-0D44-4746-BAAD-804070476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FECF10-BC17-49DE-8A3D-D8E505227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8756176" cy="485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be a complete undirected graph with edge costs satisfying the triangle inequality, with weights on vertices and a bound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and vertex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, define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𝑐𝑜𝑛𝑛𝑒𝑐𝑡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to be the cost of the cheapest edge from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to a vertex in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endParaRPr lang="en-US" altLang="zh-CN" sz="2400" b="1" dirty="0"/>
              </a:p>
              <a:p>
                <a:r>
                  <a:rPr lang="en-US" altLang="zh-CN" sz="2400" b="1" dirty="0"/>
                  <a:t>Goal: </a:t>
                </a:r>
                <a:r>
                  <a:rPr lang="en-US" altLang="zh-CN" sz="2400" dirty="0"/>
                  <a:t>Find a set S ⊆ V, with total weight at most W, so as to minimize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𝑐𝑜𝑛𝑛𝑒𝑐𝑡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)}.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b="1" dirty="0"/>
                  <a:t>Applications: </a:t>
                </a:r>
                <a:r>
                  <a:rPr lang="en-US" altLang="zh-CN" sz="2400" dirty="0"/>
                  <a:t>Place fire stations or warehouses, given a budget</a:t>
                </a:r>
                <a:r>
                  <a:rPr lang="en-US" altLang="zh-CN" sz="2400" b="1" dirty="0"/>
                  <a:t>.</a:t>
                </a:r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FECF10-BC17-49DE-8A3D-D8E505227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8756176" cy="4851400"/>
              </a:xfrm>
              <a:blipFill>
                <a:blip r:embed="rId3"/>
                <a:stretch>
                  <a:fillRect l="-975" t="-1633" r="-1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25381518-A914-4AA2-A053-FDE659A01E6A}"/>
              </a:ext>
            </a:extLst>
          </p:cNvPr>
          <p:cNvSpPr/>
          <p:nvPr/>
        </p:nvSpPr>
        <p:spPr>
          <a:xfrm>
            <a:off x="10079148" y="2314889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C9B5397-E5BD-4C0B-AC14-9643623C4E3C}"/>
              </a:ext>
            </a:extLst>
          </p:cNvPr>
          <p:cNvSpPr/>
          <p:nvPr/>
        </p:nvSpPr>
        <p:spPr>
          <a:xfrm>
            <a:off x="10085221" y="1220361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52F74D4-83E7-43DE-A763-CC59D7AE46BC}"/>
              </a:ext>
            </a:extLst>
          </p:cNvPr>
          <p:cNvSpPr/>
          <p:nvPr/>
        </p:nvSpPr>
        <p:spPr>
          <a:xfrm>
            <a:off x="11879580" y="2314889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AA49BD1-8EEA-4F2A-A8DB-235849747475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 flipH="1">
            <a:off x="10183213" y="1430765"/>
            <a:ext cx="6073" cy="884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62DC01E-1B40-4653-961D-4A6EA3F0EF16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10287277" y="2420091"/>
            <a:ext cx="1592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F6BCDAB-8CC5-4FDA-8C30-3C4A709B472F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10262870" y="1399952"/>
            <a:ext cx="1647190" cy="94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7788123-A330-4371-8245-F969E9F3B123}"/>
              </a:ext>
            </a:extLst>
          </p:cNvPr>
          <p:cNvSpPr txBox="1"/>
          <p:nvPr/>
        </p:nvSpPr>
        <p:spPr>
          <a:xfrm>
            <a:off x="9930963" y="1753278"/>
            <a:ext cx="261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82993C-AC8B-4DE3-B3D9-F4490EC721FD}"/>
              </a:ext>
            </a:extLst>
          </p:cNvPr>
          <p:cNvSpPr txBox="1"/>
          <p:nvPr/>
        </p:nvSpPr>
        <p:spPr>
          <a:xfrm>
            <a:off x="10825088" y="2387541"/>
            <a:ext cx="261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03797C-A5F7-4DA8-90DD-E77265A743CF}"/>
              </a:ext>
            </a:extLst>
          </p:cNvPr>
          <p:cNvSpPr txBox="1"/>
          <p:nvPr/>
        </p:nvSpPr>
        <p:spPr>
          <a:xfrm>
            <a:off x="10955776" y="1611391"/>
            <a:ext cx="261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412D5F-8AEF-44CE-80CE-44DCBD4778CE}"/>
              </a:ext>
            </a:extLst>
          </p:cNvPr>
          <p:cNvSpPr txBox="1"/>
          <p:nvPr/>
        </p:nvSpPr>
        <p:spPr>
          <a:xfrm>
            <a:off x="10138980" y="3086251"/>
            <a:ext cx="215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Suppose W=1,</a:t>
            </a:r>
          </a:p>
          <a:p>
            <a:r>
              <a:rPr lang="en-US" altLang="zh-CN" dirty="0"/>
              <a:t>OPT=5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7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63D3FC-A03E-424F-BD77-829F86A62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6854"/>
                <a:ext cx="10584976" cy="5590109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𝑤𝑑𝑜𝑚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 the weight of a minimum weight dominating set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use the same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find the smallest index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𝑤𝑑𝑜𝑚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this smallest index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OPT=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63D3FC-A03E-424F-BD77-829F86A62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6854"/>
                <a:ext cx="10584976" cy="5590109"/>
              </a:xfrm>
              <a:blipFill>
                <a:blip r:embed="rId2"/>
                <a:stretch>
                  <a:fillRect l="-1037" t="-1854" r="-1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DDDF773-B32D-4B1F-B988-875F47372309}"/>
              </a:ext>
            </a:extLst>
          </p:cNvPr>
          <p:cNvCxnSpPr>
            <a:cxnSpLocks/>
          </p:cNvCxnSpPr>
          <p:nvPr/>
        </p:nvCxnSpPr>
        <p:spPr>
          <a:xfrm>
            <a:off x="9963032" y="5048183"/>
            <a:ext cx="14874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5172A88-B028-43E4-A2A4-DD4AF25BD8BE}"/>
              </a:ext>
            </a:extLst>
          </p:cNvPr>
          <p:cNvSpPr/>
          <p:nvPr/>
        </p:nvSpPr>
        <p:spPr>
          <a:xfrm>
            <a:off x="9963032" y="3975145"/>
            <a:ext cx="1460144" cy="841555"/>
          </a:xfrm>
          <a:custGeom>
            <a:avLst/>
            <a:gdLst>
              <a:gd name="connsiteX0" fmla="*/ 0 w 3671248"/>
              <a:gd name="connsiteY0" fmla="*/ 0 h 1064641"/>
              <a:gd name="connsiteX1" fmla="*/ 54591 w 3671248"/>
              <a:gd name="connsiteY1" fmla="*/ 109182 h 1064641"/>
              <a:gd name="connsiteX2" fmla="*/ 81887 w 3671248"/>
              <a:gd name="connsiteY2" fmla="*/ 163773 h 1064641"/>
              <a:gd name="connsiteX3" fmla="*/ 136478 w 3671248"/>
              <a:gd name="connsiteY3" fmla="*/ 245659 h 1064641"/>
              <a:gd name="connsiteX4" fmla="*/ 259307 w 3671248"/>
              <a:gd name="connsiteY4" fmla="*/ 382137 h 1064641"/>
              <a:gd name="connsiteX5" fmla="*/ 313898 w 3671248"/>
              <a:gd name="connsiteY5" fmla="*/ 423080 h 1064641"/>
              <a:gd name="connsiteX6" fmla="*/ 354842 w 3671248"/>
              <a:gd name="connsiteY6" fmla="*/ 436728 h 1064641"/>
              <a:gd name="connsiteX7" fmla="*/ 477672 w 3671248"/>
              <a:gd name="connsiteY7" fmla="*/ 491319 h 1064641"/>
              <a:gd name="connsiteX8" fmla="*/ 518615 w 3671248"/>
              <a:gd name="connsiteY8" fmla="*/ 504967 h 1064641"/>
              <a:gd name="connsiteX9" fmla="*/ 545910 w 3671248"/>
              <a:gd name="connsiteY9" fmla="*/ 545910 h 1064641"/>
              <a:gd name="connsiteX10" fmla="*/ 627797 w 3671248"/>
              <a:gd name="connsiteY10" fmla="*/ 559558 h 1064641"/>
              <a:gd name="connsiteX11" fmla="*/ 777922 w 3671248"/>
              <a:gd name="connsiteY11" fmla="*/ 586853 h 1064641"/>
              <a:gd name="connsiteX12" fmla="*/ 832513 w 3671248"/>
              <a:gd name="connsiteY12" fmla="*/ 614149 h 1064641"/>
              <a:gd name="connsiteX13" fmla="*/ 941696 w 3671248"/>
              <a:gd name="connsiteY13" fmla="*/ 641444 h 1064641"/>
              <a:gd name="connsiteX14" fmla="*/ 1009934 w 3671248"/>
              <a:gd name="connsiteY14" fmla="*/ 668740 h 1064641"/>
              <a:gd name="connsiteX15" fmla="*/ 1187355 w 3671248"/>
              <a:gd name="connsiteY15" fmla="*/ 682388 h 1064641"/>
              <a:gd name="connsiteX16" fmla="*/ 1296537 w 3671248"/>
              <a:gd name="connsiteY16" fmla="*/ 723331 h 1064641"/>
              <a:gd name="connsiteX17" fmla="*/ 1351128 w 3671248"/>
              <a:gd name="connsiteY17" fmla="*/ 736979 h 1064641"/>
              <a:gd name="connsiteX18" fmla="*/ 1569493 w 3671248"/>
              <a:gd name="connsiteY18" fmla="*/ 764274 h 1064641"/>
              <a:gd name="connsiteX19" fmla="*/ 1801504 w 3671248"/>
              <a:gd name="connsiteY19" fmla="*/ 818865 h 1064641"/>
              <a:gd name="connsiteX20" fmla="*/ 1965278 w 3671248"/>
              <a:gd name="connsiteY20" fmla="*/ 832513 h 1064641"/>
              <a:gd name="connsiteX21" fmla="*/ 2210937 w 3671248"/>
              <a:gd name="connsiteY21" fmla="*/ 873456 h 1064641"/>
              <a:gd name="connsiteX22" fmla="*/ 2279176 w 3671248"/>
              <a:gd name="connsiteY22" fmla="*/ 887104 h 1064641"/>
              <a:gd name="connsiteX23" fmla="*/ 2552131 w 3671248"/>
              <a:gd name="connsiteY23" fmla="*/ 914400 h 1064641"/>
              <a:gd name="connsiteX24" fmla="*/ 2606722 w 3671248"/>
              <a:gd name="connsiteY24" fmla="*/ 928047 h 1064641"/>
              <a:gd name="connsiteX25" fmla="*/ 2770496 w 3671248"/>
              <a:gd name="connsiteY25" fmla="*/ 941695 h 1064641"/>
              <a:gd name="connsiteX26" fmla="*/ 2811439 w 3671248"/>
              <a:gd name="connsiteY26" fmla="*/ 968991 h 1064641"/>
              <a:gd name="connsiteX27" fmla="*/ 2920621 w 3671248"/>
              <a:gd name="connsiteY27" fmla="*/ 982638 h 1064641"/>
              <a:gd name="connsiteX28" fmla="*/ 2975212 w 3671248"/>
              <a:gd name="connsiteY28" fmla="*/ 996286 h 1064641"/>
              <a:gd name="connsiteX29" fmla="*/ 3057098 w 3671248"/>
              <a:gd name="connsiteY29" fmla="*/ 1023582 h 1064641"/>
              <a:gd name="connsiteX30" fmla="*/ 3425588 w 3671248"/>
              <a:gd name="connsiteY30" fmla="*/ 1037230 h 1064641"/>
              <a:gd name="connsiteX31" fmla="*/ 3671248 w 3671248"/>
              <a:gd name="connsiteY31" fmla="*/ 1064525 h 106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71248" h="1064641">
                <a:moveTo>
                  <a:pt x="0" y="0"/>
                </a:moveTo>
                <a:cubicBezTo>
                  <a:pt x="53741" y="134349"/>
                  <a:pt x="80" y="13787"/>
                  <a:pt x="54591" y="109182"/>
                </a:cubicBezTo>
                <a:cubicBezTo>
                  <a:pt x="64685" y="126846"/>
                  <a:pt x="71420" y="146327"/>
                  <a:pt x="81887" y="163773"/>
                </a:cubicBezTo>
                <a:cubicBezTo>
                  <a:pt x="98765" y="191903"/>
                  <a:pt x="118281" y="218364"/>
                  <a:pt x="136478" y="245659"/>
                </a:cubicBezTo>
                <a:cubicBezTo>
                  <a:pt x="175750" y="304567"/>
                  <a:pt x="187877" y="328565"/>
                  <a:pt x="259307" y="382137"/>
                </a:cubicBezTo>
                <a:cubicBezTo>
                  <a:pt x="277504" y="395785"/>
                  <a:pt x="294149" y="411795"/>
                  <a:pt x="313898" y="423080"/>
                </a:cubicBezTo>
                <a:cubicBezTo>
                  <a:pt x="326389" y="430218"/>
                  <a:pt x="341194" y="432179"/>
                  <a:pt x="354842" y="436728"/>
                </a:cubicBezTo>
                <a:cubicBezTo>
                  <a:pt x="419726" y="479985"/>
                  <a:pt x="380223" y="458836"/>
                  <a:pt x="477672" y="491319"/>
                </a:cubicBezTo>
                <a:lnTo>
                  <a:pt x="518615" y="504967"/>
                </a:lnTo>
                <a:cubicBezTo>
                  <a:pt x="527713" y="518615"/>
                  <a:pt x="531239" y="538575"/>
                  <a:pt x="545910" y="545910"/>
                </a:cubicBezTo>
                <a:cubicBezTo>
                  <a:pt x="570661" y="558285"/>
                  <a:pt x="600447" y="555350"/>
                  <a:pt x="627797" y="559558"/>
                </a:cubicBezTo>
                <a:cubicBezTo>
                  <a:pt x="754941" y="579119"/>
                  <a:pt x="684519" y="563503"/>
                  <a:pt x="777922" y="586853"/>
                </a:cubicBezTo>
                <a:cubicBezTo>
                  <a:pt x="796119" y="595952"/>
                  <a:pt x="813212" y="607715"/>
                  <a:pt x="832513" y="614149"/>
                </a:cubicBezTo>
                <a:cubicBezTo>
                  <a:pt x="1076842" y="695593"/>
                  <a:pt x="778287" y="580166"/>
                  <a:pt x="941696" y="641444"/>
                </a:cubicBezTo>
                <a:cubicBezTo>
                  <a:pt x="964634" y="650046"/>
                  <a:pt x="985769" y="664712"/>
                  <a:pt x="1009934" y="668740"/>
                </a:cubicBezTo>
                <a:cubicBezTo>
                  <a:pt x="1068442" y="678492"/>
                  <a:pt x="1128215" y="677839"/>
                  <a:pt x="1187355" y="682388"/>
                </a:cubicBezTo>
                <a:cubicBezTo>
                  <a:pt x="1223400" y="696806"/>
                  <a:pt x="1259101" y="712635"/>
                  <a:pt x="1296537" y="723331"/>
                </a:cubicBezTo>
                <a:cubicBezTo>
                  <a:pt x="1314572" y="728484"/>
                  <a:pt x="1332578" y="734197"/>
                  <a:pt x="1351128" y="736979"/>
                </a:cubicBezTo>
                <a:cubicBezTo>
                  <a:pt x="1423671" y="747860"/>
                  <a:pt x="1569493" y="764274"/>
                  <a:pt x="1569493" y="764274"/>
                </a:cubicBezTo>
                <a:cubicBezTo>
                  <a:pt x="1613730" y="775333"/>
                  <a:pt x="1760156" y="812958"/>
                  <a:pt x="1801504" y="818865"/>
                </a:cubicBezTo>
                <a:cubicBezTo>
                  <a:pt x="1855734" y="826612"/>
                  <a:pt x="1910687" y="827964"/>
                  <a:pt x="1965278" y="832513"/>
                </a:cubicBezTo>
                <a:cubicBezTo>
                  <a:pt x="2260426" y="891544"/>
                  <a:pt x="1958712" y="834653"/>
                  <a:pt x="2210937" y="873456"/>
                </a:cubicBezTo>
                <a:cubicBezTo>
                  <a:pt x="2233864" y="876983"/>
                  <a:pt x="2256212" y="883823"/>
                  <a:pt x="2279176" y="887104"/>
                </a:cubicBezTo>
                <a:cubicBezTo>
                  <a:pt x="2346364" y="896702"/>
                  <a:pt x="2489765" y="908730"/>
                  <a:pt x="2552131" y="914400"/>
                </a:cubicBezTo>
                <a:cubicBezTo>
                  <a:pt x="2570328" y="918949"/>
                  <a:pt x="2588110" y="925721"/>
                  <a:pt x="2606722" y="928047"/>
                </a:cubicBezTo>
                <a:cubicBezTo>
                  <a:pt x="2661080" y="934842"/>
                  <a:pt x="2716779" y="930951"/>
                  <a:pt x="2770496" y="941695"/>
                </a:cubicBezTo>
                <a:cubicBezTo>
                  <a:pt x="2786580" y="944912"/>
                  <a:pt x="2795614" y="964675"/>
                  <a:pt x="2811439" y="968991"/>
                </a:cubicBezTo>
                <a:cubicBezTo>
                  <a:pt x="2846824" y="978641"/>
                  <a:pt x="2884227" y="978089"/>
                  <a:pt x="2920621" y="982638"/>
                </a:cubicBezTo>
                <a:cubicBezTo>
                  <a:pt x="2938818" y="987187"/>
                  <a:pt x="2957246" y="990896"/>
                  <a:pt x="2975212" y="996286"/>
                </a:cubicBezTo>
                <a:cubicBezTo>
                  <a:pt x="3002770" y="1004554"/>
                  <a:pt x="3028346" y="1022517"/>
                  <a:pt x="3057098" y="1023582"/>
                </a:cubicBezTo>
                <a:lnTo>
                  <a:pt x="3425588" y="1037230"/>
                </a:lnTo>
                <a:cubicBezTo>
                  <a:pt x="3625491" y="1067984"/>
                  <a:pt x="3543173" y="1064525"/>
                  <a:pt x="3671248" y="1064525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BE24F05-4AA1-409A-A6CF-5B934C7F44E9}"/>
              </a:ext>
            </a:extLst>
          </p:cNvPr>
          <p:cNvSpPr/>
          <p:nvPr/>
        </p:nvSpPr>
        <p:spPr>
          <a:xfrm>
            <a:off x="9963032" y="5260198"/>
            <a:ext cx="1460144" cy="662009"/>
          </a:xfrm>
          <a:custGeom>
            <a:avLst/>
            <a:gdLst>
              <a:gd name="connsiteX0" fmla="*/ 0 w 3616657"/>
              <a:gd name="connsiteY0" fmla="*/ 1078173 h 1078173"/>
              <a:gd name="connsiteX1" fmla="*/ 68239 w 3616657"/>
              <a:gd name="connsiteY1" fmla="*/ 1064525 h 1078173"/>
              <a:gd name="connsiteX2" fmla="*/ 163773 w 3616657"/>
              <a:gd name="connsiteY2" fmla="*/ 968991 h 1078173"/>
              <a:gd name="connsiteX3" fmla="*/ 204716 w 3616657"/>
              <a:gd name="connsiteY3" fmla="*/ 914400 h 1078173"/>
              <a:gd name="connsiteX4" fmla="*/ 245660 w 3616657"/>
              <a:gd name="connsiteY4" fmla="*/ 900752 h 1078173"/>
              <a:gd name="connsiteX5" fmla="*/ 341194 w 3616657"/>
              <a:gd name="connsiteY5" fmla="*/ 818866 h 1078173"/>
              <a:gd name="connsiteX6" fmla="*/ 382137 w 3616657"/>
              <a:gd name="connsiteY6" fmla="*/ 805218 h 1078173"/>
              <a:gd name="connsiteX7" fmla="*/ 450376 w 3616657"/>
              <a:gd name="connsiteY7" fmla="*/ 764275 h 1078173"/>
              <a:gd name="connsiteX8" fmla="*/ 491319 w 3616657"/>
              <a:gd name="connsiteY8" fmla="*/ 736979 h 1078173"/>
              <a:gd name="connsiteX9" fmla="*/ 573206 w 3616657"/>
              <a:gd name="connsiteY9" fmla="*/ 696036 h 1078173"/>
              <a:gd name="connsiteX10" fmla="*/ 614149 w 3616657"/>
              <a:gd name="connsiteY10" fmla="*/ 668740 h 1078173"/>
              <a:gd name="connsiteX11" fmla="*/ 668740 w 3616657"/>
              <a:gd name="connsiteY11" fmla="*/ 655093 h 1078173"/>
              <a:gd name="connsiteX12" fmla="*/ 764275 w 3616657"/>
              <a:gd name="connsiteY12" fmla="*/ 586854 h 1078173"/>
              <a:gd name="connsiteX13" fmla="*/ 832514 w 3616657"/>
              <a:gd name="connsiteY13" fmla="*/ 573206 h 1078173"/>
              <a:gd name="connsiteX14" fmla="*/ 873457 w 3616657"/>
              <a:gd name="connsiteY14" fmla="*/ 545910 h 1078173"/>
              <a:gd name="connsiteX15" fmla="*/ 1009934 w 3616657"/>
              <a:gd name="connsiteY15" fmla="*/ 518615 h 1078173"/>
              <a:gd name="connsiteX16" fmla="*/ 1050878 w 3616657"/>
              <a:gd name="connsiteY16" fmla="*/ 504967 h 1078173"/>
              <a:gd name="connsiteX17" fmla="*/ 1105469 w 3616657"/>
              <a:gd name="connsiteY17" fmla="*/ 491319 h 1078173"/>
              <a:gd name="connsiteX18" fmla="*/ 1214651 w 3616657"/>
              <a:gd name="connsiteY18" fmla="*/ 436728 h 1078173"/>
              <a:gd name="connsiteX19" fmla="*/ 1310185 w 3616657"/>
              <a:gd name="connsiteY19" fmla="*/ 409433 h 1078173"/>
              <a:gd name="connsiteX20" fmla="*/ 1419367 w 3616657"/>
              <a:gd name="connsiteY20" fmla="*/ 395785 h 1078173"/>
              <a:gd name="connsiteX21" fmla="*/ 1487606 w 3616657"/>
              <a:gd name="connsiteY21" fmla="*/ 382137 h 1078173"/>
              <a:gd name="connsiteX22" fmla="*/ 1542197 w 3616657"/>
              <a:gd name="connsiteY22" fmla="*/ 368490 h 1078173"/>
              <a:gd name="connsiteX23" fmla="*/ 1733266 w 3616657"/>
              <a:gd name="connsiteY23" fmla="*/ 341194 h 1078173"/>
              <a:gd name="connsiteX24" fmla="*/ 1842448 w 3616657"/>
              <a:gd name="connsiteY24" fmla="*/ 327546 h 1078173"/>
              <a:gd name="connsiteX25" fmla="*/ 1951630 w 3616657"/>
              <a:gd name="connsiteY25" fmla="*/ 300251 h 1078173"/>
              <a:gd name="connsiteX26" fmla="*/ 2033516 w 3616657"/>
              <a:gd name="connsiteY26" fmla="*/ 245660 h 1078173"/>
              <a:gd name="connsiteX27" fmla="*/ 2238233 w 3616657"/>
              <a:gd name="connsiteY27" fmla="*/ 191069 h 1078173"/>
              <a:gd name="connsiteX28" fmla="*/ 2511188 w 3616657"/>
              <a:gd name="connsiteY28" fmla="*/ 163773 h 1078173"/>
              <a:gd name="connsiteX29" fmla="*/ 2593075 w 3616657"/>
              <a:gd name="connsiteY29" fmla="*/ 136478 h 1078173"/>
              <a:gd name="connsiteX30" fmla="*/ 2647666 w 3616657"/>
              <a:gd name="connsiteY30" fmla="*/ 109182 h 1078173"/>
              <a:gd name="connsiteX31" fmla="*/ 2715905 w 3616657"/>
              <a:gd name="connsiteY31" fmla="*/ 95534 h 1078173"/>
              <a:gd name="connsiteX32" fmla="*/ 2797791 w 3616657"/>
              <a:gd name="connsiteY32" fmla="*/ 54591 h 1078173"/>
              <a:gd name="connsiteX33" fmla="*/ 2838734 w 3616657"/>
              <a:gd name="connsiteY33" fmla="*/ 27296 h 1078173"/>
              <a:gd name="connsiteX34" fmla="*/ 2893325 w 3616657"/>
              <a:gd name="connsiteY34" fmla="*/ 13648 h 1078173"/>
              <a:gd name="connsiteX35" fmla="*/ 3220872 w 3616657"/>
              <a:gd name="connsiteY35" fmla="*/ 0 h 1078173"/>
              <a:gd name="connsiteX36" fmla="*/ 3616657 w 3616657"/>
              <a:gd name="connsiteY36" fmla="*/ 13648 h 107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616657" h="1078173">
                <a:moveTo>
                  <a:pt x="0" y="1078173"/>
                </a:moveTo>
                <a:cubicBezTo>
                  <a:pt x="22746" y="1073624"/>
                  <a:pt x="48938" y="1077392"/>
                  <a:pt x="68239" y="1064525"/>
                </a:cubicBezTo>
                <a:cubicBezTo>
                  <a:pt x="105711" y="1039544"/>
                  <a:pt x="136752" y="1005019"/>
                  <a:pt x="163773" y="968991"/>
                </a:cubicBezTo>
                <a:cubicBezTo>
                  <a:pt x="177421" y="950794"/>
                  <a:pt x="187242" y="928962"/>
                  <a:pt x="204716" y="914400"/>
                </a:cubicBezTo>
                <a:cubicBezTo>
                  <a:pt x="215768" y="905190"/>
                  <a:pt x="232012" y="905301"/>
                  <a:pt x="245660" y="900752"/>
                </a:cubicBezTo>
                <a:cubicBezTo>
                  <a:pt x="277928" y="868484"/>
                  <a:pt x="300341" y="842210"/>
                  <a:pt x="341194" y="818866"/>
                </a:cubicBezTo>
                <a:cubicBezTo>
                  <a:pt x="353684" y="811729"/>
                  <a:pt x="369270" y="811652"/>
                  <a:pt x="382137" y="805218"/>
                </a:cubicBezTo>
                <a:cubicBezTo>
                  <a:pt x="405863" y="793355"/>
                  <a:pt x="427882" y="778334"/>
                  <a:pt x="450376" y="764275"/>
                </a:cubicBezTo>
                <a:cubicBezTo>
                  <a:pt x="464285" y="755582"/>
                  <a:pt x="476981" y="744945"/>
                  <a:pt x="491319" y="736979"/>
                </a:cubicBezTo>
                <a:cubicBezTo>
                  <a:pt x="517996" y="722158"/>
                  <a:pt x="546529" y="710857"/>
                  <a:pt x="573206" y="696036"/>
                </a:cubicBezTo>
                <a:cubicBezTo>
                  <a:pt x="587544" y="688070"/>
                  <a:pt x="599073" y="675201"/>
                  <a:pt x="614149" y="668740"/>
                </a:cubicBezTo>
                <a:cubicBezTo>
                  <a:pt x="631389" y="661351"/>
                  <a:pt x="650543" y="659642"/>
                  <a:pt x="668740" y="655093"/>
                </a:cubicBezTo>
                <a:cubicBezTo>
                  <a:pt x="671885" y="652734"/>
                  <a:pt x="750965" y="591845"/>
                  <a:pt x="764275" y="586854"/>
                </a:cubicBezTo>
                <a:cubicBezTo>
                  <a:pt x="785995" y="578709"/>
                  <a:pt x="809768" y="577755"/>
                  <a:pt x="832514" y="573206"/>
                </a:cubicBezTo>
                <a:cubicBezTo>
                  <a:pt x="846162" y="564107"/>
                  <a:pt x="858381" y="552371"/>
                  <a:pt x="873457" y="545910"/>
                </a:cubicBezTo>
                <a:cubicBezTo>
                  <a:pt x="902734" y="533363"/>
                  <a:pt x="986497" y="523823"/>
                  <a:pt x="1009934" y="518615"/>
                </a:cubicBezTo>
                <a:cubicBezTo>
                  <a:pt x="1023978" y="515494"/>
                  <a:pt x="1037045" y="508919"/>
                  <a:pt x="1050878" y="504967"/>
                </a:cubicBezTo>
                <a:cubicBezTo>
                  <a:pt x="1068913" y="499814"/>
                  <a:pt x="1087674" y="497250"/>
                  <a:pt x="1105469" y="491319"/>
                </a:cubicBezTo>
                <a:cubicBezTo>
                  <a:pt x="1247157" y="444090"/>
                  <a:pt x="1114344" y="486882"/>
                  <a:pt x="1214651" y="436728"/>
                </a:cubicBezTo>
                <a:cubicBezTo>
                  <a:pt x="1230873" y="428617"/>
                  <a:pt x="1297072" y="411619"/>
                  <a:pt x="1310185" y="409433"/>
                </a:cubicBezTo>
                <a:cubicBezTo>
                  <a:pt x="1346363" y="403403"/>
                  <a:pt x="1383116" y="401362"/>
                  <a:pt x="1419367" y="395785"/>
                </a:cubicBezTo>
                <a:cubicBezTo>
                  <a:pt x="1442294" y="392258"/>
                  <a:pt x="1464962" y="387169"/>
                  <a:pt x="1487606" y="382137"/>
                </a:cubicBezTo>
                <a:cubicBezTo>
                  <a:pt x="1505916" y="378068"/>
                  <a:pt x="1523695" y="371574"/>
                  <a:pt x="1542197" y="368490"/>
                </a:cubicBezTo>
                <a:cubicBezTo>
                  <a:pt x="1605658" y="357913"/>
                  <a:pt x="1669520" y="349887"/>
                  <a:pt x="1733266" y="341194"/>
                </a:cubicBezTo>
                <a:cubicBezTo>
                  <a:pt x="1769607" y="336238"/>
                  <a:pt x="1806399" y="334305"/>
                  <a:pt x="1842448" y="327546"/>
                </a:cubicBezTo>
                <a:cubicBezTo>
                  <a:pt x="1879320" y="320633"/>
                  <a:pt x="1915236" y="309349"/>
                  <a:pt x="1951630" y="300251"/>
                </a:cubicBezTo>
                <a:lnTo>
                  <a:pt x="2033516" y="245660"/>
                </a:lnTo>
                <a:cubicBezTo>
                  <a:pt x="2116406" y="190400"/>
                  <a:pt x="2072123" y="211833"/>
                  <a:pt x="2238233" y="191069"/>
                </a:cubicBezTo>
                <a:cubicBezTo>
                  <a:pt x="2328966" y="179727"/>
                  <a:pt x="2511188" y="163773"/>
                  <a:pt x="2511188" y="163773"/>
                </a:cubicBezTo>
                <a:cubicBezTo>
                  <a:pt x="2538484" y="154675"/>
                  <a:pt x="2567341" y="149345"/>
                  <a:pt x="2593075" y="136478"/>
                </a:cubicBezTo>
                <a:cubicBezTo>
                  <a:pt x="2611272" y="127379"/>
                  <a:pt x="2628365" y="115616"/>
                  <a:pt x="2647666" y="109182"/>
                </a:cubicBezTo>
                <a:cubicBezTo>
                  <a:pt x="2669672" y="101846"/>
                  <a:pt x="2693159" y="100083"/>
                  <a:pt x="2715905" y="95534"/>
                </a:cubicBezTo>
                <a:cubicBezTo>
                  <a:pt x="2833242" y="17311"/>
                  <a:pt x="2684784" y="111095"/>
                  <a:pt x="2797791" y="54591"/>
                </a:cubicBezTo>
                <a:cubicBezTo>
                  <a:pt x="2812462" y="47256"/>
                  <a:pt x="2823658" y="33757"/>
                  <a:pt x="2838734" y="27296"/>
                </a:cubicBezTo>
                <a:cubicBezTo>
                  <a:pt x="2855974" y="19907"/>
                  <a:pt x="2874616" y="14984"/>
                  <a:pt x="2893325" y="13648"/>
                </a:cubicBezTo>
                <a:cubicBezTo>
                  <a:pt x="3002324" y="5862"/>
                  <a:pt x="3111690" y="4549"/>
                  <a:pt x="3220872" y="0"/>
                </a:cubicBezTo>
                <a:cubicBezTo>
                  <a:pt x="3461715" y="20071"/>
                  <a:pt x="3329865" y="13648"/>
                  <a:pt x="3616657" y="136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6174C5-F144-47C8-9A5F-02A7269B1697}"/>
                  </a:ext>
                </a:extLst>
              </p:cNvPr>
              <p:cNvSpPr txBox="1"/>
              <p:nvPr/>
            </p:nvSpPr>
            <p:spPr>
              <a:xfrm>
                <a:off x="9928384" y="4816246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6174C5-F144-47C8-9A5F-02A7269B1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384" y="4816246"/>
                <a:ext cx="261377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A9DEAF-E748-46D0-A100-78BAD64503D8}"/>
                  </a:ext>
                </a:extLst>
              </p:cNvPr>
              <p:cNvSpPr txBox="1"/>
              <p:nvPr/>
            </p:nvSpPr>
            <p:spPr>
              <a:xfrm>
                <a:off x="10174950" y="4816246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A9DEAF-E748-46D0-A100-78BAD6450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950" y="4816246"/>
                <a:ext cx="261377" cy="261610"/>
              </a:xfrm>
              <a:prstGeom prst="rect">
                <a:avLst/>
              </a:prstGeom>
              <a:blipFill>
                <a:blip r:embed="rId4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FB77FA0-556A-4159-AC8F-C991F7FFA76B}"/>
                  </a:ext>
                </a:extLst>
              </p:cNvPr>
              <p:cNvSpPr txBox="1"/>
              <p:nvPr/>
            </p:nvSpPr>
            <p:spPr>
              <a:xfrm>
                <a:off x="10419931" y="4816246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FB77FA0-556A-4159-AC8F-C991F7FF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931" y="4816246"/>
                <a:ext cx="261377" cy="261610"/>
              </a:xfrm>
              <a:prstGeom prst="rect">
                <a:avLst/>
              </a:prstGeom>
              <a:blipFill>
                <a:blip r:embed="rId5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2EAADF-35D7-4103-A7FC-A1E0A5097826}"/>
                  </a:ext>
                </a:extLst>
              </p:cNvPr>
              <p:cNvSpPr txBox="1"/>
              <p:nvPr/>
            </p:nvSpPr>
            <p:spPr>
              <a:xfrm>
                <a:off x="10660176" y="4816246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2EAADF-35D7-4103-A7FC-A1E0A5097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176" y="4816246"/>
                <a:ext cx="261377" cy="261610"/>
              </a:xfrm>
              <a:prstGeom prst="rect">
                <a:avLst/>
              </a:prstGeom>
              <a:blipFill>
                <a:blip r:embed="rId6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56CA97E-D803-46A3-BB03-15030D9CBD01}"/>
              </a:ext>
            </a:extLst>
          </p:cNvPr>
          <p:cNvSpPr txBox="1"/>
          <p:nvPr/>
        </p:nvSpPr>
        <p:spPr>
          <a:xfrm>
            <a:off x="10852925" y="47705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FF270-B063-476F-904F-A08C8617CF9D}"/>
                  </a:ext>
                </a:extLst>
              </p:cNvPr>
              <p:cNvSpPr txBox="1"/>
              <p:nvPr/>
            </p:nvSpPr>
            <p:spPr>
              <a:xfrm>
                <a:off x="9585365" y="3641701"/>
                <a:ext cx="127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𝑤𝑑𝑜𝑚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FF270-B063-476F-904F-A08C8617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365" y="3641701"/>
                <a:ext cx="127765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BDEC72-0625-4CA3-AE8D-FC91D9240786}"/>
                  </a:ext>
                </a:extLst>
              </p:cNvPr>
              <p:cNvSpPr txBox="1"/>
              <p:nvPr/>
            </p:nvSpPr>
            <p:spPr>
              <a:xfrm>
                <a:off x="9529822" y="5901814"/>
                <a:ext cx="1054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BDEC72-0625-4CA3-AE8D-FC91D9240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822" y="5901814"/>
                <a:ext cx="105490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F5761A-F88B-48E0-BA60-71DB4070408D}"/>
              </a:ext>
            </a:extLst>
          </p:cNvPr>
          <p:cNvCxnSpPr>
            <a:stCxn id="5" idx="18"/>
            <a:endCxn id="6" idx="22"/>
          </p:cNvCxnSpPr>
          <p:nvPr/>
        </p:nvCxnSpPr>
        <p:spPr>
          <a:xfrm flipH="1">
            <a:off x="10585659" y="4579272"/>
            <a:ext cx="1598" cy="90718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3D3AB728-C0D4-441E-A39D-4AE0A5F17D8B}"/>
              </a:ext>
            </a:extLst>
          </p:cNvPr>
          <p:cNvSpPr/>
          <p:nvPr/>
        </p:nvSpPr>
        <p:spPr>
          <a:xfrm>
            <a:off x="10509858" y="4476434"/>
            <a:ext cx="17145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86CF14-024F-4CBE-A879-3C16A139F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363"/>
                <a:ext cx="10515600" cy="64963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Let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be an independent set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 any vertex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denotes its lightest neighbor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also consider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to be a neighbor of itself</a:t>
                </a: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Lemma 3: </a:t>
                </a:r>
                <a:r>
                  <a:rPr lang="en-US" altLang="zh-CN" dirty="0"/>
                  <a:t>We claim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𝑤𝑑𝑜𝑚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Proof: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be a minimum weight dominating set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𝑤𝑑𝑜𝑚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contains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altLang="zh-CN" dirty="0"/>
                  <a:t>stars spanning all vertices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(the vertices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are the centers of the stars).</a:t>
                </a:r>
              </a:p>
              <a:p>
                <a:pPr lvl="1"/>
                <a:r>
                  <a:rPr lang="en-US" altLang="zh-CN" dirty="0"/>
                  <a:t>A star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becomes a clique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contains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altLang="zh-CN" dirty="0"/>
                  <a:t>cliques spanning all vertices.</a:t>
                </a:r>
              </a:p>
              <a:p>
                <a:pPr lvl="1"/>
                <a:r>
                  <a:rPr lang="en-US" altLang="zh-CN" dirty="0"/>
                  <a:t>Independent set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can pick at most one vertex from each clique.</a:t>
                </a:r>
              </a:p>
              <a:p>
                <a:pPr lvl="1"/>
                <a:r>
                  <a:rPr lang="en-US" altLang="zh-CN" dirty="0"/>
                  <a:t>Each vertex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has the center of the corresponding star available as a neighbor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(this might not be the lightest neighbor).</a:t>
                </a:r>
              </a:p>
              <a:p>
                <a:pPr lvl="1"/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𝑤𝑑𝑜𝑚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86CF14-024F-4CBE-A879-3C16A139F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363"/>
                <a:ext cx="10515600" cy="6496335"/>
              </a:xfrm>
              <a:blipFill>
                <a:blip r:embed="rId2"/>
                <a:stretch>
                  <a:fillRect l="-1043" t="-2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2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CC77E-A831-4E2B-9E3C-1A15A20F2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/>
          <a:lstStyle/>
          <a:p>
            <a:r>
              <a:rPr lang="en-US" altLang="zh-CN" b="1" dirty="0"/>
              <a:t>Example:</a:t>
            </a:r>
          </a:p>
          <a:p>
            <a:pPr lvl="1"/>
            <a:endParaRPr lang="en-US" altLang="zh-CN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055790-8EBD-4627-9E5E-660224751139}"/>
              </a:ext>
            </a:extLst>
          </p:cNvPr>
          <p:cNvSpPr/>
          <p:nvPr/>
        </p:nvSpPr>
        <p:spPr>
          <a:xfrm>
            <a:off x="1954030" y="2544399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F3B25D-F62F-4FF5-BEF5-5684BE13310C}"/>
              </a:ext>
            </a:extLst>
          </p:cNvPr>
          <p:cNvSpPr/>
          <p:nvPr/>
        </p:nvSpPr>
        <p:spPr>
          <a:xfrm>
            <a:off x="1954029" y="3292985"/>
            <a:ext cx="208129" cy="2104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1C771C-3F21-47B5-B826-BC8998C5D066}"/>
              </a:ext>
            </a:extLst>
          </p:cNvPr>
          <p:cNvSpPr/>
          <p:nvPr/>
        </p:nvSpPr>
        <p:spPr>
          <a:xfrm>
            <a:off x="2834127" y="3296390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D73213-B9CB-45B6-9D08-B80048390BD4}"/>
              </a:ext>
            </a:extLst>
          </p:cNvPr>
          <p:cNvSpPr/>
          <p:nvPr/>
        </p:nvSpPr>
        <p:spPr>
          <a:xfrm>
            <a:off x="3428387" y="2609759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2EFE9C1-3737-479B-9E7B-0166C15E6F13}"/>
              </a:ext>
            </a:extLst>
          </p:cNvPr>
          <p:cNvSpPr/>
          <p:nvPr/>
        </p:nvSpPr>
        <p:spPr>
          <a:xfrm>
            <a:off x="4903756" y="1901090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5D12E36-5B2A-408D-AE85-B4A66D8731B4}"/>
              </a:ext>
            </a:extLst>
          </p:cNvPr>
          <p:cNvSpPr/>
          <p:nvPr/>
        </p:nvSpPr>
        <p:spPr>
          <a:xfrm>
            <a:off x="4892106" y="3218596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B23E23-FCFE-4B37-8652-030B2C945B1E}"/>
              </a:ext>
            </a:extLst>
          </p:cNvPr>
          <p:cNvSpPr/>
          <p:nvPr/>
        </p:nvSpPr>
        <p:spPr>
          <a:xfrm>
            <a:off x="4281547" y="2582856"/>
            <a:ext cx="208129" cy="2104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79F5D4B-3BCE-4D10-8BDC-22D9A1572972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2058094" y="2754803"/>
            <a:ext cx="1" cy="53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9833A46-939E-4E1B-B37C-1A61871663F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162158" y="3398187"/>
            <a:ext cx="671969" cy="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79E6971-D540-45B0-AE19-6D01BA1FC15A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3011776" y="2789350"/>
            <a:ext cx="447091" cy="53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341AD5A-186A-498B-8010-075FFACB22C4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3636516" y="2688058"/>
            <a:ext cx="645031" cy="2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F58D819-CB91-45EB-A499-B91CE1AD0FD4}"/>
              </a:ext>
            </a:extLst>
          </p:cNvPr>
          <p:cNvCxnSpPr>
            <a:stCxn id="14" idx="7"/>
            <a:endCxn id="12" idx="3"/>
          </p:cNvCxnSpPr>
          <p:nvPr/>
        </p:nvCxnSpPr>
        <p:spPr>
          <a:xfrm flipV="1">
            <a:off x="4459196" y="2080681"/>
            <a:ext cx="475040" cy="53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9ACAEA6-D266-4B01-BD62-1A74A1D30CD4}"/>
              </a:ext>
            </a:extLst>
          </p:cNvPr>
          <p:cNvCxnSpPr>
            <a:stCxn id="14" idx="5"/>
            <a:endCxn id="13" idx="1"/>
          </p:cNvCxnSpPr>
          <p:nvPr/>
        </p:nvCxnSpPr>
        <p:spPr>
          <a:xfrm>
            <a:off x="4459196" y="2762447"/>
            <a:ext cx="463390" cy="48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2426B5A-DD04-4538-8CEE-E3E24C18ED0B}"/>
              </a:ext>
            </a:extLst>
          </p:cNvPr>
          <p:cNvSpPr/>
          <p:nvPr/>
        </p:nvSpPr>
        <p:spPr>
          <a:xfrm>
            <a:off x="7144071" y="2439197"/>
            <a:ext cx="208129" cy="2104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996804C-A88F-452D-9A18-DEBD8AD634A1}"/>
              </a:ext>
            </a:extLst>
          </p:cNvPr>
          <p:cNvSpPr/>
          <p:nvPr/>
        </p:nvSpPr>
        <p:spPr>
          <a:xfrm>
            <a:off x="7144070" y="3187783"/>
            <a:ext cx="208129" cy="2104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AA625C9-8D82-4DD8-8C93-F0B434167005}"/>
              </a:ext>
            </a:extLst>
          </p:cNvPr>
          <p:cNvSpPr/>
          <p:nvPr/>
        </p:nvSpPr>
        <p:spPr>
          <a:xfrm>
            <a:off x="8024168" y="3191188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79C0775-44AF-4709-92DC-F338886757A7}"/>
              </a:ext>
            </a:extLst>
          </p:cNvPr>
          <p:cNvSpPr/>
          <p:nvPr/>
        </p:nvSpPr>
        <p:spPr>
          <a:xfrm>
            <a:off x="8618428" y="2504557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8639329-1E4A-45F1-96B3-D97DF7539C66}"/>
              </a:ext>
            </a:extLst>
          </p:cNvPr>
          <p:cNvSpPr/>
          <p:nvPr/>
        </p:nvSpPr>
        <p:spPr>
          <a:xfrm>
            <a:off x="10093797" y="1795888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883ACE1-B10F-42E5-B6AE-54FA2368B942}"/>
              </a:ext>
            </a:extLst>
          </p:cNvPr>
          <p:cNvSpPr/>
          <p:nvPr/>
        </p:nvSpPr>
        <p:spPr>
          <a:xfrm>
            <a:off x="10082147" y="3113394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8702F61-3803-479F-8B6E-D7B39E921B83}"/>
              </a:ext>
            </a:extLst>
          </p:cNvPr>
          <p:cNvSpPr/>
          <p:nvPr/>
        </p:nvSpPr>
        <p:spPr>
          <a:xfrm>
            <a:off x="9471588" y="2477654"/>
            <a:ext cx="208129" cy="2104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D343E1-53D1-479A-A351-8F2CCF1403EC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 flipH="1">
            <a:off x="7248135" y="2649601"/>
            <a:ext cx="1" cy="53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BFCAE46-9EE9-4778-9805-58EC88F4CA01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7352199" y="3292985"/>
            <a:ext cx="671969" cy="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9DB88D3-7440-4103-9CE7-D19F4724813C}"/>
              </a:ext>
            </a:extLst>
          </p:cNvPr>
          <p:cNvCxnSpPr>
            <a:stCxn id="23" idx="7"/>
            <a:endCxn id="24" idx="3"/>
          </p:cNvCxnSpPr>
          <p:nvPr/>
        </p:nvCxnSpPr>
        <p:spPr>
          <a:xfrm flipV="1">
            <a:off x="8201817" y="2684148"/>
            <a:ext cx="447091" cy="53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604CF2D-5D5C-4E7D-ACCB-E20A3D98D501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 flipV="1">
            <a:off x="8826557" y="2582856"/>
            <a:ext cx="645031" cy="2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1DADBA3-23C4-4B8C-920E-16F109979409}"/>
              </a:ext>
            </a:extLst>
          </p:cNvPr>
          <p:cNvCxnSpPr>
            <a:stCxn id="27" idx="7"/>
            <a:endCxn id="25" idx="3"/>
          </p:cNvCxnSpPr>
          <p:nvPr/>
        </p:nvCxnSpPr>
        <p:spPr>
          <a:xfrm flipV="1">
            <a:off x="9649237" y="1975479"/>
            <a:ext cx="475040" cy="53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20C290B-8B0D-4472-B951-019EE1EA6C92}"/>
              </a:ext>
            </a:extLst>
          </p:cNvPr>
          <p:cNvCxnSpPr>
            <a:stCxn id="27" idx="5"/>
            <a:endCxn id="26" idx="1"/>
          </p:cNvCxnSpPr>
          <p:nvPr/>
        </p:nvCxnSpPr>
        <p:spPr>
          <a:xfrm>
            <a:off x="9649237" y="2657245"/>
            <a:ext cx="463390" cy="48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C1F0739-ADF7-43E6-8808-56D6E3B0C05E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7321720" y="2618788"/>
            <a:ext cx="732928" cy="6032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276CC6A-EF6A-443B-B278-9B2E03400DA9}"/>
              </a:ext>
            </a:extLst>
          </p:cNvPr>
          <p:cNvCxnSpPr>
            <a:stCxn id="22" idx="7"/>
            <a:endCxn id="24" idx="2"/>
          </p:cNvCxnSpPr>
          <p:nvPr/>
        </p:nvCxnSpPr>
        <p:spPr>
          <a:xfrm flipV="1">
            <a:off x="7321719" y="2609759"/>
            <a:ext cx="1296709" cy="6088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FF86B45-A125-4FC9-9B15-712379A4511C}"/>
              </a:ext>
            </a:extLst>
          </p:cNvPr>
          <p:cNvCxnSpPr>
            <a:stCxn id="23" idx="6"/>
            <a:endCxn id="27" idx="3"/>
          </p:cNvCxnSpPr>
          <p:nvPr/>
        </p:nvCxnSpPr>
        <p:spPr>
          <a:xfrm flipV="1">
            <a:off x="8232297" y="2657245"/>
            <a:ext cx="1269771" cy="63914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5C4C19-3DEA-42F5-86F3-9E565D605704}"/>
              </a:ext>
            </a:extLst>
          </p:cNvPr>
          <p:cNvCxnSpPr>
            <a:stCxn id="24" idx="7"/>
            <a:endCxn id="25" idx="2"/>
          </p:cNvCxnSpPr>
          <p:nvPr/>
        </p:nvCxnSpPr>
        <p:spPr>
          <a:xfrm flipV="1">
            <a:off x="8796077" y="1901090"/>
            <a:ext cx="1297720" cy="6342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C7D21D1-7B58-4F89-9186-24CEE6963937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10186212" y="2006292"/>
            <a:ext cx="11650" cy="110710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9240A67-FF34-42EE-BA8E-47DC78242222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8796077" y="2684148"/>
            <a:ext cx="1286070" cy="5344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6A4EA8F-95CB-4BA5-95B8-6E39663704C0}"/>
                  </a:ext>
                </a:extLst>
              </p:cNvPr>
              <p:cNvSpPr txBox="1"/>
              <p:nvPr/>
            </p:nvSpPr>
            <p:spPr>
              <a:xfrm>
                <a:off x="8271090" y="4173348"/>
                <a:ext cx="1192186" cy="652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6A4EA8F-95CB-4BA5-95B8-6E396637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090" y="4173348"/>
                <a:ext cx="1192186" cy="652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008CF8-A100-43E0-87AD-9F456C451D37}"/>
                  </a:ext>
                </a:extLst>
              </p:cNvPr>
              <p:cNvSpPr txBox="1"/>
              <p:nvPr/>
            </p:nvSpPr>
            <p:spPr>
              <a:xfrm>
                <a:off x="2675872" y="4175612"/>
                <a:ext cx="17131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altLang="zh-C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𝒘𝒅𝒐𝒎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A008CF8-A100-43E0-87AD-9F456C451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872" y="4175612"/>
                <a:ext cx="171316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34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2207C6-76C8-4E40-BDA7-3312B727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9" y="95536"/>
            <a:ext cx="8007464" cy="2497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FEEB1E-B9EE-4CB8-A0D9-B8D526875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9" y="2628227"/>
                <a:ext cx="7364105" cy="405235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(like Lemma 2)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dominating set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cover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stars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centered in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These stars use edges of cost at most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Each star center is adjacent to a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 using an edge of cost at most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Move each center of these stars to the adjacent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redefine</a:t>
                </a:r>
                <a:br>
                  <a:rPr lang="en-US" altLang="zh-CN" dirty="0"/>
                </a:br>
                <a:r>
                  <a:rPr lang="en-US" altLang="zh-CN" dirty="0"/>
                  <a:t>the star.</a:t>
                </a:r>
              </a:p>
              <a:p>
                <a:pPr lvl="1"/>
                <a:r>
                  <a:rPr lang="en-US" altLang="zh-CN" dirty="0"/>
                  <a:t>Every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 can be reached by a cost at most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FEEB1E-B9EE-4CB8-A0D9-B8D526875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9" y="2628227"/>
                <a:ext cx="7364105" cy="4052353"/>
              </a:xfrm>
              <a:blipFill>
                <a:blip r:embed="rId3"/>
                <a:stretch>
                  <a:fillRect l="-1242" t="-4211" r="-2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67FF59C-22FA-40C4-8E93-888E5D8D3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50" y="3638160"/>
            <a:ext cx="4248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2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96EA71-213D-4E6F-B5B7-6A6A81AEB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6036"/>
                <a:ext cx="6176749" cy="548092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A tight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vertices</a:t>
                </a:r>
              </a:p>
              <a:p>
                <a:pPr lvl="1"/>
                <a:r>
                  <a:rPr lang="en-US" altLang="zh-CN" sz="2000" dirty="0"/>
                  <a:t>All missing edges have a cost given by the shortest path</a:t>
                </a:r>
              </a:p>
              <a:p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400" dirty="0"/>
                  <a:t>, OPT=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zh-CN" sz="2400" dirty="0"/>
                  <a:t>,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computed by the algorithm will contain a vertex of infinite weight</a:t>
                </a:r>
              </a:p>
              <a:p>
                <a:r>
                  <a:rPr lang="en-US" altLang="zh-CN" sz="2400" dirty="0"/>
                  <a:t>Suppose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zh-CN" sz="2400" dirty="0"/>
                  <a:t>, the algorithm 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as a maximal independent set.</a:t>
                </a:r>
              </a:p>
              <a:p>
                <a:r>
                  <a:rPr lang="en-US" altLang="zh-CN" sz="24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output of the algorithm.</a:t>
                </a:r>
              </a:p>
              <a:p>
                <a:r>
                  <a:rPr lang="en-US" altLang="zh-CN" sz="2400" dirty="0"/>
                  <a:t>The cost of this solution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96EA71-213D-4E6F-B5B7-6A6A81AEB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6036"/>
                <a:ext cx="6176749" cy="5480927"/>
              </a:xfrm>
              <a:blipFill>
                <a:blip r:embed="rId2"/>
                <a:stretch>
                  <a:fillRect l="-1777" t="-2002" r="-2764" b="-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123CF96-99AF-4A98-8164-212E98183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70" y="1384607"/>
            <a:ext cx="4705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B43D-6C0D-4F9F-94E6-24B595ED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1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7CA4DA-4C0E-4984-8500-50CFCC60A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8169322" cy="52616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Metric k-center: </a:t>
                </a:r>
              </a:p>
              <a:p>
                <a:r>
                  <a:rPr lang="en-US" altLang="zh-CN" sz="2400" dirty="0"/>
                  <a:t>Given a complete undirected graph G=(V,E), with edge costs satisfying the triangle inequality,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be a positive integer.</a:t>
                </a:r>
              </a:p>
              <a:p>
                <a:r>
                  <a:rPr lang="en-US" altLang="zh-CN" sz="2400" dirty="0"/>
                  <a:t>For any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vertex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, define connect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to be the cost of the cheapest edge from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to a vertex in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The problem is to find a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,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 so as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𝑐𝑜𝑛𝑛𝑒𝑐𝑡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</a:t>
                </a:r>
              </a:p>
              <a:p>
                <a:pPr lvl="1"/>
                <a:r>
                  <a:rPr lang="en-US" altLang="zh-CN" dirty="0"/>
                  <a:t>Given a set of cities, with intercity distances specified, pick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cities for locating warehouses in so as to minimize the maximum distance of a city from its closest warehouse.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7CA4DA-4C0E-4984-8500-50CFCC60A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8169322" cy="5261698"/>
              </a:xfrm>
              <a:blipFill>
                <a:blip r:embed="rId2"/>
                <a:stretch>
                  <a:fillRect l="-1194" t="-1505" r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9CED331-D63E-4DD4-A65D-03B39890A7E3}"/>
              </a:ext>
            </a:extLst>
          </p:cNvPr>
          <p:cNvSpPr/>
          <p:nvPr/>
        </p:nvSpPr>
        <p:spPr>
          <a:xfrm>
            <a:off x="8740254" y="1490318"/>
            <a:ext cx="327546" cy="3275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B3C1E81-C8F4-40B1-924C-6EFF240C1E6C}"/>
              </a:ext>
            </a:extLst>
          </p:cNvPr>
          <p:cNvSpPr/>
          <p:nvPr/>
        </p:nvSpPr>
        <p:spPr>
          <a:xfrm>
            <a:off x="10275058" y="353491"/>
            <a:ext cx="327546" cy="3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621131-B1DE-4C62-8E6E-07926DFA87FB}"/>
              </a:ext>
            </a:extLst>
          </p:cNvPr>
          <p:cNvSpPr/>
          <p:nvPr/>
        </p:nvSpPr>
        <p:spPr>
          <a:xfrm>
            <a:off x="11270776" y="3248168"/>
            <a:ext cx="327546" cy="3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61AD74-5D61-4CFF-80F5-D5D02689B95C}"/>
              </a:ext>
            </a:extLst>
          </p:cNvPr>
          <p:cNvSpPr/>
          <p:nvPr/>
        </p:nvSpPr>
        <p:spPr>
          <a:xfrm>
            <a:off x="11760957" y="1490318"/>
            <a:ext cx="327546" cy="3275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79924C-3C31-4ECF-B4D1-BC4F67E44175}"/>
              </a:ext>
            </a:extLst>
          </p:cNvPr>
          <p:cNvSpPr/>
          <p:nvPr/>
        </p:nvSpPr>
        <p:spPr>
          <a:xfrm>
            <a:off x="9296400" y="3248168"/>
            <a:ext cx="327546" cy="3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4EDFBD-83C3-4035-9E6F-BA8406A0B1CA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9019832" y="633069"/>
            <a:ext cx="1303194" cy="9052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810656-2212-4886-A488-EBB706030871}"/>
              </a:ext>
            </a:extLst>
          </p:cNvPr>
          <p:cNvCxnSpPr>
            <a:stCxn id="4" idx="4"/>
            <a:endCxn id="8" idx="1"/>
          </p:cNvCxnSpPr>
          <p:nvPr/>
        </p:nvCxnSpPr>
        <p:spPr>
          <a:xfrm>
            <a:off x="8904027" y="1817864"/>
            <a:ext cx="440341" cy="1478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50C6E63-F6B9-4BAB-8BD6-6F844367E4CF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9623946" y="3411941"/>
            <a:ext cx="16468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DF99D50-69E5-4688-AEE6-943823B5A609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0554636" y="633069"/>
            <a:ext cx="1254289" cy="9052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31A1C0F-653C-468C-B8B6-E0311CC26425}"/>
              </a:ext>
            </a:extLst>
          </p:cNvPr>
          <p:cNvCxnSpPr>
            <a:stCxn id="7" idx="4"/>
            <a:endCxn id="6" idx="7"/>
          </p:cNvCxnSpPr>
          <p:nvPr/>
        </p:nvCxnSpPr>
        <p:spPr>
          <a:xfrm flipH="1">
            <a:off x="11550354" y="1817864"/>
            <a:ext cx="374376" cy="1478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390D181-1826-42F9-8B7C-12F4667B1B14}"/>
              </a:ext>
            </a:extLst>
          </p:cNvPr>
          <p:cNvCxnSpPr>
            <a:stCxn id="5" idx="4"/>
            <a:endCxn id="8" idx="7"/>
          </p:cNvCxnSpPr>
          <p:nvPr/>
        </p:nvCxnSpPr>
        <p:spPr>
          <a:xfrm flipH="1">
            <a:off x="9575978" y="681037"/>
            <a:ext cx="862853" cy="261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0E6F18D-ADD4-4CE5-A8FB-1A54B3D4F624}"/>
              </a:ext>
            </a:extLst>
          </p:cNvPr>
          <p:cNvCxnSpPr>
            <a:stCxn id="5" idx="4"/>
            <a:endCxn id="6" idx="1"/>
          </p:cNvCxnSpPr>
          <p:nvPr/>
        </p:nvCxnSpPr>
        <p:spPr>
          <a:xfrm>
            <a:off x="10438831" y="681037"/>
            <a:ext cx="879913" cy="261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DB46DAA-9BCF-4151-9E99-BF3545114156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9067800" y="1654091"/>
            <a:ext cx="26931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923ABF8-966A-410A-A9E3-5421A5E6CBF5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9575978" y="1769896"/>
            <a:ext cx="2232947" cy="1526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B374439-CA70-4042-ACD7-DABE539F8D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9019832" y="1769896"/>
            <a:ext cx="2298912" cy="1526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942124F-BED5-47FA-9AA1-500ECCA1268E}"/>
              </a:ext>
            </a:extLst>
          </p:cNvPr>
          <p:cNvSpPr txBox="1"/>
          <p:nvPr/>
        </p:nvSpPr>
        <p:spPr>
          <a:xfrm>
            <a:off x="9344358" y="8351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07AE857-6CB2-4FDD-A088-A342CFBA6395}"/>
              </a:ext>
            </a:extLst>
          </p:cNvPr>
          <p:cNvSpPr txBox="1"/>
          <p:nvPr/>
        </p:nvSpPr>
        <p:spPr>
          <a:xfrm>
            <a:off x="11233356" y="8351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A6D041-4F60-488A-AF59-1637AB09AC98}"/>
              </a:ext>
            </a:extLst>
          </p:cNvPr>
          <p:cNvSpPr txBox="1"/>
          <p:nvPr/>
        </p:nvSpPr>
        <p:spPr>
          <a:xfrm>
            <a:off x="8856059" y="2533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01312C-2B05-41E8-90AC-A5E1178BB079}"/>
              </a:ext>
            </a:extLst>
          </p:cNvPr>
          <p:cNvSpPr txBox="1"/>
          <p:nvPr/>
        </p:nvSpPr>
        <p:spPr>
          <a:xfrm>
            <a:off x="10248142" y="34206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2F6AA9E-A096-4F57-B165-B4B0AC58768A}"/>
              </a:ext>
            </a:extLst>
          </p:cNvPr>
          <p:cNvSpPr txBox="1"/>
          <p:nvPr/>
        </p:nvSpPr>
        <p:spPr>
          <a:xfrm>
            <a:off x="11713581" y="24904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45E486-C1D3-4980-A6AC-32DABFF13CD0}"/>
              </a:ext>
            </a:extLst>
          </p:cNvPr>
          <p:cNvSpPr txBox="1"/>
          <p:nvPr/>
        </p:nvSpPr>
        <p:spPr>
          <a:xfrm>
            <a:off x="9717128" y="17638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BBA8C4-092E-4E7B-A53A-184E5C0C626A}"/>
              </a:ext>
            </a:extLst>
          </p:cNvPr>
          <p:cNvSpPr txBox="1"/>
          <p:nvPr/>
        </p:nvSpPr>
        <p:spPr>
          <a:xfrm>
            <a:off x="9923662" y="2460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45947-49B1-4959-AEB0-E069FEEB3D02}"/>
              </a:ext>
            </a:extLst>
          </p:cNvPr>
          <p:cNvSpPr txBox="1"/>
          <p:nvPr/>
        </p:nvSpPr>
        <p:spPr>
          <a:xfrm>
            <a:off x="10294114" y="13426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F0D63C-B103-4E30-8D45-FE09C9C11E5E}"/>
              </a:ext>
            </a:extLst>
          </p:cNvPr>
          <p:cNvSpPr txBox="1"/>
          <p:nvPr/>
        </p:nvSpPr>
        <p:spPr>
          <a:xfrm>
            <a:off x="10836524" y="17595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393584-0617-4CED-B6C2-F2E5AFF32955}"/>
              </a:ext>
            </a:extLst>
          </p:cNvPr>
          <p:cNvSpPr txBox="1"/>
          <p:nvPr/>
        </p:nvSpPr>
        <p:spPr>
          <a:xfrm>
            <a:off x="10600608" y="2460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7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3F27C-FD0F-4F1D-97F8-D156F7A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2 Minimum Dominating Set (MDS)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D0DF6C-AC37-4B12-8346-3039B4D55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9697872" cy="4851400"/>
              </a:xfrm>
            </p:spPr>
            <p:txBody>
              <a:bodyPr/>
              <a:lstStyle/>
              <a:p>
                <a:r>
                  <a:rPr lang="en-US" altLang="zh-CN" b="1" dirty="0"/>
                  <a:t>Definition: </a:t>
                </a: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 an undirected graph. A subset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dominating set if every vertex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adjacent to a vertex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Goal: </a:t>
                </a:r>
                <a:r>
                  <a:rPr lang="en-US" altLang="zh-CN" dirty="0"/>
                  <a:t>Find the minimum dominating set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1" dirty="0"/>
                  <a:t>Application: </a:t>
                </a:r>
                <a:r>
                  <a:rPr lang="en-US" altLang="zh-CN" dirty="0"/>
                  <a:t>Find efficient routers in networks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It is NP-hard, reduction from set cover problem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D0DF6C-AC37-4B12-8346-3039B4D55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9697872" cy="4851400"/>
              </a:xfrm>
              <a:blipFill>
                <a:blip r:embed="rId3"/>
                <a:stretch>
                  <a:fillRect l="-1132" t="-2136" r="-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upload.wikimedia.org/wikipedia/commons/thumb/e/e1/Dominating-set.svg/150px-Dominating-set.svg.png">
            <a:extLst>
              <a:ext uri="{FF2B5EF4-FFF2-40B4-BE49-F238E27FC236}">
                <a16:creationId xmlns:a16="http://schemas.microsoft.com/office/drawing/2014/main" id="{EF510663-3670-458E-82A3-4658DBEE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22" y="3074205"/>
            <a:ext cx="2644378" cy="352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B69E8EA-4DDC-40A2-9F6E-F18A43BC31B6}"/>
              </a:ext>
            </a:extLst>
          </p:cNvPr>
          <p:cNvSpPr/>
          <p:nvPr/>
        </p:nvSpPr>
        <p:spPr>
          <a:xfrm>
            <a:off x="1901433" y="5319539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77E22-3A64-4160-A866-5505237C5BAB}"/>
              </a:ext>
            </a:extLst>
          </p:cNvPr>
          <p:cNvSpPr/>
          <p:nvPr/>
        </p:nvSpPr>
        <p:spPr>
          <a:xfrm>
            <a:off x="2694305" y="6242277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283743-2C9D-4C6A-83A5-216BC7E83985}"/>
              </a:ext>
            </a:extLst>
          </p:cNvPr>
          <p:cNvSpPr/>
          <p:nvPr/>
        </p:nvSpPr>
        <p:spPr>
          <a:xfrm>
            <a:off x="2291655" y="6244519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8C7DEC-AC5D-4F97-91F5-40F722BFAF40}"/>
              </a:ext>
            </a:extLst>
          </p:cNvPr>
          <p:cNvSpPr/>
          <p:nvPr/>
        </p:nvSpPr>
        <p:spPr>
          <a:xfrm>
            <a:off x="1889005" y="6239783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7D66C67-A831-4634-B852-8CC5C3FE3345}"/>
              </a:ext>
            </a:extLst>
          </p:cNvPr>
          <p:cNvSpPr/>
          <p:nvPr/>
        </p:nvSpPr>
        <p:spPr>
          <a:xfrm>
            <a:off x="1486355" y="6245281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07FB17-3150-4C9F-AA74-A7767184491A}"/>
              </a:ext>
            </a:extLst>
          </p:cNvPr>
          <p:cNvSpPr/>
          <p:nvPr/>
        </p:nvSpPr>
        <p:spPr>
          <a:xfrm>
            <a:off x="1083705" y="6239783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A2C7AA-F9CB-4D3D-9031-4923D13FDC85}"/>
              </a:ext>
            </a:extLst>
          </p:cNvPr>
          <p:cNvCxnSpPr>
            <a:cxnSpLocks/>
            <a:stCxn id="6" idx="4"/>
            <a:endCxn id="11" idx="7"/>
          </p:cNvCxnSpPr>
          <p:nvPr/>
        </p:nvCxnSpPr>
        <p:spPr>
          <a:xfrm flipH="1">
            <a:off x="1261354" y="5529943"/>
            <a:ext cx="744144" cy="74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E1AF2D-02D5-48E8-BE7F-2AF3CC09DA1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1590420" y="5529943"/>
            <a:ext cx="415078" cy="71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4BE5381-B981-43A8-BE18-01F598B62C5B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1993070" y="5529943"/>
            <a:ext cx="12428" cy="70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0CF3AF8-CBE9-4FAD-99E2-7E1A89AE052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005498" y="5529943"/>
            <a:ext cx="390222" cy="71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1CE12C5-D887-48A7-A596-71E7B56D875B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2005498" y="5529943"/>
            <a:ext cx="719287" cy="74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7B92E62-D6F0-42C6-8551-811A4B99426C}"/>
              </a:ext>
            </a:extLst>
          </p:cNvPr>
          <p:cNvSpPr txBox="1"/>
          <p:nvPr/>
        </p:nvSpPr>
        <p:spPr>
          <a:xfrm>
            <a:off x="3147939" y="580635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 solution: 1</a:t>
            </a:r>
          </a:p>
          <a:p>
            <a:r>
              <a:rPr lang="en-US" altLang="zh-CN" dirty="0"/>
              <a:t>Another solution: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0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969F8-9429-422A-8EB2-EAD5D42F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32623"/>
          </a:xfrm>
        </p:spPr>
        <p:txBody>
          <a:bodyPr/>
          <a:lstStyle/>
          <a:p>
            <a:r>
              <a:rPr lang="en-US" altLang="zh-CN" dirty="0"/>
              <a:t>3 Maximum Independent Set (</a:t>
            </a:r>
            <a:r>
              <a:rPr lang="en-US" altLang="zh-CN" dirty="0" err="1"/>
              <a:t>MaxIS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E8BD08-B46E-42C5-A163-CF2BB93AF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0878"/>
                <a:ext cx="9588690" cy="4572001"/>
              </a:xfrm>
            </p:spPr>
            <p:txBody>
              <a:bodyPr/>
              <a:lstStyle/>
              <a:p>
                <a:r>
                  <a:rPr lang="en-US" altLang="zh-CN" b="1" dirty="0"/>
                  <a:t>Definition:</a:t>
                </a:r>
                <a:r>
                  <a:rPr lang="en-US" altLang="zh-CN" dirty="0"/>
                  <a:t> 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be an undirected graph. A subset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an independent set if there is no edge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having both ends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1" dirty="0"/>
                  <a:t>Goal: </a:t>
                </a:r>
                <a:r>
                  <a:rPr lang="en-US" altLang="zh-CN" dirty="0"/>
                  <a:t>Find the maximum independent set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It is NP-hard.</a:t>
                </a:r>
              </a:p>
              <a:p>
                <a:endParaRPr lang="en-US" altLang="zh-CN" dirty="0"/>
              </a:p>
              <a:p>
                <a:r>
                  <a:rPr lang="en-US" altLang="zh-CN" b="1" dirty="0"/>
                  <a:t>Maximal Independent Set (MIS): </a:t>
                </a:r>
                <a:r>
                  <a:rPr lang="en-US" altLang="zh-CN" dirty="0"/>
                  <a:t>if no node can be added without violating independence.</a:t>
                </a:r>
              </a:p>
              <a:p>
                <a:r>
                  <a:rPr lang="en-US" altLang="zh-CN" dirty="0"/>
                  <a:t>MIS can be found in polynomial time.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E8BD08-B46E-42C5-A163-CF2BB93AF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0878"/>
                <a:ext cx="9588690" cy="4572001"/>
              </a:xfrm>
              <a:blipFill>
                <a:blip r:embed="rId2"/>
                <a:stretch>
                  <a:fillRect l="-1145" t="-2267" r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EF2B29E-F360-4465-BFC7-A4ADAA3C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901" y="4733853"/>
            <a:ext cx="1942989" cy="18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8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08AE-6273-4BC8-B13B-36102F54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77" y="6011"/>
            <a:ext cx="10515600" cy="841554"/>
          </a:xfrm>
        </p:spPr>
        <p:txBody>
          <a:bodyPr/>
          <a:lstStyle/>
          <a:p>
            <a:r>
              <a:rPr lang="en-US" altLang="zh-CN" dirty="0"/>
              <a:t>4 NP-hard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E74EAF-2BDE-4649-9C2F-5D85799B6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216" y="887922"/>
                <a:ext cx="7609763" cy="316627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/>
                  <a:t>Theorem 1</a:t>
                </a:r>
                <a:r>
                  <a:rPr lang="en-US" altLang="zh-CN" sz="2400" dirty="0"/>
                  <a:t>: It is NP-hard problem.</a:t>
                </a:r>
              </a:p>
              <a:p>
                <a:r>
                  <a:rPr lang="en-US" altLang="zh-CN" sz="2400" b="1" dirty="0"/>
                  <a:t>Proof: </a:t>
                </a:r>
              </a:p>
              <a:p>
                <a:pPr lvl="1"/>
                <a:r>
                  <a:rPr lang="en-US" altLang="zh-CN" sz="2000" dirty="0"/>
                  <a:t>reduction from dominating set problem</a:t>
                </a:r>
              </a:p>
              <a:p>
                <a:pPr lvl="1"/>
                <a:r>
                  <a:rPr lang="en-US" altLang="zh-CN" sz="2000" dirty="0"/>
                  <a:t>In a complete undirected graph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we sort the edges in nondecreasing order of cost: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≤…≤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. The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-center problem is equivalent to finding the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smallest index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has a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dominating set</a:t>
                </a:r>
                <a:r>
                  <a:rPr lang="en-US" altLang="zh-CN" sz="2000" dirty="0"/>
                  <a:t> of size at most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lvl="1"/>
                <a:r>
                  <a:rPr lang="en-US" altLang="zh-CN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be this minimal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, then,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E74EAF-2BDE-4649-9C2F-5D85799B6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216" y="887922"/>
                <a:ext cx="7609763" cy="3166279"/>
              </a:xfrm>
              <a:blipFill>
                <a:blip r:embed="rId2"/>
                <a:stretch>
                  <a:fillRect l="-1122" t="-2505" r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A7DF18-DCDE-4A59-9D40-2EF9C7F36A71}"/>
              </a:ext>
            </a:extLst>
          </p:cNvPr>
          <p:cNvCxnSpPr>
            <a:cxnSpLocks/>
          </p:cNvCxnSpPr>
          <p:nvPr/>
        </p:nvCxnSpPr>
        <p:spPr>
          <a:xfrm>
            <a:off x="10555307" y="1681530"/>
            <a:ext cx="14874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351C661-6EC2-4CA0-861A-60D856A0966E}"/>
              </a:ext>
            </a:extLst>
          </p:cNvPr>
          <p:cNvSpPr/>
          <p:nvPr/>
        </p:nvSpPr>
        <p:spPr>
          <a:xfrm>
            <a:off x="10555307" y="608492"/>
            <a:ext cx="1460144" cy="841555"/>
          </a:xfrm>
          <a:custGeom>
            <a:avLst/>
            <a:gdLst>
              <a:gd name="connsiteX0" fmla="*/ 0 w 3671248"/>
              <a:gd name="connsiteY0" fmla="*/ 0 h 1064641"/>
              <a:gd name="connsiteX1" fmla="*/ 54591 w 3671248"/>
              <a:gd name="connsiteY1" fmla="*/ 109182 h 1064641"/>
              <a:gd name="connsiteX2" fmla="*/ 81887 w 3671248"/>
              <a:gd name="connsiteY2" fmla="*/ 163773 h 1064641"/>
              <a:gd name="connsiteX3" fmla="*/ 136478 w 3671248"/>
              <a:gd name="connsiteY3" fmla="*/ 245659 h 1064641"/>
              <a:gd name="connsiteX4" fmla="*/ 259307 w 3671248"/>
              <a:gd name="connsiteY4" fmla="*/ 382137 h 1064641"/>
              <a:gd name="connsiteX5" fmla="*/ 313898 w 3671248"/>
              <a:gd name="connsiteY5" fmla="*/ 423080 h 1064641"/>
              <a:gd name="connsiteX6" fmla="*/ 354842 w 3671248"/>
              <a:gd name="connsiteY6" fmla="*/ 436728 h 1064641"/>
              <a:gd name="connsiteX7" fmla="*/ 477672 w 3671248"/>
              <a:gd name="connsiteY7" fmla="*/ 491319 h 1064641"/>
              <a:gd name="connsiteX8" fmla="*/ 518615 w 3671248"/>
              <a:gd name="connsiteY8" fmla="*/ 504967 h 1064641"/>
              <a:gd name="connsiteX9" fmla="*/ 545910 w 3671248"/>
              <a:gd name="connsiteY9" fmla="*/ 545910 h 1064641"/>
              <a:gd name="connsiteX10" fmla="*/ 627797 w 3671248"/>
              <a:gd name="connsiteY10" fmla="*/ 559558 h 1064641"/>
              <a:gd name="connsiteX11" fmla="*/ 777922 w 3671248"/>
              <a:gd name="connsiteY11" fmla="*/ 586853 h 1064641"/>
              <a:gd name="connsiteX12" fmla="*/ 832513 w 3671248"/>
              <a:gd name="connsiteY12" fmla="*/ 614149 h 1064641"/>
              <a:gd name="connsiteX13" fmla="*/ 941696 w 3671248"/>
              <a:gd name="connsiteY13" fmla="*/ 641444 h 1064641"/>
              <a:gd name="connsiteX14" fmla="*/ 1009934 w 3671248"/>
              <a:gd name="connsiteY14" fmla="*/ 668740 h 1064641"/>
              <a:gd name="connsiteX15" fmla="*/ 1187355 w 3671248"/>
              <a:gd name="connsiteY15" fmla="*/ 682388 h 1064641"/>
              <a:gd name="connsiteX16" fmla="*/ 1296537 w 3671248"/>
              <a:gd name="connsiteY16" fmla="*/ 723331 h 1064641"/>
              <a:gd name="connsiteX17" fmla="*/ 1351128 w 3671248"/>
              <a:gd name="connsiteY17" fmla="*/ 736979 h 1064641"/>
              <a:gd name="connsiteX18" fmla="*/ 1569493 w 3671248"/>
              <a:gd name="connsiteY18" fmla="*/ 764274 h 1064641"/>
              <a:gd name="connsiteX19" fmla="*/ 1801504 w 3671248"/>
              <a:gd name="connsiteY19" fmla="*/ 818865 h 1064641"/>
              <a:gd name="connsiteX20" fmla="*/ 1965278 w 3671248"/>
              <a:gd name="connsiteY20" fmla="*/ 832513 h 1064641"/>
              <a:gd name="connsiteX21" fmla="*/ 2210937 w 3671248"/>
              <a:gd name="connsiteY21" fmla="*/ 873456 h 1064641"/>
              <a:gd name="connsiteX22" fmla="*/ 2279176 w 3671248"/>
              <a:gd name="connsiteY22" fmla="*/ 887104 h 1064641"/>
              <a:gd name="connsiteX23" fmla="*/ 2552131 w 3671248"/>
              <a:gd name="connsiteY23" fmla="*/ 914400 h 1064641"/>
              <a:gd name="connsiteX24" fmla="*/ 2606722 w 3671248"/>
              <a:gd name="connsiteY24" fmla="*/ 928047 h 1064641"/>
              <a:gd name="connsiteX25" fmla="*/ 2770496 w 3671248"/>
              <a:gd name="connsiteY25" fmla="*/ 941695 h 1064641"/>
              <a:gd name="connsiteX26" fmla="*/ 2811439 w 3671248"/>
              <a:gd name="connsiteY26" fmla="*/ 968991 h 1064641"/>
              <a:gd name="connsiteX27" fmla="*/ 2920621 w 3671248"/>
              <a:gd name="connsiteY27" fmla="*/ 982638 h 1064641"/>
              <a:gd name="connsiteX28" fmla="*/ 2975212 w 3671248"/>
              <a:gd name="connsiteY28" fmla="*/ 996286 h 1064641"/>
              <a:gd name="connsiteX29" fmla="*/ 3057098 w 3671248"/>
              <a:gd name="connsiteY29" fmla="*/ 1023582 h 1064641"/>
              <a:gd name="connsiteX30" fmla="*/ 3425588 w 3671248"/>
              <a:gd name="connsiteY30" fmla="*/ 1037230 h 1064641"/>
              <a:gd name="connsiteX31" fmla="*/ 3671248 w 3671248"/>
              <a:gd name="connsiteY31" fmla="*/ 1064525 h 106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71248" h="1064641">
                <a:moveTo>
                  <a:pt x="0" y="0"/>
                </a:moveTo>
                <a:cubicBezTo>
                  <a:pt x="53741" y="134349"/>
                  <a:pt x="80" y="13787"/>
                  <a:pt x="54591" y="109182"/>
                </a:cubicBezTo>
                <a:cubicBezTo>
                  <a:pt x="64685" y="126846"/>
                  <a:pt x="71420" y="146327"/>
                  <a:pt x="81887" y="163773"/>
                </a:cubicBezTo>
                <a:cubicBezTo>
                  <a:pt x="98765" y="191903"/>
                  <a:pt x="118281" y="218364"/>
                  <a:pt x="136478" y="245659"/>
                </a:cubicBezTo>
                <a:cubicBezTo>
                  <a:pt x="175750" y="304567"/>
                  <a:pt x="187877" y="328565"/>
                  <a:pt x="259307" y="382137"/>
                </a:cubicBezTo>
                <a:cubicBezTo>
                  <a:pt x="277504" y="395785"/>
                  <a:pt x="294149" y="411795"/>
                  <a:pt x="313898" y="423080"/>
                </a:cubicBezTo>
                <a:cubicBezTo>
                  <a:pt x="326389" y="430218"/>
                  <a:pt x="341194" y="432179"/>
                  <a:pt x="354842" y="436728"/>
                </a:cubicBezTo>
                <a:cubicBezTo>
                  <a:pt x="419726" y="479985"/>
                  <a:pt x="380223" y="458836"/>
                  <a:pt x="477672" y="491319"/>
                </a:cubicBezTo>
                <a:lnTo>
                  <a:pt x="518615" y="504967"/>
                </a:lnTo>
                <a:cubicBezTo>
                  <a:pt x="527713" y="518615"/>
                  <a:pt x="531239" y="538575"/>
                  <a:pt x="545910" y="545910"/>
                </a:cubicBezTo>
                <a:cubicBezTo>
                  <a:pt x="570661" y="558285"/>
                  <a:pt x="600447" y="555350"/>
                  <a:pt x="627797" y="559558"/>
                </a:cubicBezTo>
                <a:cubicBezTo>
                  <a:pt x="754941" y="579119"/>
                  <a:pt x="684519" y="563503"/>
                  <a:pt x="777922" y="586853"/>
                </a:cubicBezTo>
                <a:cubicBezTo>
                  <a:pt x="796119" y="595952"/>
                  <a:pt x="813212" y="607715"/>
                  <a:pt x="832513" y="614149"/>
                </a:cubicBezTo>
                <a:cubicBezTo>
                  <a:pt x="1076842" y="695593"/>
                  <a:pt x="778287" y="580166"/>
                  <a:pt x="941696" y="641444"/>
                </a:cubicBezTo>
                <a:cubicBezTo>
                  <a:pt x="964634" y="650046"/>
                  <a:pt x="985769" y="664712"/>
                  <a:pt x="1009934" y="668740"/>
                </a:cubicBezTo>
                <a:cubicBezTo>
                  <a:pt x="1068442" y="678492"/>
                  <a:pt x="1128215" y="677839"/>
                  <a:pt x="1187355" y="682388"/>
                </a:cubicBezTo>
                <a:cubicBezTo>
                  <a:pt x="1223400" y="696806"/>
                  <a:pt x="1259101" y="712635"/>
                  <a:pt x="1296537" y="723331"/>
                </a:cubicBezTo>
                <a:cubicBezTo>
                  <a:pt x="1314572" y="728484"/>
                  <a:pt x="1332578" y="734197"/>
                  <a:pt x="1351128" y="736979"/>
                </a:cubicBezTo>
                <a:cubicBezTo>
                  <a:pt x="1423671" y="747860"/>
                  <a:pt x="1569493" y="764274"/>
                  <a:pt x="1569493" y="764274"/>
                </a:cubicBezTo>
                <a:cubicBezTo>
                  <a:pt x="1613730" y="775333"/>
                  <a:pt x="1760156" y="812958"/>
                  <a:pt x="1801504" y="818865"/>
                </a:cubicBezTo>
                <a:cubicBezTo>
                  <a:pt x="1855734" y="826612"/>
                  <a:pt x="1910687" y="827964"/>
                  <a:pt x="1965278" y="832513"/>
                </a:cubicBezTo>
                <a:cubicBezTo>
                  <a:pt x="2260426" y="891544"/>
                  <a:pt x="1958712" y="834653"/>
                  <a:pt x="2210937" y="873456"/>
                </a:cubicBezTo>
                <a:cubicBezTo>
                  <a:pt x="2233864" y="876983"/>
                  <a:pt x="2256212" y="883823"/>
                  <a:pt x="2279176" y="887104"/>
                </a:cubicBezTo>
                <a:cubicBezTo>
                  <a:pt x="2346364" y="896702"/>
                  <a:pt x="2489765" y="908730"/>
                  <a:pt x="2552131" y="914400"/>
                </a:cubicBezTo>
                <a:cubicBezTo>
                  <a:pt x="2570328" y="918949"/>
                  <a:pt x="2588110" y="925721"/>
                  <a:pt x="2606722" y="928047"/>
                </a:cubicBezTo>
                <a:cubicBezTo>
                  <a:pt x="2661080" y="934842"/>
                  <a:pt x="2716779" y="930951"/>
                  <a:pt x="2770496" y="941695"/>
                </a:cubicBezTo>
                <a:cubicBezTo>
                  <a:pt x="2786580" y="944912"/>
                  <a:pt x="2795614" y="964675"/>
                  <a:pt x="2811439" y="968991"/>
                </a:cubicBezTo>
                <a:cubicBezTo>
                  <a:pt x="2846824" y="978641"/>
                  <a:pt x="2884227" y="978089"/>
                  <a:pt x="2920621" y="982638"/>
                </a:cubicBezTo>
                <a:cubicBezTo>
                  <a:pt x="2938818" y="987187"/>
                  <a:pt x="2957246" y="990896"/>
                  <a:pt x="2975212" y="996286"/>
                </a:cubicBezTo>
                <a:cubicBezTo>
                  <a:pt x="3002770" y="1004554"/>
                  <a:pt x="3028346" y="1022517"/>
                  <a:pt x="3057098" y="1023582"/>
                </a:cubicBezTo>
                <a:lnTo>
                  <a:pt x="3425588" y="1037230"/>
                </a:lnTo>
                <a:cubicBezTo>
                  <a:pt x="3625491" y="1067984"/>
                  <a:pt x="3543173" y="1064525"/>
                  <a:pt x="3671248" y="1064525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0772EE5-6DDB-45BC-BCDA-1158DB5B431E}"/>
              </a:ext>
            </a:extLst>
          </p:cNvPr>
          <p:cNvSpPr/>
          <p:nvPr/>
        </p:nvSpPr>
        <p:spPr>
          <a:xfrm>
            <a:off x="10555307" y="1893545"/>
            <a:ext cx="1460144" cy="662009"/>
          </a:xfrm>
          <a:custGeom>
            <a:avLst/>
            <a:gdLst>
              <a:gd name="connsiteX0" fmla="*/ 0 w 3616657"/>
              <a:gd name="connsiteY0" fmla="*/ 1078173 h 1078173"/>
              <a:gd name="connsiteX1" fmla="*/ 68239 w 3616657"/>
              <a:gd name="connsiteY1" fmla="*/ 1064525 h 1078173"/>
              <a:gd name="connsiteX2" fmla="*/ 163773 w 3616657"/>
              <a:gd name="connsiteY2" fmla="*/ 968991 h 1078173"/>
              <a:gd name="connsiteX3" fmla="*/ 204716 w 3616657"/>
              <a:gd name="connsiteY3" fmla="*/ 914400 h 1078173"/>
              <a:gd name="connsiteX4" fmla="*/ 245660 w 3616657"/>
              <a:gd name="connsiteY4" fmla="*/ 900752 h 1078173"/>
              <a:gd name="connsiteX5" fmla="*/ 341194 w 3616657"/>
              <a:gd name="connsiteY5" fmla="*/ 818866 h 1078173"/>
              <a:gd name="connsiteX6" fmla="*/ 382137 w 3616657"/>
              <a:gd name="connsiteY6" fmla="*/ 805218 h 1078173"/>
              <a:gd name="connsiteX7" fmla="*/ 450376 w 3616657"/>
              <a:gd name="connsiteY7" fmla="*/ 764275 h 1078173"/>
              <a:gd name="connsiteX8" fmla="*/ 491319 w 3616657"/>
              <a:gd name="connsiteY8" fmla="*/ 736979 h 1078173"/>
              <a:gd name="connsiteX9" fmla="*/ 573206 w 3616657"/>
              <a:gd name="connsiteY9" fmla="*/ 696036 h 1078173"/>
              <a:gd name="connsiteX10" fmla="*/ 614149 w 3616657"/>
              <a:gd name="connsiteY10" fmla="*/ 668740 h 1078173"/>
              <a:gd name="connsiteX11" fmla="*/ 668740 w 3616657"/>
              <a:gd name="connsiteY11" fmla="*/ 655093 h 1078173"/>
              <a:gd name="connsiteX12" fmla="*/ 764275 w 3616657"/>
              <a:gd name="connsiteY12" fmla="*/ 586854 h 1078173"/>
              <a:gd name="connsiteX13" fmla="*/ 832514 w 3616657"/>
              <a:gd name="connsiteY13" fmla="*/ 573206 h 1078173"/>
              <a:gd name="connsiteX14" fmla="*/ 873457 w 3616657"/>
              <a:gd name="connsiteY14" fmla="*/ 545910 h 1078173"/>
              <a:gd name="connsiteX15" fmla="*/ 1009934 w 3616657"/>
              <a:gd name="connsiteY15" fmla="*/ 518615 h 1078173"/>
              <a:gd name="connsiteX16" fmla="*/ 1050878 w 3616657"/>
              <a:gd name="connsiteY16" fmla="*/ 504967 h 1078173"/>
              <a:gd name="connsiteX17" fmla="*/ 1105469 w 3616657"/>
              <a:gd name="connsiteY17" fmla="*/ 491319 h 1078173"/>
              <a:gd name="connsiteX18" fmla="*/ 1214651 w 3616657"/>
              <a:gd name="connsiteY18" fmla="*/ 436728 h 1078173"/>
              <a:gd name="connsiteX19" fmla="*/ 1310185 w 3616657"/>
              <a:gd name="connsiteY19" fmla="*/ 409433 h 1078173"/>
              <a:gd name="connsiteX20" fmla="*/ 1419367 w 3616657"/>
              <a:gd name="connsiteY20" fmla="*/ 395785 h 1078173"/>
              <a:gd name="connsiteX21" fmla="*/ 1487606 w 3616657"/>
              <a:gd name="connsiteY21" fmla="*/ 382137 h 1078173"/>
              <a:gd name="connsiteX22" fmla="*/ 1542197 w 3616657"/>
              <a:gd name="connsiteY22" fmla="*/ 368490 h 1078173"/>
              <a:gd name="connsiteX23" fmla="*/ 1733266 w 3616657"/>
              <a:gd name="connsiteY23" fmla="*/ 341194 h 1078173"/>
              <a:gd name="connsiteX24" fmla="*/ 1842448 w 3616657"/>
              <a:gd name="connsiteY24" fmla="*/ 327546 h 1078173"/>
              <a:gd name="connsiteX25" fmla="*/ 1951630 w 3616657"/>
              <a:gd name="connsiteY25" fmla="*/ 300251 h 1078173"/>
              <a:gd name="connsiteX26" fmla="*/ 2033516 w 3616657"/>
              <a:gd name="connsiteY26" fmla="*/ 245660 h 1078173"/>
              <a:gd name="connsiteX27" fmla="*/ 2238233 w 3616657"/>
              <a:gd name="connsiteY27" fmla="*/ 191069 h 1078173"/>
              <a:gd name="connsiteX28" fmla="*/ 2511188 w 3616657"/>
              <a:gd name="connsiteY28" fmla="*/ 163773 h 1078173"/>
              <a:gd name="connsiteX29" fmla="*/ 2593075 w 3616657"/>
              <a:gd name="connsiteY29" fmla="*/ 136478 h 1078173"/>
              <a:gd name="connsiteX30" fmla="*/ 2647666 w 3616657"/>
              <a:gd name="connsiteY30" fmla="*/ 109182 h 1078173"/>
              <a:gd name="connsiteX31" fmla="*/ 2715905 w 3616657"/>
              <a:gd name="connsiteY31" fmla="*/ 95534 h 1078173"/>
              <a:gd name="connsiteX32" fmla="*/ 2797791 w 3616657"/>
              <a:gd name="connsiteY32" fmla="*/ 54591 h 1078173"/>
              <a:gd name="connsiteX33" fmla="*/ 2838734 w 3616657"/>
              <a:gd name="connsiteY33" fmla="*/ 27296 h 1078173"/>
              <a:gd name="connsiteX34" fmla="*/ 2893325 w 3616657"/>
              <a:gd name="connsiteY34" fmla="*/ 13648 h 1078173"/>
              <a:gd name="connsiteX35" fmla="*/ 3220872 w 3616657"/>
              <a:gd name="connsiteY35" fmla="*/ 0 h 1078173"/>
              <a:gd name="connsiteX36" fmla="*/ 3616657 w 3616657"/>
              <a:gd name="connsiteY36" fmla="*/ 13648 h 107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616657" h="1078173">
                <a:moveTo>
                  <a:pt x="0" y="1078173"/>
                </a:moveTo>
                <a:cubicBezTo>
                  <a:pt x="22746" y="1073624"/>
                  <a:pt x="48938" y="1077392"/>
                  <a:pt x="68239" y="1064525"/>
                </a:cubicBezTo>
                <a:cubicBezTo>
                  <a:pt x="105711" y="1039544"/>
                  <a:pt x="136752" y="1005019"/>
                  <a:pt x="163773" y="968991"/>
                </a:cubicBezTo>
                <a:cubicBezTo>
                  <a:pt x="177421" y="950794"/>
                  <a:pt x="187242" y="928962"/>
                  <a:pt x="204716" y="914400"/>
                </a:cubicBezTo>
                <a:cubicBezTo>
                  <a:pt x="215768" y="905190"/>
                  <a:pt x="232012" y="905301"/>
                  <a:pt x="245660" y="900752"/>
                </a:cubicBezTo>
                <a:cubicBezTo>
                  <a:pt x="277928" y="868484"/>
                  <a:pt x="300341" y="842210"/>
                  <a:pt x="341194" y="818866"/>
                </a:cubicBezTo>
                <a:cubicBezTo>
                  <a:pt x="353684" y="811729"/>
                  <a:pt x="369270" y="811652"/>
                  <a:pt x="382137" y="805218"/>
                </a:cubicBezTo>
                <a:cubicBezTo>
                  <a:pt x="405863" y="793355"/>
                  <a:pt x="427882" y="778334"/>
                  <a:pt x="450376" y="764275"/>
                </a:cubicBezTo>
                <a:cubicBezTo>
                  <a:pt x="464285" y="755582"/>
                  <a:pt x="476981" y="744945"/>
                  <a:pt x="491319" y="736979"/>
                </a:cubicBezTo>
                <a:cubicBezTo>
                  <a:pt x="517996" y="722158"/>
                  <a:pt x="546529" y="710857"/>
                  <a:pt x="573206" y="696036"/>
                </a:cubicBezTo>
                <a:cubicBezTo>
                  <a:pt x="587544" y="688070"/>
                  <a:pt x="599073" y="675201"/>
                  <a:pt x="614149" y="668740"/>
                </a:cubicBezTo>
                <a:cubicBezTo>
                  <a:pt x="631389" y="661351"/>
                  <a:pt x="650543" y="659642"/>
                  <a:pt x="668740" y="655093"/>
                </a:cubicBezTo>
                <a:cubicBezTo>
                  <a:pt x="671885" y="652734"/>
                  <a:pt x="750965" y="591845"/>
                  <a:pt x="764275" y="586854"/>
                </a:cubicBezTo>
                <a:cubicBezTo>
                  <a:pt x="785995" y="578709"/>
                  <a:pt x="809768" y="577755"/>
                  <a:pt x="832514" y="573206"/>
                </a:cubicBezTo>
                <a:cubicBezTo>
                  <a:pt x="846162" y="564107"/>
                  <a:pt x="858381" y="552371"/>
                  <a:pt x="873457" y="545910"/>
                </a:cubicBezTo>
                <a:cubicBezTo>
                  <a:pt x="902734" y="533363"/>
                  <a:pt x="986497" y="523823"/>
                  <a:pt x="1009934" y="518615"/>
                </a:cubicBezTo>
                <a:cubicBezTo>
                  <a:pt x="1023978" y="515494"/>
                  <a:pt x="1037045" y="508919"/>
                  <a:pt x="1050878" y="504967"/>
                </a:cubicBezTo>
                <a:cubicBezTo>
                  <a:pt x="1068913" y="499814"/>
                  <a:pt x="1087674" y="497250"/>
                  <a:pt x="1105469" y="491319"/>
                </a:cubicBezTo>
                <a:cubicBezTo>
                  <a:pt x="1247157" y="444090"/>
                  <a:pt x="1114344" y="486882"/>
                  <a:pt x="1214651" y="436728"/>
                </a:cubicBezTo>
                <a:cubicBezTo>
                  <a:pt x="1230873" y="428617"/>
                  <a:pt x="1297072" y="411619"/>
                  <a:pt x="1310185" y="409433"/>
                </a:cubicBezTo>
                <a:cubicBezTo>
                  <a:pt x="1346363" y="403403"/>
                  <a:pt x="1383116" y="401362"/>
                  <a:pt x="1419367" y="395785"/>
                </a:cubicBezTo>
                <a:cubicBezTo>
                  <a:pt x="1442294" y="392258"/>
                  <a:pt x="1464962" y="387169"/>
                  <a:pt x="1487606" y="382137"/>
                </a:cubicBezTo>
                <a:cubicBezTo>
                  <a:pt x="1505916" y="378068"/>
                  <a:pt x="1523695" y="371574"/>
                  <a:pt x="1542197" y="368490"/>
                </a:cubicBezTo>
                <a:cubicBezTo>
                  <a:pt x="1605658" y="357913"/>
                  <a:pt x="1669520" y="349887"/>
                  <a:pt x="1733266" y="341194"/>
                </a:cubicBezTo>
                <a:cubicBezTo>
                  <a:pt x="1769607" y="336238"/>
                  <a:pt x="1806399" y="334305"/>
                  <a:pt x="1842448" y="327546"/>
                </a:cubicBezTo>
                <a:cubicBezTo>
                  <a:pt x="1879320" y="320633"/>
                  <a:pt x="1915236" y="309349"/>
                  <a:pt x="1951630" y="300251"/>
                </a:cubicBezTo>
                <a:lnTo>
                  <a:pt x="2033516" y="245660"/>
                </a:lnTo>
                <a:cubicBezTo>
                  <a:pt x="2116406" y="190400"/>
                  <a:pt x="2072123" y="211833"/>
                  <a:pt x="2238233" y="191069"/>
                </a:cubicBezTo>
                <a:cubicBezTo>
                  <a:pt x="2328966" y="179727"/>
                  <a:pt x="2511188" y="163773"/>
                  <a:pt x="2511188" y="163773"/>
                </a:cubicBezTo>
                <a:cubicBezTo>
                  <a:pt x="2538484" y="154675"/>
                  <a:pt x="2567341" y="149345"/>
                  <a:pt x="2593075" y="136478"/>
                </a:cubicBezTo>
                <a:cubicBezTo>
                  <a:pt x="2611272" y="127379"/>
                  <a:pt x="2628365" y="115616"/>
                  <a:pt x="2647666" y="109182"/>
                </a:cubicBezTo>
                <a:cubicBezTo>
                  <a:pt x="2669672" y="101846"/>
                  <a:pt x="2693159" y="100083"/>
                  <a:pt x="2715905" y="95534"/>
                </a:cubicBezTo>
                <a:cubicBezTo>
                  <a:pt x="2833242" y="17311"/>
                  <a:pt x="2684784" y="111095"/>
                  <a:pt x="2797791" y="54591"/>
                </a:cubicBezTo>
                <a:cubicBezTo>
                  <a:pt x="2812462" y="47256"/>
                  <a:pt x="2823658" y="33757"/>
                  <a:pt x="2838734" y="27296"/>
                </a:cubicBezTo>
                <a:cubicBezTo>
                  <a:pt x="2855974" y="19907"/>
                  <a:pt x="2874616" y="14984"/>
                  <a:pt x="2893325" y="13648"/>
                </a:cubicBezTo>
                <a:cubicBezTo>
                  <a:pt x="3002324" y="5862"/>
                  <a:pt x="3111690" y="4549"/>
                  <a:pt x="3220872" y="0"/>
                </a:cubicBezTo>
                <a:cubicBezTo>
                  <a:pt x="3461715" y="20071"/>
                  <a:pt x="3329865" y="13648"/>
                  <a:pt x="3616657" y="136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5BAF35-7A20-436C-BB70-AE3B942F8688}"/>
              </a:ext>
            </a:extLst>
          </p:cNvPr>
          <p:cNvSpPr/>
          <p:nvPr/>
        </p:nvSpPr>
        <p:spPr>
          <a:xfrm>
            <a:off x="83727" y="5571800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B2E25B2-51F6-4771-A910-5430D0CC1C56}"/>
              </a:ext>
            </a:extLst>
          </p:cNvPr>
          <p:cNvSpPr/>
          <p:nvPr/>
        </p:nvSpPr>
        <p:spPr>
          <a:xfrm>
            <a:off x="83728" y="4873300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02DE454-9689-4FB7-AC3B-018F2427CA6B}"/>
              </a:ext>
            </a:extLst>
          </p:cNvPr>
          <p:cNvSpPr/>
          <p:nvPr/>
        </p:nvSpPr>
        <p:spPr>
          <a:xfrm>
            <a:off x="1144178" y="5571800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F8B3871-CECB-4142-976C-D35442753A0D}"/>
              </a:ext>
            </a:extLst>
          </p:cNvPr>
          <p:cNvSpPr/>
          <p:nvPr/>
        </p:nvSpPr>
        <p:spPr>
          <a:xfrm rot="753247">
            <a:off x="1787045" y="4186318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C025B73-15CC-4E77-A13A-880598409A02}"/>
              </a:ext>
            </a:extLst>
          </p:cNvPr>
          <p:cNvCxnSpPr>
            <a:stCxn id="23" idx="4"/>
            <a:endCxn id="22" idx="0"/>
          </p:cNvCxnSpPr>
          <p:nvPr/>
        </p:nvCxnSpPr>
        <p:spPr>
          <a:xfrm flipH="1">
            <a:off x="187792" y="5083704"/>
            <a:ext cx="1" cy="48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3AA3616-6B85-44C4-BAC7-9225B7B5D046}"/>
              </a:ext>
            </a:extLst>
          </p:cNvPr>
          <p:cNvSpPr txBox="1"/>
          <p:nvPr/>
        </p:nvSpPr>
        <p:spPr>
          <a:xfrm>
            <a:off x="-1" y="5240253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9FB2662-F001-461E-8D68-4CBFA67C3F13}"/>
              </a:ext>
            </a:extLst>
          </p:cNvPr>
          <p:cNvSpPr/>
          <p:nvPr/>
        </p:nvSpPr>
        <p:spPr>
          <a:xfrm>
            <a:off x="2639634" y="5483132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3B749-3143-4224-8AE6-293CE7873FC6}"/>
              </a:ext>
            </a:extLst>
          </p:cNvPr>
          <p:cNvSpPr/>
          <p:nvPr/>
        </p:nvSpPr>
        <p:spPr>
          <a:xfrm>
            <a:off x="2639635" y="4784632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1E55F09-FA0E-45A2-9DD7-50E9CF9B9EFB}"/>
              </a:ext>
            </a:extLst>
          </p:cNvPr>
          <p:cNvSpPr/>
          <p:nvPr/>
        </p:nvSpPr>
        <p:spPr>
          <a:xfrm>
            <a:off x="3700085" y="5483132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95043AE-595C-4FC7-98F9-250013B8C7C3}"/>
              </a:ext>
            </a:extLst>
          </p:cNvPr>
          <p:cNvSpPr/>
          <p:nvPr/>
        </p:nvSpPr>
        <p:spPr>
          <a:xfrm rot="753247">
            <a:off x="4342952" y="4097650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6C9D454-9689-41C1-A686-D5AE8A5B4FBF}"/>
              </a:ext>
            </a:extLst>
          </p:cNvPr>
          <p:cNvCxnSpPr>
            <a:stCxn id="52" idx="4"/>
            <a:endCxn id="51" idx="0"/>
          </p:cNvCxnSpPr>
          <p:nvPr/>
        </p:nvCxnSpPr>
        <p:spPr>
          <a:xfrm flipH="1">
            <a:off x="2743699" y="4995036"/>
            <a:ext cx="1" cy="48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DB77A97-4E4A-44CF-802C-E37DE6774FF6}"/>
              </a:ext>
            </a:extLst>
          </p:cNvPr>
          <p:cNvCxnSpPr>
            <a:stCxn id="51" idx="6"/>
            <a:endCxn id="53" idx="2"/>
          </p:cNvCxnSpPr>
          <p:nvPr/>
        </p:nvCxnSpPr>
        <p:spPr>
          <a:xfrm>
            <a:off x="2847763" y="5588334"/>
            <a:ext cx="852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48F47A5-9AE1-4A6B-9695-81B0E7445A6F}"/>
              </a:ext>
            </a:extLst>
          </p:cNvPr>
          <p:cNvSpPr txBox="1"/>
          <p:nvPr/>
        </p:nvSpPr>
        <p:spPr>
          <a:xfrm>
            <a:off x="2555906" y="5151585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4EF269-1E7B-4028-B4B1-221C83A2C9EC}"/>
              </a:ext>
            </a:extLst>
          </p:cNvPr>
          <p:cNvSpPr txBox="1"/>
          <p:nvPr/>
        </p:nvSpPr>
        <p:spPr>
          <a:xfrm>
            <a:off x="3118588" y="5383140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A6A729D-AAF5-45AE-8930-FCCB3DA2FB0E}"/>
              </a:ext>
            </a:extLst>
          </p:cNvPr>
          <p:cNvSpPr/>
          <p:nvPr/>
        </p:nvSpPr>
        <p:spPr>
          <a:xfrm>
            <a:off x="5174889" y="5539021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07437F2A-58D9-418C-BA7B-E47DD0BF31E7}"/>
              </a:ext>
            </a:extLst>
          </p:cNvPr>
          <p:cNvSpPr/>
          <p:nvPr/>
        </p:nvSpPr>
        <p:spPr>
          <a:xfrm>
            <a:off x="5174890" y="4840521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582C99A-487B-4527-8EF3-D7D4214C31CE}"/>
              </a:ext>
            </a:extLst>
          </p:cNvPr>
          <p:cNvSpPr/>
          <p:nvPr/>
        </p:nvSpPr>
        <p:spPr>
          <a:xfrm>
            <a:off x="6235340" y="5539021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D517EB0-3CBA-4790-8F84-94472629D264}"/>
              </a:ext>
            </a:extLst>
          </p:cNvPr>
          <p:cNvSpPr/>
          <p:nvPr/>
        </p:nvSpPr>
        <p:spPr>
          <a:xfrm rot="753247">
            <a:off x="6878207" y="4153539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07F1432-8EC3-4EA7-AD6F-D1011D41C607}"/>
              </a:ext>
            </a:extLst>
          </p:cNvPr>
          <p:cNvCxnSpPr>
            <a:stCxn id="68" idx="4"/>
            <a:endCxn id="67" idx="0"/>
          </p:cNvCxnSpPr>
          <p:nvPr/>
        </p:nvCxnSpPr>
        <p:spPr>
          <a:xfrm flipH="1">
            <a:off x="5278954" y="5050925"/>
            <a:ext cx="1" cy="48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95EC93B-F23B-42C2-8662-69A1A7373F6F}"/>
              </a:ext>
            </a:extLst>
          </p:cNvPr>
          <p:cNvCxnSpPr>
            <a:stCxn id="67" idx="6"/>
            <a:endCxn id="69" idx="2"/>
          </p:cNvCxnSpPr>
          <p:nvPr/>
        </p:nvCxnSpPr>
        <p:spPr>
          <a:xfrm>
            <a:off x="5383018" y="5644223"/>
            <a:ext cx="852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90F6607-A958-42A9-8817-09799F4CC70F}"/>
              </a:ext>
            </a:extLst>
          </p:cNvPr>
          <p:cNvCxnSpPr>
            <a:stCxn id="68" idx="5"/>
            <a:endCxn id="69" idx="1"/>
          </p:cNvCxnSpPr>
          <p:nvPr/>
        </p:nvCxnSpPr>
        <p:spPr>
          <a:xfrm>
            <a:off x="5352539" y="5020112"/>
            <a:ext cx="913281" cy="5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5BADAFA-C2B6-4A96-A787-786803F3034B}"/>
              </a:ext>
            </a:extLst>
          </p:cNvPr>
          <p:cNvSpPr txBox="1"/>
          <p:nvPr/>
        </p:nvSpPr>
        <p:spPr>
          <a:xfrm>
            <a:off x="5091161" y="5207474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6568B65-8DE4-4454-B682-BE5982AEEBC7}"/>
              </a:ext>
            </a:extLst>
          </p:cNvPr>
          <p:cNvSpPr txBox="1"/>
          <p:nvPr/>
        </p:nvSpPr>
        <p:spPr>
          <a:xfrm>
            <a:off x="5653843" y="5439029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8A887F0-352C-4953-B3FB-5F660DDAD825}"/>
              </a:ext>
            </a:extLst>
          </p:cNvPr>
          <p:cNvSpPr txBox="1"/>
          <p:nvPr/>
        </p:nvSpPr>
        <p:spPr>
          <a:xfrm>
            <a:off x="5794903" y="5175903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92592F0B-FE8B-410B-B572-36BB57FCEE4C}"/>
              </a:ext>
            </a:extLst>
          </p:cNvPr>
          <p:cNvSpPr/>
          <p:nvPr/>
        </p:nvSpPr>
        <p:spPr>
          <a:xfrm>
            <a:off x="7704681" y="5571800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09EAA18-B97B-4A04-B230-9ED59EABD469}"/>
              </a:ext>
            </a:extLst>
          </p:cNvPr>
          <p:cNvSpPr/>
          <p:nvPr/>
        </p:nvSpPr>
        <p:spPr>
          <a:xfrm>
            <a:off x="7704682" y="4873300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20348B52-164D-45E9-BEB7-94D38B9B621D}"/>
              </a:ext>
            </a:extLst>
          </p:cNvPr>
          <p:cNvSpPr/>
          <p:nvPr/>
        </p:nvSpPr>
        <p:spPr>
          <a:xfrm>
            <a:off x="8765132" y="5571800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5F96DF25-FCA5-4B20-B61C-933339F1AD7F}"/>
              </a:ext>
            </a:extLst>
          </p:cNvPr>
          <p:cNvSpPr/>
          <p:nvPr/>
        </p:nvSpPr>
        <p:spPr>
          <a:xfrm rot="753247">
            <a:off x="9407999" y="4186318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E0AA956-E767-42C9-8711-E621C28EDD66}"/>
              </a:ext>
            </a:extLst>
          </p:cNvPr>
          <p:cNvCxnSpPr>
            <a:stCxn id="84" idx="4"/>
            <a:endCxn id="83" idx="0"/>
          </p:cNvCxnSpPr>
          <p:nvPr/>
        </p:nvCxnSpPr>
        <p:spPr>
          <a:xfrm flipH="1">
            <a:off x="7808746" y="5083704"/>
            <a:ext cx="1" cy="48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9126CB5-5598-45B3-BBEF-B10AA2FC48D8}"/>
              </a:ext>
            </a:extLst>
          </p:cNvPr>
          <p:cNvCxnSpPr>
            <a:stCxn id="83" idx="6"/>
            <a:endCxn id="85" idx="2"/>
          </p:cNvCxnSpPr>
          <p:nvPr/>
        </p:nvCxnSpPr>
        <p:spPr>
          <a:xfrm>
            <a:off x="7912810" y="5677002"/>
            <a:ext cx="852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7BDB1694-D0E7-4338-B1F2-F745E17979A3}"/>
              </a:ext>
            </a:extLst>
          </p:cNvPr>
          <p:cNvCxnSpPr>
            <a:stCxn id="84" idx="5"/>
            <a:endCxn id="85" idx="1"/>
          </p:cNvCxnSpPr>
          <p:nvPr/>
        </p:nvCxnSpPr>
        <p:spPr>
          <a:xfrm>
            <a:off x="7882331" y="5052891"/>
            <a:ext cx="913281" cy="5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147210F-78AC-4E02-90E3-132258681EDA}"/>
              </a:ext>
            </a:extLst>
          </p:cNvPr>
          <p:cNvCxnSpPr>
            <a:cxnSpLocks/>
            <a:stCxn id="85" idx="7"/>
            <a:endCxn id="86" idx="4"/>
          </p:cNvCxnSpPr>
          <p:nvPr/>
        </p:nvCxnSpPr>
        <p:spPr>
          <a:xfrm flipV="1">
            <a:off x="8942781" y="4394207"/>
            <a:ext cx="546416" cy="120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AFF6D03-66C6-4B96-924A-20B975056ADE}"/>
              </a:ext>
            </a:extLst>
          </p:cNvPr>
          <p:cNvSpPr txBox="1"/>
          <p:nvPr/>
        </p:nvSpPr>
        <p:spPr>
          <a:xfrm>
            <a:off x="7620953" y="5240253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3A2D3A3-FE87-4723-A753-5CCE73A09E4E}"/>
              </a:ext>
            </a:extLst>
          </p:cNvPr>
          <p:cNvSpPr txBox="1"/>
          <p:nvPr/>
        </p:nvSpPr>
        <p:spPr>
          <a:xfrm>
            <a:off x="8183635" y="5471808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0A16306-1FDA-444D-A886-7C09695486CF}"/>
              </a:ext>
            </a:extLst>
          </p:cNvPr>
          <p:cNvSpPr txBox="1"/>
          <p:nvPr/>
        </p:nvSpPr>
        <p:spPr>
          <a:xfrm>
            <a:off x="8324695" y="5208682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C257E1F-A21A-4AB7-8B9A-33B565C88E22}"/>
              </a:ext>
            </a:extLst>
          </p:cNvPr>
          <p:cNvSpPr txBox="1"/>
          <p:nvPr/>
        </p:nvSpPr>
        <p:spPr>
          <a:xfrm>
            <a:off x="9162692" y="4956559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451014C-A3A6-44AC-BA83-A4AA548D3B3F}"/>
              </a:ext>
            </a:extLst>
          </p:cNvPr>
          <p:cNvSpPr/>
          <p:nvPr/>
        </p:nvSpPr>
        <p:spPr>
          <a:xfrm>
            <a:off x="10235272" y="5452319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43006D-5966-4D53-A88D-CC6F054246A4}"/>
              </a:ext>
            </a:extLst>
          </p:cNvPr>
          <p:cNvSpPr/>
          <p:nvPr/>
        </p:nvSpPr>
        <p:spPr>
          <a:xfrm>
            <a:off x="10235273" y="4753819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A44D3DCF-7042-4D29-960A-D05B560E4601}"/>
              </a:ext>
            </a:extLst>
          </p:cNvPr>
          <p:cNvSpPr/>
          <p:nvPr/>
        </p:nvSpPr>
        <p:spPr>
          <a:xfrm>
            <a:off x="11295723" y="5452319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FEF524D-63D5-44DC-8F85-D93C9B0FEC05}"/>
              </a:ext>
            </a:extLst>
          </p:cNvPr>
          <p:cNvSpPr/>
          <p:nvPr/>
        </p:nvSpPr>
        <p:spPr>
          <a:xfrm rot="753247">
            <a:off x="11938590" y="4066837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C27C692-049F-4FBE-BB97-4386E7A9C335}"/>
              </a:ext>
            </a:extLst>
          </p:cNvPr>
          <p:cNvCxnSpPr>
            <a:stCxn id="100" idx="4"/>
            <a:endCxn id="99" idx="0"/>
          </p:cNvCxnSpPr>
          <p:nvPr/>
        </p:nvCxnSpPr>
        <p:spPr>
          <a:xfrm flipH="1">
            <a:off x="10339337" y="4964223"/>
            <a:ext cx="1" cy="48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7637BEB0-5879-4346-9141-E831EBC97118}"/>
              </a:ext>
            </a:extLst>
          </p:cNvPr>
          <p:cNvCxnSpPr>
            <a:stCxn id="99" idx="6"/>
            <a:endCxn id="101" idx="2"/>
          </p:cNvCxnSpPr>
          <p:nvPr/>
        </p:nvCxnSpPr>
        <p:spPr>
          <a:xfrm>
            <a:off x="10443401" y="5557521"/>
            <a:ext cx="852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2DCF339-CDCA-41CA-AF5B-DD76CAB5A430}"/>
              </a:ext>
            </a:extLst>
          </p:cNvPr>
          <p:cNvCxnSpPr>
            <a:stCxn id="100" idx="5"/>
            <a:endCxn id="101" idx="1"/>
          </p:cNvCxnSpPr>
          <p:nvPr/>
        </p:nvCxnSpPr>
        <p:spPr>
          <a:xfrm>
            <a:off x="10412922" y="4933410"/>
            <a:ext cx="913281" cy="5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BDA676E-0F85-4725-A626-269C0EF774BA}"/>
              </a:ext>
            </a:extLst>
          </p:cNvPr>
          <p:cNvCxnSpPr>
            <a:cxnSpLocks/>
            <a:stCxn id="101" idx="7"/>
            <a:endCxn id="102" idx="4"/>
          </p:cNvCxnSpPr>
          <p:nvPr/>
        </p:nvCxnSpPr>
        <p:spPr>
          <a:xfrm flipV="1">
            <a:off x="11473372" y="4274726"/>
            <a:ext cx="546416" cy="120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0B4049D-C59A-4709-9F18-60CC488E6F73}"/>
              </a:ext>
            </a:extLst>
          </p:cNvPr>
          <p:cNvCxnSpPr>
            <a:stCxn id="100" idx="7"/>
            <a:endCxn id="102" idx="2"/>
          </p:cNvCxnSpPr>
          <p:nvPr/>
        </p:nvCxnSpPr>
        <p:spPr>
          <a:xfrm flipV="1">
            <a:off x="10412922" y="4149419"/>
            <a:ext cx="1528156" cy="63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B31F26B-F81C-4C59-9C67-A5852444BCE2}"/>
              </a:ext>
            </a:extLst>
          </p:cNvPr>
          <p:cNvSpPr txBox="1"/>
          <p:nvPr/>
        </p:nvSpPr>
        <p:spPr>
          <a:xfrm>
            <a:off x="10151544" y="5120772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EC974FC-E526-410E-B391-3CC714E45571}"/>
              </a:ext>
            </a:extLst>
          </p:cNvPr>
          <p:cNvSpPr txBox="1"/>
          <p:nvPr/>
        </p:nvSpPr>
        <p:spPr>
          <a:xfrm>
            <a:off x="10714226" y="5352327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E7D15A6-7898-459B-BDC7-7D726BBAB748}"/>
              </a:ext>
            </a:extLst>
          </p:cNvPr>
          <p:cNvSpPr txBox="1"/>
          <p:nvPr/>
        </p:nvSpPr>
        <p:spPr>
          <a:xfrm>
            <a:off x="10855286" y="5089201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6EDA13F-3D0D-4177-9DF5-8C519C689B64}"/>
              </a:ext>
            </a:extLst>
          </p:cNvPr>
          <p:cNvSpPr txBox="1"/>
          <p:nvPr/>
        </p:nvSpPr>
        <p:spPr>
          <a:xfrm>
            <a:off x="11693283" y="4837078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838B915-380D-48B0-A2D0-33D6D93F0358}"/>
              </a:ext>
            </a:extLst>
          </p:cNvPr>
          <p:cNvSpPr txBox="1"/>
          <p:nvPr/>
        </p:nvSpPr>
        <p:spPr>
          <a:xfrm>
            <a:off x="10959375" y="4299024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1126422-F1BF-4715-987D-4DC8B0422181}"/>
              </a:ext>
            </a:extLst>
          </p:cNvPr>
          <p:cNvSpPr/>
          <p:nvPr/>
        </p:nvSpPr>
        <p:spPr>
          <a:xfrm>
            <a:off x="8183636" y="2099307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4C7BF51D-5663-4D73-A500-B59110561847}"/>
              </a:ext>
            </a:extLst>
          </p:cNvPr>
          <p:cNvSpPr/>
          <p:nvPr/>
        </p:nvSpPr>
        <p:spPr>
          <a:xfrm>
            <a:off x="8183637" y="1400807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F4D9B56B-B4AC-48BA-ADF6-232A985B9AE6}"/>
              </a:ext>
            </a:extLst>
          </p:cNvPr>
          <p:cNvSpPr/>
          <p:nvPr/>
        </p:nvSpPr>
        <p:spPr>
          <a:xfrm>
            <a:off x="9244087" y="2099307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0978AA4-774C-46EE-BAFF-4A2527B03029}"/>
              </a:ext>
            </a:extLst>
          </p:cNvPr>
          <p:cNvSpPr/>
          <p:nvPr/>
        </p:nvSpPr>
        <p:spPr>
          <a:xfrm rot="753247">
            <a:off x="9886954" y="713825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BD0368F-08A7-499B-B3BB-53C2C415F8C3}"/>
              </a:ext>
            </a:extLst>
          </p:cNvPr>
          <p:cNvCxnSpPr>
            <a:stCxn id="116" idx="4"/>
            <a:endCxn id="115" idx="0"/>
          </p:cNvCxnSpPr>
          <p:nvPr/>
        </p:nvCxnSpPr>
        <p:spPr>
          <a:xfrm flipH="1">
            <a:off x="8287701" y="1611211"/>
            <a:ext cx="1" cy="48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63C9D894-DA11-44CF-8822-8D4D429E23F1}"/>
              </a:ext>
            </a:extLst>
          </p:cNvPr>
          <p:cNvCxnSpPr>
            <a:stCxn id="115" idx="6"/>
            <a:endCxn id="117" idx="2"/>
          </p:cNvCxnSpPr>
          <p:nvPr/>
        </p:nvCxnSpPr>
        <p:spPr>
          <a:xfrm>
            <a:off x="8391765" y="2204509"/>
            <a:ext cx="852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5BEDB5E-04B9-4736-8DED-3B5DA80EE44A}"/>
              </a:ext>
            </a:extLst>
          </p:cNvPr>
          <p:cNvCxnSpPr>
            <a:stCxn id="116" idx="5"/>
            <a:endCxn id="117" idx="1"/>
          </p:cNvCxnSpPr>
          <p:nvPr/>
        </p:nvCxnSpPr>
        <p:spPr>
          <a:xfrm>
            <a:off x="8361286" y="1580398"/>
            <a:ext cx="913281" cy="5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7AD8069-79A0-4D1A-BDCE-F4D01B2AD390}"/>
              </a:ext>
            </a:extLst>
          </p:cNvPr>
          <p:cNvCxnSpPr>
            <a:cxnSpLocks/>
            <a:stCxn id="117" idx="7"/>
            <a:endCxn id="118" idx="4"/>
          </p:cNvCxnSpPr>
          <p:nvPr/>
        </p:nvCxnSpPr>
        <p:spPr>
          <a:xfrm flipV="1">
            <a:off x="9421736" y="921714"/>
            <a:ext cx="546416" cy="120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E1364EB-AF09-4952-9EC0-AE159A0DC6C9}"/>
              </a:ext>
            </a:extLst>
          </p:cNvPr>
          <p:cNvCxnSpPr>
            <a:stCxn id="115" idx="7"/>
            <a:endCxn id="118" idx="3"/>
          </p:cNvCxnSpPr>
          <p:nvPr/>
        </p:nvCxnSpPr>
        <p:spPr>
          <a:xfrm flipV="1">
            <a:off x="8361285" y="875643"/>
            <a:ext cx="1541739" cy="1254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E8BA5D2E-C3F0-443B-9C24-2D83AD4C39C9}"/>
              </a:ext>
            </a:extLst>
          </p:cNvPr>
          <p:cNvCxnSpPr>
            <a:stCxn id="116" idx="7"/>
            <a:endCxn id="118" idx="2"/>
          </p:cNvCxnSpPr>
          <p:nvPr/>
        </p:nvCxnSpPr>
        <p:spPr>
          <a:xfrm flipV="1">
            <a:off x="8361286" y="796407"/>
            <a:ext cx="1528156" cy="63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CFD9192-E8A9-46AE-9594-E0FC749F5441}"/>
              </a:ext>
            </a:extLst>
          </p:cNvPr>
          <p:cNvSpPr txBox="1"/>
          <p:nvPr/>
        </p:nvSpPr>
        <p:spPr>
          <a:xfrm>
            <a:off x="8099908" y="1767760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D37CE22-B2E8-48F8-A16D-BC3CD94FE256}"/>
              </a:ext>
            </a:extLst>
          </p:cNvPr>
          <p:cNvSpPr txBox="1"/>
          <p:nvPr/>
        </p:nvSpPr>
        <p:spPr>
          <a:xfrm>
            <a:off x="8662590" y="1999315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D8F4C9D-FE83-40DB-90FC-CD74654F8367}"/>
              </a:ext>
            </a:extLst>
          </p:cNvPr>
          <p:cNvSpPr txBox="1"/>
          <p:nvPr/>
        </p:nvSpPr>
        <p:spPr>
          <a:xfrm>
            <a:off x="8803650" y="1736189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C85620A-2826-4B5F-8EA9-6ACE5F83E109}"/>
              </a:ext>
            </a:extLst>
          </p:cNvPr>
          <p:cNvSpPr txBox="1"/>
          <p:nvPr/>
        </p:nvSpPr>
        <p:spPr>
          <a:xfrm>
            <a:off x="9641647" y="1484066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D8A0D92-4021-4A9C-A91F-B94B589929F2}"/>
              </a:ext>
            </a:extLst>
          </p:cNvPr>
          <p:cNvSpPr txBox="1"/>
          <p:nvPr/>
        </p:nvSpPr>
        <p:spPr>
          <a:xfrm>
            <a:off x="8907739" y="946012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CA36491-B3D9-43BC-B052-8C1C90A29E17}"/>
              </a:ext>
            </a:extLst>
          </p:cNvPr>
          <p:cNvSpPr txBox="1"/>
          <p:nvPr/>
        </p:nvSpPr>
        <p:spPr>
          <a:xfrm>
            <a:off x="8934339" y="1356273"/>
            <a:ext cx="26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C9B69BD-D2E1-4412-A57D-277123772F6D}"/>
              </a:ext>
            </a:extLst>
          </p:cNvPr>
          <p:cNvSpPr txBox="1"/>
          <p:nvPr/>
        </p:nvSpPr>
        <p:spPr>
          <a:xfrm>
            <a:off x="8183636" y="2485895"/>
            <a:ext cx="193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Suppose k=2</a:t>
            </a:r>
          </a:p>
          <a:p>
            <a:r>
              <a:rPr lang="en-US" altLang="zh-CN" dirty="0"/>
              <a:t>OPT=4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7CC75639-1528-481E-A1C7-16F6F84D1C32}"/>
                  </a:ext>
                </a:extLst>
              </p:cNvPr>
              <p:cNvSpPr txBox="1"/>
              <p:nvPr/>
            </p:nvSpPr>
            <p:spPr>
              <a:xfrm>
                <a:off x="795941" y="5898730"/>
                <a:ext cx="69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7CC75639-1528-481E-A1C7-16F6F84D1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1" y="5898730"/>
                <a:ext cx="69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AC88CC99-E9AE-4274-BB3A-9F15CCDEF874}"/>
                  </a:ext>
                </a:extLst>
              </p:cNvPr>
              <p:cNvSpPr txBox="1"/>
              <p:nvPr/>
            </p:nvSpPr>
            <p:spPr>
              <a:xfrm>
                <a:off x="3455912" y="5898730"/>
                <a:ext cx="69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AC88CC99-E9AE-4274-BB3A-9F15CCDEF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912" y="5898730"/>
                <a:ext cx="6964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692B0EBD-9F9C-41D5-A273-537145F7CA1D}"/>
                  </a:ext>
                </a:extLst>
              </p:cNvPr>
              <p:cNvSpPr txBox="1"/>
              <p:nvPr/>
            </p:nvSpPr>
            <p:spPr>
              <a:xfrm>
                <a:off x="5960868" y="5920023"/>
                <a:ext cx="69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692B0EBD-9F9C-41D5-A273-537145F7C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868" y="5920023"/>
                <a:ext cx="6964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78F343B2-E09A-4A66-B365-7E9E5822AE47}"/>
                  </a:ext>
                </a:extLst>
              </p:cNvPr>
              <p:cNvSpPr txBox="1"/>
              <p:nvPr/>
            </p:nvSpPr>
            <p:spPr>
              <a:xfrm>
                <a:off x="8515972" y="5903355"/>
                <a:ext cx="69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78F343B2-E09A-4A66-B365-7E9E5822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72" y="5903355"/>
                <a:ext cx="6964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E171FF9D-2252-4443-9B18-D9A4CC0B1DBF}"/>
                  </a:ext>
                </a:extLst>
              </p:cNvPr>
              <p:cNvSpPr txBox="1"/>
              <p:nvPr/>
            </p:nvSpPr>
            <p:spPr>
              <a:xfrm>
                <a:off x="11019827" y="5903355"/>
                <a:ext cx="69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E171FF9D-2252-4443-9B18-D9A4CC0B1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827" y="5903355"/>
                <a:ext cx="69647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文本框 137">
            <a:extLst>
              <a:ext uri="{FF2B5EF4-FFF2-40B4-BE49-F238E27FC236}">
                <a16:creationId xmlns:a16="http://schemas.microsoft.com/office/drawing/2014/main" id="{351C7746-80C5-4BED-B278-3A1D9CA3A829}"/>
              </a:ext>
            </a:extLst>
          </p:cNvPr>
          <p:cNvSpPr txBox="1"/>
          <p:nvPr/>
        </p:nvSpPr>
        <p:spPr>
          <a:xfrm>
            <a:off x="671130" y="644324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Dom=3</a:t>
            </a:r>
            <a:endParaRPr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D3EA280-3B4A-441F-A643-E0C0A97A13F3}"/>
              </a:ext>
            </a:extLst>
          </p:cNvPr>
          <p:cNvSpPr txBox="1"/>
          <p:nvPr/>
        </p:nvSpPr>
        <p:spPr>
          <a:xfrm>
            <a:off x="3377517" y="643828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Dom=2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F4487A2-7704-44C5-803D-F9804D6C3D17}"/>
              </a:ext>
            </a:extLst>
          </p:cNvPr>
          <p:cNvSpPr txBox="1"/>
          <p:nvPr/>
        </p:nvSpPr>
        <p:spPr>
          <a:xfrm>
            <a:off x="5866357" y="644485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Dom=2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19DD39D-D9AC-4B1E-AED7-8EF67961175F}"/>
              </a:ext>
            </a:extLst>
          </p:cNvPr>
          <p:cNvSpPr txBox="1"/>
          <p:nvPr/>
        </p:nvSpPr>
        <p:spPr>
          <a:xfrm>
            <a:off x="8405583" y="643828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Dom=1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D8D7A0E-0E93-4198-9813-458FC00AACF3}"/>
              </a:ext>
            </a:extLst>
          </p:cNvPr>
          <p:cNvSpPr txBox="1"/>
          <p:nvPr/>
        </p:nvSpPr>
        <p:spPr>
          <a:xfrm>
            <a:off x="10877878" y="643789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Dom=1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52605B9-A113-4F37-A276-EC9E670EABF3}"/>
                  </a:ext>
                </a:extLst>
              </p:cNvPr>
              <p:cNvSpPr txBox="1"/>
              <p:nvPr/>
            </p:nvSpPr>
            <p:spPr>
              <a:xfrm>
                <a:off x="10520659" y="1449593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52605B9-A113-4F37-A276-EC9E670EA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659" y="1449593"/>
                <a:ext cx="26137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001CB08-02A4-40AE-833A-DA0AD734FBDC}"/>
                  </a:ext>
                </a:extLst>
              </p:cNvPr>
              <p:cNvSpPr txBox="1"/>
              <p:nvPr/>
            </p:nvSpPr>
            <p:spPr>
              <a:xfrm>
                <a:off x="10767225" y="1449593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001CB08-02A4-40AE-833A-DA0AD734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225" y="1449593"/>
                <a:ext cx="261377" cy="261610"/>
              </a:xfrm>
              <a:prstGeom prst="rect">
                <a:avLst/>
              </a:prstGeom>
              <a:blipFill>
                <a:blip r:embed="rId9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50E82E5-23A6-409A-A672-80546EA5174A}"/>
                  </a:ext>
                </a:extLst>
              </p:cNvPr>
              <p:cNvSpPr txBox="1"/>
              <p:nvPr/>
            </p:nvSpPr>
            <p:spPr>
              <a:xfrm>
                <a:off x="11012206" y="1449593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50E82E5-23A6-409A-A672-80546EA51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2206" y="1449593"/>
                <a:ext cx="261377" cy="261610"/>
              </a:xfrm>
              <a:prstGeom prst="rect">
                <a:avLst/>
              </a:prstGeom>
              <a:blipFill>
                <a:blip r:embed="rId10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A3B30060-23CD-49B1-9231-6574AA224D87}"/>
                  </a:ext>
                </a:extLst>
              </p:cNvPr>
              <p:cNvSpPr txBox="1"/>
              <p:nvPr/>
            </p:nvSpPr>
            <p:spPr>
              <a:xfrm>
                <a:off x="11252451" y="1449593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A3B30060-23CD-49B1-9231-6574AA22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451" y="1449593"/>
                <a:ext cx="261377" cy="261610"/>
              </a:xfrm>
              <a:prstGeom prst="rect">
                <a:avLst/>
              </a:prstGeom>
              <a:blipFill>
                <a:blip r:embed="rId11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2CFFB52-9EE3-4F6B-BF46-A2F98AAE2741}"/>
              </a:ext>
            </a:extLst>
          </p:cNvPr>
          <p:cNvSpPr txBox="1"/>
          <p:nvPr/>
        </p:nvSpPr>
        <p:spPr>
          <a:xfrm>
            <a:off x="11445200" y="14038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6E78CE-B168-43E0-8EA8-0A08FE70F8CD}"/>
                  </a:ext>
                </a:extLst>
              </p:cNvPr>
              <p:cNvSpPr txBox="1"/>
              <p:nvPr/>
            </p:nvSpPr>
            <p:spPr>
              <a:xfrm>
                <a:off x="10177640" y="275048"/>
                <a:ext cx="1107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𝑑𝑜𝑚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6E78CE-B168-43E0-8EA8-0A08FE70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640" y="275048"/>
                <a:ext cx="110773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1BD6D2-E40D-464B-A4B4-C58AF0BAE847}"/>
                  </a:ext>
                </a:extLst>
              </p:cNvPr>
              <p:cNvSpPr txBox="1"/>
              <p:nvPr/>
            </p:nvSpPr>
            <p:spPr>
              <a:xfrm>
                <a:off x="10122097" y="2535161"/>
                <a:ext cx="1054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1BD6D2-E40D-464B-A4B4-C58AF0BAE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097" y="2535161"/>
                <a:ext cx="105490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F11D681-1979-4479-AA0F-2279114B4F5B}"/>
              </a:ext>
            </a:extLst>
          </p:cNvPr>
          <p:cNvCxnSpPr>
            <a:stCxn id="17" idx="18"/>
            <a:endCxn id="18" idx="22"/>
          </p:cNvCxnSpPr>
          <p:nvPr/>
        </p:nvCxnSpPr>
        <p:spPr>
          <a:xfrm flipH="1">
            <a:off x="11177934" y="1212619"/>
            <a:ext cx="1598" cy="90718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星形: 五角 106">
            <a:extLst>
              <a:ext uri="{FF2B5EF4-FFF2-40B4-BE49-F238E27FC236}">
                <a16:creationId xmlns:a16="http://schemas.microsoft.com/office/drawing/2014/main" id="{E737A54C-7BA8-4E12-84A9-8B653D9314A6}"/>
              </a:ext>
            </a:extLst>
          </p:cNvPr>
          <p:cNvSpPr/>
          <p:nvPr/>
        </p:nvSpPr>
        <p:spPr>
          <a:xfrm>
            <a:off x="11102133" y="1109781"/>
            <a:ext cx="17145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6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B6602-2627-4C9D-A966-E1ABE3E8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5 Powers of graphs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C398C1-F5F2-4AB5-942C-61E22974B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9998122" cy="4851400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be a graph. The square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is the graph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’), </m:t>
                    </m:r>
                  </m:oMath>
                </a14:m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altLang="zh-CN" dirty="0"/>
                  <a:t>if there is a path of length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at most 2 </a:t>
                </a:r>
                <a:r>
                  <a:rPr lang="en-US" altLang="zh-CN" dirty="0"/>
                  <a:t>between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(and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C398C1-F5F2-4AB5-942C-61E22974B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9998122" cy="4851400"/>
              </a:xfrm>
              <a:blipFill>
                <a:blip r:embed="rId2"/>
                <a:stretch>
                  <a:fillRect l="-1098" t="-2136" r="-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92FC1761-9193-4240-A950-2A802FC0FD60}"/>
              </a:ext>
            </a:extLst>
          </p:cNvPr>
          <p:cNvSpPr/>
          <p:nvPr/>
        </p:nvSpPr>
        <p:spPr>
          <a:xfrm>
            <a:off x="2853668" y="3429000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B85909-07A6-4B3F-BFD1-B14FBD461FBE}"/>
              </a:ext>
            </a:extLst>
          </p:cNvPr>
          <p:cNvSpPr/>
          <p:nvPr/>
        </p:nvSpPr>
        <p:spPr>
          <a:xfrm>
            <a:off x="2274065" y="4463703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1073944-2ED6-4ED9-BD7A-1AA28B60D7EB}"/>
              </a:ext>
            </a:extLst>
          </p:cNvPr>
          <p:cNvSpPr/>
          <p:nvPr/>
        </p:nvSpPr>
        <p:spPr>
          <a:xfrm>
            <a:off x="4012875" y="3429000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C4D83A-1DE8-4672-B7B7-D8F965689E90}"/>
              </a:ext>
            </a:extLst>
          </p:cNvPr>
          <p:cNvSpPr/>
          <p:nvPr/>
        </p:nvSpPr>
        <p:spPr>
          <a:xfrm>
            <a:off x="4648199" y="4463703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0D269DA-4775-499B-A6E9-FB4A2CF0D459}"/>
              </a:ext>
            </a:extLst>
          </p:cNvPr>
          <p:cNvSpPr/>
          <p:nvPr/>
        </p:nvSpPr>
        <p:spPr>
          <a:xfrm>
            <a:off x="3546183" y="5343978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05F2D7C-D9EE-494E-881E-AF4B407A17BA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3098759" y="3548020"/>
            <a:ext cx="9141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5B35941-C643-4C3A-8C0D-D5BD01B0E180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2483263" y="3632180"/>
            <a:ext cx="406298" cy="866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E28BAA-E9E3-46EB-8454-45FA14FE3D62}"/>
              </a:ext>
            </a:extLst>
          </p:cNvPr>
          <p:cNvCxnSpPr>
            <a:stCxn id="5" idx="4"/>
            <a:endCxn id="9" idx="1"/>
          </p:cNvCxnSpPr>
          <p:nvPr/>
        </p:nvCxnSpPr>
        <p:spPr>
          <a:xfrm>
            <a:off x="2976214" y="3667040"/>
            <a:ext cx="605862" cy="1711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8FFBC58-C29A-4640-A6C2-889C47BEF41D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519156" y="4582723"/>
            <a:ext cx="2129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F997659-67CB-4821-B8F1-41640FD739F8}"/>
              </a:ext>
            </a:extLst>
          </p:cNvPr>
          <p:cNvCxnSpPr>
            <a:stCxn id="6" idx="5"/>
            <a:endCxn id="9" idx="2"/>
          </p:cNvCxnSpPr>
          <p:nvPr/>
        </p:nvCxnSpPr>
        <p:spPr>
          <a:xfrm>
            <a:off x="2483263" y="4666883"/>
            <a:ext cx="1062920" cy="796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2A661B2-2D85-48BE-9D07-BA564A3C6278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4222073" y="3632180"/>
            <a:ext cx="462019" cy="866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F18F8C15-51A7-4BBB-BCB7-83BCC23702C8}"/>
              </a:ext>
            </a:extLst>
          </p:cNvPr>
          <p:cNvSpPr/>
          <p:nvPr/>
        </p:nvSpPr>
        <p:spPr>
          <a:xfrm>
            <a:off x="7300461" y="3429000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2AD83FC-9057-4F42-9C2A-C0BB9647BD9C}"/>
              </a:ext>
            </a:extLst>
          </p:cNvPr>
          <p:cNvSpPr/>
          <p:nvPr/>
        </p:nvSpPr>
        <p:spPr>
          <a:xfrm>
            <a:off x="6720858" y="4463703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0EF11B0-B5ED-4021-9D97-BB7907E7C71A}"/>
              </a:ext>
            </a:extLst>
          </p:cNvPr>
          <p:cNvSpPr/>
          <p:nvPr/>
        </p:nvSpPr>
        <p:spPr>
          <a:xfrm>
            <a:off x="8459668" y="3429000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935F5B0-C3F9-45B1-A97D-4EA838E24C64}"/>
              </a:ext>
            </a:extLst>
          </p:cNvPr>
          <p:cNvSpPr/>
          <p:nvPr/>
        </p:nvSpPr>
        <p:spPr>
          <a:xfrm>
            <a:off x="9094992" y="4463703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1C907DB-4DB7-4511-9042-DC5A73176309}"/>
              </a:ext>
            </a:extLst>
          </p:cNvPr>
          <p:cNvSpPr/>
          <p:nvPr/>
        </p:nvSpPr>
        <p:spPr>
          <a:xfrm>
            <a:off x="7992976" y="5343978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C09F3D6-1A38-4E16-9BD3-B1394BC44BD7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7545552" y="3548020"/>
            <a:ext cx="9141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EE977F9-1A4B-4ED6-A25F-7E3DA231C9EE}"/>
              </a:ext>
            </a:extLst>
          </p:cNvPr>
          <p:cNvCxnSpPr>
            <a:stCxn id="16" idx="3"/>
            <a:endCxn id="17" idx="7"/>
          </p:cNvCxnSpPr>
          <p:nvPr/>
        </p:nvCxnSpPr>
        <p:spPr>
          <a:xfrm flipH="1">
            <a:off x="6930056" y="3632180"/>
            <a:ext cx="406298" cy="866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6652B7E-B458-4A8F-8E8B-5E9FD5641AA8}"/>
              </a:ext>
            </a:extLst>
          </p:cNvPr>
          <p:cNvCxnSpPr>
            <a:stCxn id="16" idx="4"/>
            <a:endCxn id="20" idx="1"/>
          </p:cNvCxnSpPr>
          <p:nvPr/>
        </p:nvCxnSpPr>
        <p:spPr>
          <a:xfrm>
            <a:off x="7423007" y="3667040"/>
            <a:ext cx="605862" cy="1711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1876900-BC8F-4F33-9636-0F23E4F1E051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6965949" y="4582723"/>
            <a:ext cx="2129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67CFEF1-F0AC-4C2D-82FB-EF4C567D9F58}"/>
              </a:ext>
            </a:extLst>
          </p:cNvPr>
          <p:cNvCxnSpPr>
            <a:stCxn id="17" idx="5"/>
            <a:endCxn id="20" idx="2"/>
          </p:cNvCxnSpPr>
          <p:nvPr/>
        </p:nvCxnSpPr>
        <p:spPr>
          <a:xfrm>
            <a:off x="6930056" y="4666883"/>
            <a:ext cx="1062920" cy="796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FE8479E-0B77-4AF8-8090-061AC92DF6F7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8668866" y="3632180"/>
            <a:ext cx="462019" cy="866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5B30396-B255-48BE-BDE4-FA96F0CFF1D9}"/>
              </a:ext>
            </a:extLst>
          </p:cNvPr>
          <p:cNvCxnSpPr>
            <a:stCxn id="17" idx="7"/>
            <a:endCxn id="18" idx="3"/>
          </p:cNvCxnSpPr>
          <p:nvPr/>
        </p:nvCxnSpPr>
        <p:spPr>
          <a:xfrm flipV="1">
            <a:off x="6930056" y="3632180"/>
            <a:ext cx="1565505" cy="8663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91C52C5-31C5-42A6-9659-0035542A1D02}"/>
              </a:ext>
            </a:extLst>
          </p:cNvPr>
          <p:cNvCxnSpPr>
            <a:stCxn id="16" idx="5"/>
            <a:endCxn id="19" idx="2"/>
          </p:cNvCxnSpPr>
          <p:nvPr/>
        </p:nvCxnSpPr>
        <p:spPr>
          <a:xfrm>
            <a:off x="7509659" y="3632180"/>
            <a:ext cx="1585333" cy="950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2B214F7-98E1-490A-97D5-DFDD4AA3CE8E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8202174" y="4666883"/>
            <a:ext cx="928711" cy="711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1913A49-AF6B-40B6-B4E5-16145E429455}"/>
              </a:ext>
            </a:extLst>
          </p:cNvPr>
          <p:cNvCxnSpPr>
            <a:stCxn id="18" idx="4"/>
            <a:endCxn id="20" idx="0"/>
          </p:cNvCxnSpPr>
          <p:nvPr/>
        </p:nvCxnSpPr>
        <p:spPr>
          <a:xfrm flipH="1">
            <a:off x="8115522" y="3667040"/>
            <a:ext cx="466692" cy="16769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88335-090B-4D2B-82BF-79E6C4E1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97290"/>
          </a:xfrm>
        </p:spPr>
        <p:txBody>
          <a:bodyPr/>
          <a:lstStyle/>
          <a:p>
            <a:r>
              <a:rPr lang="en-US" altLang="zh-CN" dirty="0"/>
              <a:t>6 Approximation algorithm with ratio 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F3D9A-63A2-40FD-9688-927377D70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4576"/>
                <a:ext cx="8442278" cy="34342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Lemma 1: </a:t>
                </a:r>
                <a:r>
                  <a:rPr lang="en-US" altLang="zh-CN" dirty="0"/>
                  <a:t>Given a graph H, let I be an independent set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 Then,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1" dirty="0"/>
                  <a:t>Proof: </a:t>
                </a:r>
              </a:p>
              <a:p>
                <a:pPr lvl="1">
                  <a:buFontTx/>
                  <a:buChar char="–"/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a minimum dominating set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:pPr lvl="1">
                  <a:buFontTx/>
                  <a:buChar char="–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stars spanning all vertices</a:t>
                </a:r>
              </a:p>
              <a:p>
                <a:pPr lvl="1">
                  <a:buFontTx/>
                  <a:buChar char="–"/>
                </a:pPr>
                <a:r>
                  <a:rPr lang="en-US" altLang="zh-CN" dirty="0"/>
                  <a:t>Each of these stars will be a clique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>
                  <a:buFontTx/>
                  <a:buChar char="–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contains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 cliques spanning all vertices</a:t>
                </a:r>
              </a:p>
              <a:p>
                <a:pPr lvl="1">
                  <a:buFontTx/>
                  <a:buChar char="–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can pick at most one vertex from each clique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F3D9A-63A2-40FD-9688-927377D70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4576"/>
                <a:ext cx="8442278" cy="3434275"/>
              </a:xfrm>
              <a:blipFill>
                <a:blip r:embed="rId2"/>
                <a:stretch>
                  <a:fillRect l="-1301" t="-3197" r="-650" b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1773C78F-43DF-4739-96F5-1EBF2B11CB46}"/>
              </a:ext>
            </a:extLst>
          </p:cNvPr>
          <p:cNvSpPr/>
          <p:nvPr/>
        </p:nvSpPr>
        <p:spPr>
          <a:xfrm>
            <a:off x="9794360" y="4146078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393608-43C0-4E51-B263-F828FEF1888C}"/>
              </a:ext>
            </a:extLst>
          </p:cNvPr>
          <p:cNvSpPr/>
          <p:nvPr/>
        </p:nvSpPr>
        <p:spPr>
          <a:xfrm>
            <a:off x="9214757" y="5180781"/>
            <a:ext cx="245091" cy="238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F8D8EC-9453-4524-9E84-48226307EA36}"/>
              </a:ext>
            </a:extLst>
          </p:cNvPr>
          <p:cNvSpPr/>
          <p:nvPr/>
        </p:nvSpPr>
        <p:spPr>
          <a:xfrm>
            <a:off x="10953567" y="4146078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EE1D20-0979-4AFA-85C1-6C4DFAB91F26}"/>
              </a:ext>
            </a:extLst>
          </p:cNvPr>
          <p:cNvSpPr/>
          <p:nvPr/>
        </p:nvSpPr>
        <p:spPr>
          <a:xfrm>
            <a:off x="11588891" y="5180781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1999F9-81C3-45DE-8145-71482636B699}"/>
              </a:ext>
            </a:extLst>
          </p:cNvPr>
          <p:cNvSpPr/>
          <p:nvPr/>
        </p:nvSpPr>
        <p:spPr>
          <a:xfrm>
            <a:off x="10445482" y="6060988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DF43AAC-493F-4BDC-8AD7-1DC463AE1EB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0039451" y="4265098"/>
            <a:ext cx="9141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50AD978-0DE3-4EE7-98B6-07E7812B1F04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9423955" y="4349258"/>
            <a:ext cx="406298" cy="866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9CF3D33-4A37-4E43-B96B-CCA8206341D3}"/>
              </a:ext>
            </a:extLst>
          </p:cNvPr>
          <p:cNvCxnSpPr>
            <a:stCxn id="4" idx="4"/>
            <a:endCxn id="8" idx="1"/>
          </p:cNvCxnSpPr>
          <p:nvPr/>
        </p:nvCxnSpPr>
        <p:spPr>
          <a:xfrm>
            <a:off x="9916906" y="4384118"/>
            <a:ext cx="564469" cy="1711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401AF0D-F177-40DE-A23E-08B8A9579C40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9459848" y="5299801"/>
            <a:ext cx="2129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8A36C2A-8E61-47FB-B98C-495790344DF8}"/>
              </a:ext>
            </a:extLst>
          </p:cNvPr>
          <p:cNvCxnSpPr>
            <a:stCxn id="5" idx="5"/>
            <a:endCxn id="8" idx="2"/>
          </p:cNvCxnSpPr>
          <p:nvPr/>
        </p:nvCxnSpPr>
        <p:spPr>
          <a:xfrm>
            <a:off x="9423955" y="5383961"/>
            <a:ext cx="1021527" cy="7960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00BB15A-8C3C-42B1-A92C-A52C4421DF6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1162765" y="4349258"/>
            <a:ext cx="462019" cy="866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D6FED3-08D0-4A9C-9C13-AB6FD85EC76C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9423955" y="4349258"/>
            <a:ext cx="1565505" cy="86638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A2117D5-4A84-44C7-9278-FA1A68C6CA76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10003558" y="4349258"/>
            <a:ext cx="1585333" cy="95054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CFDC97F-A028-4F8D-A0BA-D350171F1E00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0654680" y="5383961"/>
            <a:ext cx="970104" cy="7118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7A7C9DE-51AD-4417-AB0D-DB56CE1550CF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0568028" y="4384118"/>
            <a:ext cx="508085" cy="16768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13F3DC14-B31F-4629-9EFC-CD43DE7F1A73}"/>
              </a:ext>
            </a:extLst>
          </p:cNvPr>
          <p:cNvSpPr/>
          <p:nvPr/>
        </p:nvSpPr>
        <p:spPr>
          <a:xfrm>
            <a:off x="9859224" y="1013741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3368499-F887-4ACB-9258-4900328344C9}"/>
              </a:ext>
            </a:extLst>
          </p:cNvPr>
          <p:cNvSpPr/>
          <p:nvPr/>
        </p:nvSpPr>
        <p:spPr>
          <a:xfrm>
            <a:off x="9279621" y="2048444"/>
            <a:ext cx="245091" cy="238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DB8F5DA-8349-4BA9-99A3-CC2783CD3827}"/>
              </a:ext>
            </a:extLst>
          </p:cNvPr>
          <p:cNvSpPr/>
          <p:nvPr/>
        </p:nvSpPr>
        <p:spPr>
          <a:xfrm>
            <a:off x="11018431" y="1013741"/>
            <a:ext cx="245091" cy="238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A032752-A893-40CC-9D80-B8C6A084BB46}"/>
              </a:ext>
            </a:extLst>
          </p:cNvPr>
          <p:cNvSpPr/>
          <p:nvPr/>
        </p:nvSpPr>
        <p:spPr>
          <a:xfrm>
            <a:off x="11653755" y="2048444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E4024C6-844B-438B-AED9-4A7CF1F39853}"/>
              </a:ext>
            </a:extLst>
          </p:cNvPr>
          <p:cNvSpPr/>
          <p:nvPr/>
        </p:nvSpPr>
        <p:spPr>
          <a:xfrm>
            <a:off x="10551738" y="2939835"/>
            <a:ext cx="245091" cy="23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19CAB0C-2948-4995-AEDD-C266EE288982}"/>
              </a:ext>
            </a:extLst>
          </p:cNvPr>
          <p:cNvCxnSpPr>
            <a:stCxn id="51" idx="6"/>
            <a:endCxn id="53" idx="2"/>
          </p:cNvCxnSpPr>
          <p:nvPr/>
        </p:nvCxnSpPr>
        <p:spPr>
          <a:xfrm>
            <a:off x="10104315" y="1132761"/>
            <a:ext cx="9141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046B3A4-1D54-4366-8FB5-23C9A109400C}"/>
              </a:ext>
            </a:extLst>
          </p:cNvPr>
          <p:cNvCxnSpPr>
            <a:stCxn id="51" idx="3"/>
            <a:endCxn id="52" idx="7"/>
          </p:cNvCxnSpPr>
          <p:nvPr/>
        </p:nvCxnSpPr>
        <p:spPr>
          <a:xfrm flipH="1">
            <a:off x="9488819" y="1216921"/>
            <a:ext cx="406298" cy="866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7A88F8B-B64F-4229-B5BB-C0A2288622B4}"/>
              </a:ext>
            </a:extLst>
          </p:cNvPr>
          <p:cNvCxnSpPr>
            <a:cxnSpLocks/>
            <a:stCxn id="51" idx="4"/>
            <a:endCxn id="55" idx="1"/>
          </p:cNvCxnSpPr>
          <p:nvPr/>
        </p:nvCxnSpPr>
        <p:spPr>
          <a:xfrm>
            <a:off x="9981770" y="1251781"/>
            <a:ext cx="605861" cy="17229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15EE70E-8452-41C0-B3ED-4B83AD0EDA5D}"/>
              </a:ext>
            </a:extLst>
          </p:cNvPr>
          <p:cNvCxnSpPr>
            <a:stCxn id="52" idx="6"/>
            <a:endCxn id="54" idx="2"/>
          </p:cNvCxnSpPr>
          <p:nvPr/>
        </p:nvCxnSpPr>
        <p:spPr>
          <a:xfrm>
            <a:off x="9524712" y="2167464"/>
            <a:ext cx="2129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85DEFF6-CDC3-41FD-99A8-1FDDC1C0E97A}"/>
              </a:ext>
            </a:extLst>
          </p:cNvPr>
          <p:cNvCxnSpPr>
            <a:stCxn id="52" idx="5"/>
            <a:endCxn id="55" idx="2"/>
          </p:cNvCxnSpPr>
          <p:nvPr/>
        </p:nvCxnSpPr>
        <p:spPr>
          <a:xfrm>
            <a:off x="9488819" y="2251624"/>
            <a:ext cx="1062919" cy="8072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02C3165-7DF1-45EF-B0C0-FA1B6146FDC6}"/>
              </a:ext>
            </a:extLst>
          </p:cNvPr>
          <p:cNvCxnSpPr>
            <a:stCxn id="53" idx="5"/>
            <a:endCxn id="54" idx="1"/>
          </p:cNvCxnSpPr>
          <p:nvPr/>
        </p:nvCxnSpPr>
        <p:spPr>
          <a:xfrm>
            <a:off x="11227629" y="1216921"/>
            <a:ext cx="462019" cy="866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43E21C4-9786-4803-BDBD-7E6756AE4A0A}"/>
              </a:ext>
            </a:extLst>
          </p:cNvPr>
          <p:cNvSpPr/>
          <p:nvPr/>
        </p:nvSpPr>
        <p:spPr>
          <a:xfrm>
            <a:off x="725731" y="4976774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E6B1F1D-D853-4706-A49D-48AD2A6300E3}"/>
              </a:ext>
            </a:extLst>
          </p:cNvPr>
          <p:cNvSpPr/>
          <p:nvPr/>
        </p:nvSpPr>
        <p:spPr>
          <a:xfrm>
            <a:off x="725730" y="5725360"/>
            <a:ext cx="208129" cy="2104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00FBFB-6FB4-48CC-B0D2-9BD6B760D484}"/>
              </a:ext>
            </a:extLst>
          </p:cNvPr>
          <p:cNvSpPr/>
          <p:nvPr/>
        </p:nvSpPr>
        <p:spPr>
          <a:xfrm>
            <a:off x="1605828" y="5728765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6B29AFF-4001-427D-BDCA-335DED146FD4}"/>
              </a:ext>
            </a:extLst>
          </p:cNvPr>
          <p:cNvSpPr/>
          <p:nvPr/>
        </p:nvSpPr>
        <p:spPr>
          <a:xfrm>
            <a:off x="2200088" y="5042134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D9BF1F2-B8B3-40D3-A2F3-813822027301}"/>
              </a:ext>
            </a:extLst>
          </p:cNvPr>
          <p:cNvSpPr/>
          <p:nvPr/>
        </p:nvSpPr>
        <p:spPr>
          <a:xfrm>
            <a:off x="3675457" y="4333465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0343ADC-911E-4884-BAF3-6E0B5F1887B1}"/>
              </a:ext>
            </a:extLst>
          </p:cNvPr>
          <p:cNvSpPr/>
          <p:nvPr/>
        </p:nvSpPr>
        <p:spPr>
          <a:xfrm>
            <a:off x="3663807" y="5650971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9A1C8E9-78DA-4632-BD3E-6332C8429842}"/>
              </a:ext>
            </a:extLst>
          </p:cNvPr>
          <p:cNvSpPr/>
          <p:nvPr/>
        </p:nvSpPr>
        <p:spPr>
          <a:xfrm>
            <a:off x="3053248" y="5015231"/>
            <a:ext cx="208129" cy="2104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FDCF0C-E473-4FB7-9A4A-F3E1C0657BE1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 flipH="1">
            <a:off x="829795" y="5187178"/>
            <a:ext cx="1" cy="53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AB72D15-724B-48D7-A4E5-53E3874E10AB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933859" y="5830562"/>
            <a:ext cx="671969" cy="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F214EB-1845-4196-AC09-511356C2FF95}"/>
              </a:ext>
            </a:extLst>
          </p:cNvPr>
          <p:cNvCxnSpPr>
            <a:stCxn id="32" idx="7"/>
            <a:endCxn id="33" idx="3"/>
          </p:cNvCxnSpPr>
          <p:nvPr/>
        </p:nvCxnSpPr>
        <p:spPr>
          <a:xfrm flipV="1">
            <a:off x="1783477" y="5221725"/>
            <a:ext cx="447091" cy="53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18B6740-D821-45E8-8529-C88B6E3B473C}"/>
              </a:ext>
            </a:extLst>
          </p:cNvPr>
          <p:cNvCxnSpPr>
            <a:stCxn id="33" idx="6"/>
            <a:endCxn id="36" idx="2"/>
          </p:cNvCxnSpPr>
          <p:nvPr/>
        </p:nvCxnSpPr>
        <p:spPr>
          <a:xfrm flipV="1">
            <a:off x="2408217" y="5120433"/>
            <a:ext cx="645031" cy="2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AA84B6E-EFF2-4EAC-96A1-973FAD355EEF}"/>
              </a:ext>
            </a:extLst>
          </p:cNvPr>
          <p:cNvCxnSpPr>
            <a:stCxn id="36" idx="7"/>
            <a:endCxn id="34" idx="3"/>
          </p:cNvCxnSpPr>
          <p:nvPr/>
        </p:nvCxnSpPr>
        <p:spPr>
          <a:xfrm flipV="1">
            <a:off x="3230897" y="4513056"/>
            <a:ext cx="475040" cy="53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AF3F656-C0E3-4650-B915-D8D17E8C8D12}"/>
              </a:ext>
            </a:extLst>
          </p:cNvPr>
          <p:cNvCxnSpPr>
            <a:stCxn id="36" idx="5"/>
            <a:endCxn id="35" idx="1"/>
          </p:cNvCxnSpPr>
          <p:nvPr/>
        </p:nvCxnSpPr>
        <p:spPr>
          <a:xfrm>
            <a:off x="3230897" y="5194822"/>
            <a:ext cx="463390" cy="48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D5A74A2C-267A-43C4-B34A-07E6A2EF9E97}"/>
              </a:ext>
            </a:extLst>
          </p:cNvPr>
          <p:cNvSpPr/>
          <p:nvPr/>
        </p:nvSpPr>
        <p:spPr>
          <a:xfrm>
            <a:off x="4576914" y="4976774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EEE9FE9-B2C9-49CA-806C-D3FCC568EA14}"/>
              </a:ext>
            </a:extLst>
          </p:cNvPr>
          <p:cNvSpPr/>
          <p:nvPr/>
        </p:nvSpPr>
        <p:spPr>
          <a:xfrm>
            <a:off x="4576913" y="5725360"/>
            <a:ext cx="208129" cy="2104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49F9CCA-B7D7-44CA-85DA-708DF1FB67B4}"/>
              </a:ext>
            </a:extLst>
          </p:cNvPr>
          <p:cNvSpPr/>
          <p:nvPr/>
        </p:nvSpPr>
        <p:spPr>
          <a:xfrm>
            <a:off x="5457011" y="5728765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899B196-9773-4C23-878A-E2800BADF6C9}"/>
              </a:ext>
            </a:extLst>
          </p:cNvPr>
          <p:cNvSpPr/>
          <p:nvPr/>
        </p:nvSpPr>
        <p:spPr>
          <a:xfrm>
            <a:off x="6051271" y="5042134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32FD256-6733-4350-90D7-29D5A380D6BD}"/>
              </a:ext>
            </a:extLst>
          </p:cNvPr>
          <p:cNvSpPr/>
          <p:nvPr/>
        </p:nvSpPr>
        <p:spPr>
          <a:xfrm>
            <a:off x="7526640" y="4333465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E5A11EC-B4C6-4D26-AC48-7E997F37A279}"/>
              </a:ext>
            </a:extLst>
          </p:cNvPr>
          <p:cNvSpPr/>
          <p:nvPr/>
        </p:nvSpPr>
        <p:spPr>
          <a:xfrm>
            <a:off x="7514990" y="5650971"/>
            <a:ext cx="208129" cy="21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0C4E461-645A-4366-8DCB-2B7A57242EC0}"/>
              </a:ext>
            </a:extLst>
          </p:cNvPr>
          <p:cNvSpPr/>
          <p:nvPr/>
        </p:nvSpPr>
        <p:spPr>
          <a:xfrm>
            <a:off x="6904431" y="5015231"/>
            <a:ext cx="208129" cy="2104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013CF51-D02C-488B-8BB8-2762E480BF43}"/>
              </a:ext>
            </a:extLst>
          </p:cNvPr>
          <p:cNvCxnSpPr>
            <a:stCxn id="83" idx="4"/>
            <a:endCxn id="84" idx="0"/>
          </p:cNvCxnSpPr>
          <p:nvPr/>
        </p:nvCxnSpPr>
        <p:spPr>
          <a:xfrm flipH="1">
            <a:off x="4680978" y="5187178"/>
            <a:ext cx="1" cy="53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D129AC0-63A3-4DA8-9D45-27277FFABEC6}"/>
              </a:ext>
            </a:extLst>
          </p:cNvPr>
          <p:cNvCxnSpPr>
            <a:stCxn id="84" idx="6"/>
            <a:endCxn id="85" idx="2"/>
          </p:cNvCxnSpPr>
          <p:nvPr/>
        </p:nvCxnSpPr>
        <p:spPr>
          <a:xfrm>
            <a:off x="4785042" y="5830562"/>
            <a:ext cx="671969" cy="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1F1C97B-D523-4962-954D-6E0A440BABAD}"/>
              </a:ext>
            </a:extLst>
          </p:cNvPr>
          <p:cNvCxnSpPr>
            <a:stCxn id="85" idx="7"/>
            <a:endCxn id="86" idx="3"/>
          </p:cNvCxnSpPr>
          <p:nvPr/>
        </p:nvCxnSpPr>
        <p:spPr>
          <a:xfrm flipV="1">
            <a:off x="5634660" y="5221725"/>
            <a:ext cx="447091" cy="53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588B342-90A9-4589-8DEA-DCE76B887629}"/>
              </a:ext>
            </a:extLst>
          </p:cNvPr>
          <p:cNvCxnSpPr>
            <a:stCxn id="86" idx="6"/>
            <a:endCxn id="89" idx="2"/>
          </p:cNvCxnSpPr>
          <p:nvPr/>
        </p:nvCxnSpPr>
        <p:spPr>
          <a:xfrm flipV="1">
            <a:off x="6259400" y="5120433"/>
            <a:ext cx="645031" cy="2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D99AF1D-C540-43E1-82B9-B9EF091B4BAE}"/>
              </a:ext>
            </a:extLst>
          </p:cNvPr>
          <p:cNvCxnSpPr>
            <a:stCxn id="89" idx="7"/>
            <a:endCxn id="87" idx="3"/>
          </p:cNvCxnSpPr>
          <p:nvPr/>
        </p:nvCxnSpPr>
        <p:spPr>
          <a:xfrm flipV="1">
            <a:off x="7082080" y="4513056"/>
            <a:ext cx="475040" cy="53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FF8BF0C-3F3E-4868-B72E-48120B1A9FD1}"/>
              </a:ext>
            </a:extLst>
          </p:cNvPr>
          <p:cNvCxnSpPr>
            <a:stCxn id="89" idx="5"/>
            <a:endCxn id="88" idx="1"/>
          </p:cNvCxnSpPr>
          <p:nvPr/>
        </p:nvCxnSpPr>
        <p:spPr>
          <a:xfrm>
            <a:off x="7082080" y="5194822"/>
            <a:ext cx="463390" cy="48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CF6B795-35BD-4760-A5A6-E345869E586E}"/>
              </a:ext>
            </a:extLst>
          </p:cNvPr>
          <p:cNvCxnSpPr>
            <a:stCxn id="83" idx="5"/>
            <a:endCxn id="85" idx="1"/>
          </p:cNvCxnSpPr>
          <p:nvPr/>
        </p:nvCxnSpPr>
        <p:spPr>
          <a:xfrm>
            <a:off x="4754563" y="5156365"/>
            <a:ext cx="732928" cy="6032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E2960976-20CC-453B-9C95-6F779365B3E9}"/>
              </a:ext>
            </a:extLst>
          </p:cNvPr>
          <p:cNvCxnSpPr>
            <a:stCxn id="84" idx="7"/>
            <a:endCxn id="86" idx="2"/>
          </p:cNvCxnSpPr>
          <p:nvPr/>
        </p:nvCxnSpPr>
        <p:spPr>
          <a:xfrm flipV="1">
            <a:off x="4754562" y="5147336"/>
            <a:ext cx="1296709" cy="6088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868DF12-54C8-4159-82AF-3716A124E5BB}"/>
              </a:ext>
            </a:extLst>
          </p:cNvPr>
          <p:cNvCxnSpPr>
            <a:stCxn id="85" idx="6"/>
            <a:endCxn id="89" idx="3"/>
          </p:cNvCxnSpPr>
          <p:nvPr/>
        </p:nvCxnSpPr>
        <p:spPr>
          <a:xfrm flipV="1">
            <a:off x="5665140" y="5194822"/>
            <a:ext cx="1269771" cy="63914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F11B67A-529D-4FDB-AFF4-050372F388A6}"/>
              </a:ext>
            </a:extLst>
          </p:cNvPr>
          <p:cNvCxnSpPr>
            <a:stCxn id="86" idx="7"/>
            <a:endCxn id="87" idx="2"/>
          </p:cNvCxnSpPr>
          <p:nvPr/>
        </p:nvCxnSpPr>
        <p:spPr>
          <a:xfrm flipV="1">
            <a:off x="6228920" y="4438667"/>
            <a:ext cx="1297720" cy="6342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854D1A0-A487-4CBB-A289-4CB8E24BA5A3}"/>
              </a:ext>
            </a:extLst>
          </p:cNvPr>
          <p:cNvCxnSpPr>
            <a:stCxn id="87" idx="4"/>
            <a:endCxn id="88" idx="0"/>
          </p:cNvCxnSpPr>
          <p:nvPr/>
        </p:nvCxnSpPr>
        <p:spPr>
          <a:xfrm flipH="1">
            <a:off x="7619055" y="4543869"/>
            <a:ext cx="11650" cy="110710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5BC0431-4138-4227-AB37-5D55B9B7966C}"/>
              </a:ext>
            </a:extLst>
          </p:cNvPr>
          <p:cNvCxnSpPr>
            <a:stCxn id="86" idx="5"/>
            <a:endCxn id="88" idx="2"/>
          </p:cNvCxnSpPr>
          <p:nvPr/>
        </p:nvCxnSpPr>
        <p:spPr>
          <a:xfrm>
            <a:off x="6228920" y="5221725"/>
            <a:ext cx="1286070" cy="5344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DDF7EFB-1FDE-4EF1-884D-3487B392C626}"/>
              </a:ext>
            </a:extLst>
          </p:cNvPr>
          <p:cNvSpPr txBox="1"/>
          <p:nvPr/>
        </p:nvSpPr>
        <p:spPr>
          <a:xfrm>
            <a:off x="1228967" y="6248375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H</a:t>
            </a:r>
          </a:p>
          <a:p>
            <a:r>
              <a:rPr lang="en-US" altLang="zh-CN" b="1" dirty="0"/>
              <a:t>D: black nodes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80BCEF9-20B9-47E2-AF83-601541C95176}"/>
                  </a:ext>
                </a:extLst>
              </p:cNvPr>
              <p:cNvSpPr txBox="1"/>
              <p:nvPr/>
            </p:nvSpPr>
            <p:spPr>
              <a:xfrm>
                <a:off x="5960427" y="6298639"/>
                <a:ext cx="54046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80BCEF9-20B9-47E2-AF83-601541C95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27" y="6298639"/>
                <a:ext cx="540468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本框 103">
            <a:extLst>
              <a:ext uri="{FF2B5EF4-FFF2-40B4-BE49-F238E27FC236}">
                <a16:creationId xmlns:a16="http://schemas.microsoft.com/office/drawing/2014/main" id="{BE819963-2141-408B-A976-F822AC01A042}"/>
              </a:ext>
            </a:extLst>
          </p:cNvPr>
          <p:cNvSpPr txBox="1"/>
          <p:nvPr/>
        </p:nvSpPr>
        <p:spPr>
          <a:xfrm>
            <a:off x="9815241" y="3202397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H</a:t>
            </a:r>
          </a:p>
          <a:p>
            <a:r>
              <a:rPr lang="en-US" altLang="zh-CN" b="1" dirty="0"/>
              <a:t>D: black nodes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0F6AF485-1BF6-4EB7-8DAA-A6D8D4B31B51}"/>
                  </a:ext>
                </a:extLst>
              </p:cNvPr>
              <p:cNvSpPr txBox="1"/>
              <p:nvPr/>
            </p:nvSpPr>
            <p:spPr>
              <a:xfrm>
                <a:off x="10317397" y="6362463"/>
                <a:ext cx="54046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0F6AF485-1BF6-4EB7-8DAA-A6D8D4B31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397" y="6362463"/>
                <a:ext cx="540468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82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576141-5534-4C0B-ABD2-E817164C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33" y="54239"/>
            <a:ext cx="8283657" cy="2229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8AE33A-FAD3-47AC-82A4-F0D5A03E6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7499" y="2350246"/>
                <a:ext cx="7100360" cy="289692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/>
                  <a:t>Lemma 2: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as defined in the above algorithm,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b="1" dirty="0"/>
                  <a:t>Proof:</a:t>
                </a:r>
              </a:p>
              <a:p>
                <a:pPr lvl="1"/>
                <a:r>
                  <a:rPr lang="en-US" altLang="zh-CN" sz="20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By lemma 1, we know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𝑑𝑜𝑚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 is the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smallest index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has a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dominating set</a:t>
                </a:r>
                <a:r>
                  <a:rPr lang="en-US" altLang="zh-CN" sz="2000" dirty="0"/>
                  <a:t> of size at most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)</a:t>
                </a:r>
              </a:p>
              <a:p>
                <a:pPr lvl="1"/>
                <a:r>
                  <a:rPr lang="en-US" altLang="zh-CN" sz="2000" dirty="0"/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0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8AE33A-FAD3-47AC-82A4-F0D5A03E6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7499" y="2350246"/>
                <a:ext cx="7100360" cy="2896927"/>
              </a:xfrm>
              <a:blipFill>
                <a:blip r:embed="rId3"/>
                <a:stretch>
                  <a:fillRect l="-1203" t="-2737" r="-1375" b="-2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50E03F94-1D9F-41B4-ACA8-C3AEF56F0FF7}"/>
              </a:ext>
            </a:extLst>
          </p:cNvPr>
          <p:cNvSpPr/>
          <p:nvPr/>
        </p:nvSpPr>
        <p:spPr>
          <a:xfrm>
            <a:off x="9512490" y="163960"/>
            <a:ext cx="1373342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maximal independent set can be found in polynomial time.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94E6CB4-B743-4CC4-A803-A22EB4B7D517}"/>
                  </a:ext>
                </a:extLst>
              </p:cNvPr>
              <p:cNvSpPr/>
              <p:nvPr/>
            </p:nvSpPr>
            <p:spPr>
              <a:xfrm>
                <a:off x="8946094" y="2278527"/>
                <a:ext cx="324590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Lemma 1: </a:t>
                </a:r>
                <a:r>
                  <a:rPr lang="en-US" altLang="zh-CN" dirty="0"/>
                  <a:t>Given a graph H, 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be an independent set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 Then,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94E6CB4-B743-4CC4-A803-A22EB4B7D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094" y="2278527"/>
                <a:ext cx="3245906" cy="923330"/>
              </a:xfrm>
              <a:prstGeom prst="rect">
                <a:avLst/>
              </a:prstGeom>
              <a:blipFill>
                <a:blip r:embed="rId4"/>
                <a:stretch>
                  <a:fillRect l="-1692" t="-3974" r="-2068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0A6969E-F987-4297-AFA4-AA6AC73DBA1F}"/>
              </a:ext>
            </a:extLst>
          </p:cNvPr>
          <p:cNvSpPr txBox="1"/>
          <p:nvPr/>
        </p:nvSpPr>
        <p:spPr>
          <a:xfrm>
            <a:off x="1228833" y="5426145"/>
            <a:ext cx="7798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Intuition behind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lemma:</a:t>
            </a:r>
          </a:p>
          <a:p>
            <a:r>
              <a:rPr lang="en-US" altLang="zh-CN" sz="2400" dirty="0"/>
              <a:t>Maximal independent set is always smaller than maximum independent set.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F1AA2DB-4C9A-4D00-BB6F-2D948A148B88}"/>
              </a:ext>
            </a:extLst>
          </p:cNvPr>
          <p:cNvCxnSpPr>
            <a:cxnSpLocks/>
          </p:cNvCxnSpPr>
          <p:nvPr/>
        </p:nvCxnSpPr>
        <p:spPr>
          <a:xfrm>
            <a:off x="9995939" y="5471077"/>
            <a:ext cx="14874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4DC5BE0-3588-4B56-A1BB-663DFB4E70B4}"/>
              </a:ext>
            </a:extLst>
          </p:cNvPr>
          <p:cNvSpPr/>
          <p:nvPr/>
        </p:nvSpPr>
        <p:spPr>
          <a:xfrm>
            <a:off x="9995939" y="4398039"/>
            <a:ext cx="1460144" cy="841555"/>
          </a:xfrm>
          <a:custGeom>
            <a:avLst/>
            <a:gdLst>
              <a:gd name="connsiteX0" fmla="*/ 0 w 3671248"/>
              <a:gd name="connsiteY0" fmla="*/ 0 h 1064641"/>
              <a:gd name="connsiteX1" fmla="*/ 54591 w 3671248"/>
              <a:gd name="connsiteY1" fmla="*/ 109182 h 1064641"/>
              <a:gd name="connsiteX2" fmla="*/ 81887 w 3671248"/>
              <a:gd name="connsiteY2" fmla="*/ 163773 h 1064641"/>
              <a:gd name="connsiteX3" fmla="*/ 136478 w 3671248"/>
              <a:gd name="connsiteY3" fmla="*/ 245659 h 1064641"/>
              <a:gd name="connsiteX4" fmla="*/ 259307 w 3671248"/>
              <a:gd name="connsiteY4" fmla="*/ 382137 h 1064641"/>
              <a:gd name="connsiteX5" fmla="*/ 313898 w 3671248"/>
              <a:gd name="connsiteY5" fmla="*/ 423080 h 1064641"/>
              <a:gd name="connsiteX6" fmla="*/ 354842 w 3671248"/>
              <a:gd name="connsiteY6" fmla="*/ 436728 h 1064641"/>
              <a:gd name="connsiteX7" fmla="*/ 477672 w 3671248"/>
              <a:gd name="connsiteY7" fmla="*/ 491319 h 1064641"/>
              <a:gd name="connsiteX8" fmla="*/ 518615 w 3671248"/>
              <a:gd name="connsiteY8" fmla="*/ 504967 h 1064641"/>
              <a:gd name="connsiteX9" fmla="*/ 545910 w 3671248"/>
              <a:gd name="connsiteY9" fmla="*/ 545910 h 1064641"/>
              <a:gd name="connsiteX10" fmla="*/ 627797 w 3671248"/>
              <a:gd name="connsiteY10" fmla="*/ 559558 h 1064641"/>
              <a:gd name="connsiteX11" fmla="*/ 777922 w 3671248"/>
              <a:gd name="connsiteY11" fmla="*/ 586853 h 1064641"/>
              <a:gd name="connsiteX12" fmla="*/ 832513 w 3671248"/>
              <a:gd name="connsiteY12" fmla="*/ 614149 h 1064641"/>
              <a:gd name="connsiteX13" fmla="*/ 941696 w 3671248"/>
              <a:gd name="connsiteY13" fmla="*/ 641444 h 1064641"/>
              <a:gd name="connsiteX14" fmla="*/ 1009934 w 3671248"/>
              <a:gd name="connsiteY14" fmla="*/ 668740 h 1064641"/>
              <a:gd name="connsiteX15" fmla="*/ 1187355 w 3671248"/>
              <a:gd name="connsiteY15" fmla="*/ 682388 h 1064641"/>
              <a:gd name="connsiteX16" fmla="*/ 1296537 w 3671248"/>
              <a:gd name="connsiteY16" fmla="*/ 723331 h 1064641"/>
              <a:gd name="connsiteX17" fmla="*/ 1351128 w 3671248"/>
              <a:gd name="connsiteY17" fmla="*/ 736979 h 1064641"/>
              <a:gd name="connsiteX18" fmla="*/ 1569493 w 3671248"/>
              <a:gd name="connsiteY18" fmla="*/ 764274 h 1064641"/>
              <a:gd name="connsiteX19" fmla="*/ 1801504 w 3671248"/>
              <a:gd name="connsiteY19" fmla="*/ 818865 h 1064641"/>
              <a:gd name="connsiteX20" fmla="*/ 1965278 w 3671248"/>
              <a:gd name="connsiteY20" fmla="*/ 832513 h 1064641"/>
              <a:gd name="connsiteX21" fmla="*/ 2210937 w 3671248"/>
              <a:gd name="connsiteY21" fmla="*/ 873456 h 1064641"/>
              <a:gd name="connsiteX22" fmla="*/ 2279176 w 3671248"/>
              <a:gd name="connsiteY22" fmla="*/ 887104 h 1064641"/>
              <a:gd name="connsiteX23" fmla="*/ 2552131 w 3671248"/>
              <a:gd name="connsiteY23" fmla="*/ 914400 h 1064641"/>
              <a:gd name="connsiteX24" fmla="*/ 2606722 w 3671248"/>
              <a:gd name="connsiteY24" fmla="*/ 928047 h 1064641"/>
              <a:gd name="connsiteX25" fmla="*/ 2770496 w 3671248"/>
              <a:gd name="connsiteY25" fmla="*/ 941695 h 1064641"/>
              <a:gd name="connsiteX26" fmla="*/ 2811439 w 3671248"/>
              <a:gd name="connsiteY26" fmla="*/ 968991 h 1064641"/>
              <a:gd name="connsiteX27" fmla="*/ 2920621 w 3671248"/>
              <a:gd name="connsiteY27" fmla="*/ 982638 h 1064641"/>
              <a:gd name="connsiteX28" fmla="*/ 2975212 w 3671248"/>
              <a:gd name="connsiteY28" fmla="*/ 996286 h 1064641"/>
              <a:gd name="connsiteX29" fmla="*/ 3057098 w 3671248"/>
              <a:gd name="connsiteY29" fmla="*/ 1023582 h 1064641"/>
              <a:gd name="connsiteX30" fmla="*/ 3425588 w 3671248"/>
              <a:gd name="connsiteY30" fmla="*/ 1037230 h 1064641"/>
              <a:gd name="connsiteX31" fmla="*/ 3671248 w 3671248"/>
              <a:gd name="connsiteY31" fmla="*/ 1064525 h 106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71248" h="1064641">
                <a:moveTo>
                  <a:pt x="0" y="0"/>
                </a:moveTo>
                <a:cubicBezTo>
                  <a:pt x="53741" y="134349"/>
                  <a:pt x="80" y="13787"/>
                  <a:pt x="54591" y="109182"/>
                </a:cubicBezTo>
                <a:cubicBezTo>
                  <a:pt x="64685" y="126846"/>
                  <a:pt x="71420" y="146327"/>
                  <a:pt x="81887" y="163773"/>
                </a:cubicBezTo>
                <a:cubicBezTo>
                  <a:pt x="98765" y="191903"/>
                  <a:pt x="118281" y="218364"/>
                  <a:pt x="136478" y="245659"/>
                </a:cubicBezTo>
                <a:cubicBezTo>
                  <a:pt x="175750" y="304567"/>
                  <a:pt x="187877" y="328565"/>
                  <a:pt x="259307" y="382137"/>
                </a:cubicBezTo>
                <a:cubicBezTo>
                  <a:pt x="277504" y="395785"/>
                  <a:pt x="294149" y="411795"/>
                  <a:pt x="313898" y="423080"/>
                </a:cubicBezTo>
                <a:cubicBezTo>
                  <a:pt x="326389" y="430218"/>
                  <a:pt x="341194" y="432179"/>
                  <a:pt x="354842" y="436728"/>
                </a:cubicBezTo>
                <a:cubicBezTo>
                  <a:pt x="419726" y="479985"/>
                  <a:pt x="380223" y="458836"/>
                  <a:pt x="477672" y="491319"/>
                </a:cubicBezTo>
                <a:lnTo>
                  <a:pt x="518615" y="504967"/>
                </a:lnTo>
                <a:cubicBezTo>
                  <a:pt x="527713" y="518615"/>
                  <a:pt x="531239" y="538575"/>
                  <a:pt x="545910" y="545910"/>
                </a:cubicBezTo>
                <a:cubicBezTo>
                  <a:pt x="570661" y="558285"/>
                  <a:pt x="600447" y="555350"/>
                  <a:pt x="627797" y="559558"/>
                </a:cubicBezTo>
                <a:cubicBezTo>
                  <a:pt x="754941" y="579119"/>
                  <a:pt x="684519" y="563503"/>
                  <a:pt x="777922" y="586853"/>
                </a:cubicBezTo>
                <a:cubicBezTo>
                  <a:pt x="796119" y="595952"/>
                  <a:pt x="813212" y="607715"/>
                  <a:pt x="832513" y="614149"/>
                </a:cubicBezTo>
                <a:cubicBezTo>
                  <a:pt x="1076842" y="695593"/>
                  <a:pt x="778287" y="580166"/>
                  <a:pt x="941696" y="641444"/>
                </a:cubicBezTo>
                <a:cubicBezTo>
                  <a:pt x="964634" y="650046"/>
                  <a:pt x="985769" y="664712"/>
                  <a:pt x="1009934" y="668740"/>
                </a:cubicBezTo>
                <a:cubicBezTo>
                  <a:pt x="1068442" y="678492"/>
                  <a:pt x="1128215" y="677839"/>
                  <a:pt x="1187355" y="682388"/>
                </a:cubicBezTo>
                <a:cubicBezTo>
                  <a:pt x="1223400" y="696806"/>
                  <a:pt x="1259101" y="712635"/>
                  <a:pt x="1296537" y="723331"/>
                </a:cubicBezTo>
                <a:cubicBezTo>
                  <a:pt x="1314572" y="728484"/>
                  <a:pt x="1332578" y="734197"/>
                  <a:pt x="1351128" y="736979"/>
                </a:cubicBezTo>
                <a:cubicBezTo>
                  <a:pt x="1423671" y="747860"/>
                  <a:pt x="1569493" y="764274"/>
                  <a:pt x="1569493" y="764274"/>
                </a:cubicBezTo>
                <a:cubicBezTo>
                  <a:pt x="1613730" y="775333"/>
                  <a:pt x="1760156" y="812958"/>
                  <a:pt x="1801504" y="818865"/>
                </a:cubicBezTo>
                <a:cubicBezTo>
                  <a:pt x="1855734" y="826612"/>
                  <a:pt x="1910687" y="827964"/>
                  <a:pt x="1965278" y="832513"/>
                </a:cubicBezTo>
                <a:cubicBezTo>
                  <a:pt x="2260426" y="891544"/>
                  <a:pt x="1958712" y="834653"/>
                  <a:pt x="2210937" y="873456"/>
                </a:cubicBezTo>
                <a:cubicBezTo>
                  <a:pt x="2233864" y="876983"/>
                  <a:pt x="2256212" y="883823"/>
                  <a:pt x="2279176" y="887104"/>
                </a:cubicBezTo>
                <a:cubicBezTo>
                  <a:pt x="2346364" y="896702"/>
                  <a:pt x="2489765" y="908730"/>
                  <a:pt x="2552131" y="914400"/>
                </a:cubicBezTo>
                <a:cubicBezTo>
                  <a:pt x="2570328" y="918949"/>
                  <a:pt x="2588110" y="925721"/>
                  <a:pt x="2606722" y="928047"/>
                </a:cubicBezTo>
                <a:cubicBezTo>
                  <a:pt x="2661080" y="934842"/>
                  <a:pt x="2716779" y="930951"/>
                  <a:pt x="2770496" y="941695"/>
                </a:cubicBezTo>
                <a:cubicBezTo>
                  <a:pt x="2786580" y="944912"/>
                  <a:pt x="2795614" y="964675"/>
                  <a:pt x="2811439" y="968991"/>
                </a:cubicBezTo>
                <a:cubicBezTo>
                  <a:pt x="2846824" y="978641"/>
                  <a:pt x="2884227" y="978089"/>
                  <a:pt x="2920621" y="982638"/>
                </a:cubicBezTo>
                <a:cubicBezTo>
                  <a:pt x="2938818" y="987187"/>
                  <a:pt x="2957246" y="990896"/>
                  <a:pt x="2975212" y="996286"/>
                </a:cubicBezTo>
                <a:cubicBezTo>
                  <a:pt x="3002770" y="1004554"/>
                  <a:pt x="3028346" y="1022517"/>
                  <a:pt x="3057098" y="1023582"/>
                </a:cubicBezTo>
                <a:lnTo>
                  <a:pt x="3425588" y="1037230"/>
                </a:lnTo>
                <a:cubicBezTo>
                  <a:pt x="3625491" y="1067984"/>
                  <a:pt x="3543173" y="1064525"/>
                  <a:pt x="3671248" y="1064525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F874812-8183-4A27-BB47-EF0686CE4AE3}"/>
              </a:ext>
            </a:extLst>
          </p:cNvPr>
          <p:cNvSpPr/>
          <p:nvPr/>
        </p:nvSpPr>
        <p:spPr>
          <a:xfrm>
            <a:off x="9995939" y="5683092"/>
            <a:ext cx="1460144" cy="662009"/>
          </a:xfrm>
          <a:custGeom>
            <a:avLst/>
            <a:gdLst>
              <a:gd name="connsiteX0" fmla="*/ 0 w 3616657"/>
              <a:gd name="connsiteY0" fmla="*/ 1078173 h 1078173"/>
              <a:gd name="connsiteX1" fmla="*/ 68239 w 3616657"/>
              <a:gd name="connsiteY1" fmla="*/ 1064525 h 1078173"/>
              <a:gd name="connsiteX2" fmla="*/ 163773 w 3616657"/>
              <a:gd name="connsiteY2" fmla="*/ 968991 h 1078173"/>
              <a:gd name="connsiteX3" fmla="*/ 204716 w 3616657"/>
              <a:gd name="connsiteY3" fmla="*/ 914400 h 1078173"/>
              <a:gd name="connsiteX4" fmla="*/ 245660 w 3616657"/>
              <a:gd name="connsiteY4" fmla="*/ 900752 h 1078173"/>
              <a:gd name="connsiteX5" fmla="*/ 341194 w 3616657"/>
              <a:gd name="connsiteY5" fmla="*/ 818866 h 1078173"/>
              <a:gd name="connsiteX6" fmla="*/ 382137 w 3616657"/>
              <a:gd name="connsiteY6" fmla="*/ 805218 h 1078173"/>
              <a:gd name="connsiteX7" fmla="*/ 450376 w 3616657"/>
              <a:gd name="connsiteY7" fmla="*/ 764275 h 1078173"/>
              <a:gd name="connsiteX8" fmla="*/ 491319 w 3616657"/>
              <a:gd name="connsiteY8" fmla="*/ 736979 h 1078173"/>
              <a:gd name="connsiteX9" fmla="*/ 573206 w 3616657"/>
              <a:gd name="connsiteY9" fmla="*/ 696036 h 1078173"/>
              <a:gd name="connsiteX10" fmla="*/ 614149 w 3616657"/>
              <a:gd name="connsiteY10" fmla="*/ 668740 h 1078173"/>
              <a:gd name="connsiteX11" fmla="*/ 668740 w 3616657"/>
              <a:gd name="connsiteY11" fmla="*/ 655093 h 1078173"/>
              <a:gd name="connsiteX12" fmla="*/ 764275 w 3616657"/>
              <a:gd name="connsiteY12" fmla="*/ 586854 h 1078173"/>
              <a:gd name="connsiteX13" fmla="*/ 832514 w 3616657"/>
              <a:gd name="connsiteY13" fmla="*/ 573206 h 1078173"/>
              <a:gd name="connsiteX14" fmla="*/ 873457 w 3616657"/>
              <a:gd name="connsiteY14" fmla="*/ 545910 h 1078173"/>
              <a:gd name="connsiteX15" fmla="*/ 1009934 w 3616657"/>
              <a:gd name="connsiteY15" fmla="*/ 518615 h 1078173"/>
              <a:gd name="connsiteX16" fmla="*/ 1050878 w 3616657"/>
              <a:gd name="connsiteY16" fmla="*/ 504967 h 1078173"/>
              <a:gd name="connsiteX17" fmla="*/ 1105469 w 3616657"/>
              <a:gd name="connsiteY17" fmla="*/ 491319 h 1078173"/>
              <a:gd name="connsiteX18" fmla="*/ 1214651 w 3616657"/>
              <a:gd name="connsiteY18" fmla="*/ 436728 h 1078173"/>
              <a:gd name="connsiteX19" fmla="*/ 1310185 w 3616657"/>
              <a:gd name="connsiteY19" fmla="*/ 409433 h 1078173"/>
              <a:gd name="connsiteX20" fmla="*/ 1419367 w 3616657"/>
              <a:gd name="connsiteY20" fmla="*/ 395785 h 1078173"/>
              <a:gd name="connsiteX21" fmla="*/ 1487606 w 3616657"/>
              <a:gd name="connsiteY21" fmla="*/ 382137 h 1078173"/>
              <a:gd name="connsiteX22" fmla="*/ 1542197 w 3616657"/>
              <a:gd name="connsiteY22" fmla="*/ 368490 h 1078173"/>
              <a:gd name="connsiteX23" fmla="*/ 1733266 w 3616657"/>
              <a:gd name="connsiteY23" fmla="*/ 341194 h 1078173"/>
              <a:gd name="connsiteX24" fmla="*/ 1842448 w 3616657"/>
              <a:gd name="connsiteY24" fmla="*/ 327546 h 1078173"/>
              <a:gd name="connsiteX25" fmla="*/ 1951630 w 3616657"/>
              <a:gd name="connsiteY25" fmla="*/ 300251 h 1078173"/>
              <a:gd name="connsiteX26" fmla="*/ 2033516 w 3616657"/>
              <a:gd name="connsiteY26" fmla="*/ 245660 h 1078173"/>
              <a:gd name="connsiteX27" fmla="*/ 2238233 w 3616657"/>
              <a:gd name="connsiteY27" fmla="*/ 191069 h 1078173"/>
              <a:gd name="connsiteX28" fmla="*/ 2511188 w 3616657"/>
              <a:gd name="connsiteY28" fmla="*/ 163773 h 1078173"/>
              <a:gd name="connsiteX29" fmla="*/ 2593075 w 3616657"/>
              <a:gd name="connsiteY29" fmla="*/ 136478 h 1078173"/>
              <a:gd name="connsiteX30" fmla="*/ 2647666 w 3616657"/>
              <a:gd name="connsiteY30" fmla="*/ 109182 h 1078173"/>
              <a:gd name="connsiteX31" fmla="*/ 2715905 w 3616657"/>
              <a:gd name="connsiteY31" fmla="*/ 95534 h 1078173"/>
              <a:gd name="connsiteX32" fmla="*/ 2797791 w 3616657"/>
              <a:gd name="connsiteY32" fmla="*/ 54591 h 1078173"/>
              <a:gd name="connsiteX33" fmla="*/ 2838734 w 3616657"/>
              <a:gd name="connsiteY33" fmla="*/ 27296 h 1078173"/>
              <a:gd name="connsiteX34" fmla="*/ 2893325 w 3616657"/>
              <a:gd name="connsiteY34" fmla="*/ 13648 h 1078173"/>
              <a:gd name="connsiteX35" fmla="*/ 3220872 w 3616657"/>
              <a:gd name="connsiteY35" fmla="*/ 0 h 1078173"/>
              <a:gd name="connsiteX36" fmla="*/ 3616657 w 3616657"/>
              <a:gd name="connsiteY36" fmla="*/ 13648 h 107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616657" h="1078173">
                <a:moveTo>
                  <a:pt x="0" y="1078173"/>
                </a:moveTo>
                <a:cubicBezTo>
                  <a:pt x="22746" y="1073624"/>
                  <a:pt x="48938" y="1077392"/>
                  <a:pt x="68239" y="1064525"/>
                </a:cubicBezTo>
                <a:cubicBezTo>
                  <a:pt x="105711" y="1039544"/>
                  <a:pt x="136752" y="1005019"/>
                  <a:pt x="163773" y="968991"/>
                </a:cubicBezTo>
                <a:cubicBezTo>
                  <a:pt x="177421" y="950794"/>
                  <a:pt x="187242" y="928962"/>
                  <a:pt x="204716" y="914400"/>
                </a:cubicBezTo>
                <a:cubicBezTo>
                  <a:pt x="215768" y="905190"/>
                  <a:pt x="232012" y="905301"/>
                  <a:pt x="245660" y="900752"/>
                </a:cubicBezTo>
                <a:cubicBezTo>
                  <a:pt x="277928" y="868484"/>
                  <a:pt x="300341" y="842210"/>
                  <a:pt x="341194" y="818866"/>
                </a:cubicBezTo>
                <a:cubicBezTo>
                  <a:pt x="353684" y="811729"/>
                  <a:pt x="369270" y="811652"/>
                  <a:pt x="382137" y="805218"/>
                </a:cubicBezTo>
                <a:cubicBezTo>
                  <a:pt x="405863" y="793355"/>
                  <a:pt x="427882" y="778334"/>
                  <a:pt x="450376" y="764275"/>
                </a:cubicBezTo>
                <a:cubicBezTo>
                  <a:pt x="464285" y="755582"/>
                  <a:pt x="476981" y="744945"/>
                  <a:pt x="491319" y="736979"/>
                </a:cubicBezTo>
                <a:cubicBezTo>
                  <a:pt x="517996" y="722158"/>
                  <a:pt x="546529" y="710857"/>
                  <a:pt x="573206" y="696036"/>
                </a:cubicBezTo>
                <a:cubicBezTo>
                  <a:pt x="587544" y="688070"/>
                  <a:pt x="599073" y="675201"/>
                  <a:pt x="614149" y="668740"/>
                </a:cubicBezTo>
                <a:cubicBezTo>
                  <a:pt x="631389" y="661351"/>
                  <a:pt x="650543" y="659642"/>
                  <a:pt x="668740" y="655093"/>
                </a:cubicBezTo>
                <a:cubicBezTo>
                  <a:pt x="671885" y="652734"/>
                  <a:pt x="750965" y="591845"/>
                  <a:pt x="764275" y="586854"/>
                </a:cubicBezTo>
                <a:cubicBezTo>
                  <a:pt x="785995" y="578709"/>
                  <a:pt x="809768" y="577755"/>
                  <a:pt x="832514" y="573206"/>
                </a:cubicBezTo>
                <a:cubicBezTo>
                  <a:pt x="846162" y="564107"/>
                  <a:pt x="858381" y="552371"/>
                  <a:pt x="873457" y="545910"/>
                </a:cubicBezTo>
                <a:cubicBezTo>
                  <a:pt x="902734" y="533363"/>
                  <a:pt x="986497" y="523823"/>
                  <a:pt x="1009934" y="518615"/>
                </a:cubicBezTo>
                <a:cubicBezTo>
                  <a:pt x="1023978" y="515494"/>
                  <a:pt x="1037045" y="508919"/>
                  <a:pt x="1050878" y="504967"/>
                </a:cubicBezTo>
                <a:cubicBezTo>
                  <a:pt x="1068913" y="499814"/>
                  <a:pt x="1087674" y="497250"/>
                  <a:pt x="1105469" y="491319"/>
                </a:cubicBezTo>
                <a:cubicBezTo>
                  <a:pt x="1247157" y="444090"/>
                  <a:pt x="1114344" y="486882"/>
                  <a:pt x="1214651" y="436728"/>
                </a:cubicBezTo>
                <a:cubicBezTo>
                  <a:pt x="1230873" y="428617"/>
                  <a:pt x="1297072" y="411619"/>
                  <a:pt x="1310185" y="409433"/>
                </a:cubicBezTo>
                <a:cubicBezTo>
                  <a:pt x="1346363" y="403403"/>
                  <a:pt x="1383116" y="401362"/>
                  <a:pt x="1419367" y="395785"/>
                </a:cubicBezTo>
                <a:cubicBezTo>
                  <a:pt x="1442294" y="392258"/>
                  <a:pt x="1464962" y="387169"/>
                  <a:pt x="1487606" y="382137"/>
                </a:cubicBezTo>
                <a:cubicBezTo>
                  <a:pt x="1505916" y="378068"/>
                  <a:pt x="1523695" y="371574"/>
                  <a:pt x="1542197" y="368490"/>
                </a:cubicBezTo>
                <a:cubicBezTo>
                  <a:pt x="1605658" y="357913"/>
                  <a:pt x="1669520" y="349887"/>
                  <a:pt x="1733266" y="341194"/>
                </a:cubicBezTo>
                <a:cubicBezTo>
                  <a:pt x="1769607" y="336238"/>
                  <a:pt x="1806399" y="334305"/>
                  <a:pt x="1842448" y="327546"/>
                </a:cubicBezTo>
                <a:cubicBezTo>
                  <a:pt x="1879320" y="320633"/>
                  <a:pt x="1915236" y="309349"/>
                  <a:pt x="1951630" y="300251"/>
                </a:cubicBezTo>
                <a:lnTo>
                  <a:pt x="2033516" y="245660"/>
                </a:lnTo>
                <a:cubicBezTo>
                  <a:pt x="2116406" y="190400"/>
                  <a:pt x="2072123" y="211833"/>
                  <a:pt x="2238233" y="191069"/>
                </a:cubicBezTo>
                <a:cubicBezTo>
                  <a:pt x="2328966" y="179727"/>
                  <a:pt x="2511188" y="163773"/>
                  <a:pt x="2511188" y="163773"/>
                </a:cubicBezTo>
                <a:cubicBezTo>
                  <a:pt x="2538484" y="154675"/>
                  <a:pt x="2567341" y="149345"/>
                  <a:pt x="2593075" y="136478"/>
                </a:cubicBezTo>
                <a:cubicBezTo>
                  <a:pt x="2611272" y="127379"/>
                  <a:pt x="2628365" y="115616"/>
                  <a:pt x="2647666" y="109182"/>
                </a:cubicBezTo>
                <a:cubicBezTo>
                  <a:pt x="2669672" y="101846"/>
                  <a:pt x="2693159" y="100083"/>
                  <a:pt x="2715905" y="95534"/>
                </a:cubicBezTo>
                <a:cubicBezTo>
                  <a:pt x="2833242" y="17311"/>
                  <a:pt x="2684784" y="111095"/>
                  <a:pt x="2797791" y="54591"/>
                </a:cubicBezTo>
                <a:cubicBezTo>
                  <a:pt x="2812462" y="47256"/>
                  <a:pt x="2823658" y="33757"/>
                  <a:pt x="2838734" y="27296"/>
                </a:cubicBezTo>
                <a:cubicBezTo>
                  <a:pt x="2855974" y="19907"/>
                  <a:pt x="2874616" y="14984"/>
                  <a:pt x="2893325" y="13648"/>
                </a:cubicBezTo>
                <a:cubicBezTo>
                  <a:pt x="3002324" y="5862"/>
                  <a:pt x="3111690" y="4549"/>
                  <a:pt x="3220872" y="0"/>
                </a:cubicBezTo>
                <a:cubicBezTo>
                  <a:pt x="3461715" y="20071"/>
                  <a:pt x="3329865" y="13648"/>
                  <a:pt x="3616657" y="136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5B0332-4BC3-4624-AFFB-155CBEEC07C8}"/>
                  </a:ext>
                </a:extLst>
              </p:cNvPr>
              <p:cNvSpPr txBox="1"/>
              <p:nvPr/>
            </p:nvSpPr>
            <p:spPr>
              <a:xfrm>
                <a:off x="9961291" y="5239140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5B0332-4BC3-4624-AFFB-155CBEEC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291" y="5239140"/>
                <a:ext cx="261377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6A7F861-E586-4AE5-95E8-43AE4D5FF6EE}"/>
                  </a:ext>
                </a:extLst>
              </p:cNvPr>
              <p:cNvSpPr txBox="1"/>
              <p:nvPr/>
            </p:nvSpPr>
            <p:spPr>
              <a:xfrm>
                <a:off x="10207857" y="5239140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6A7F861-E586-4AE5-95E8-43AE4D5FF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57" y="5239140"/>
                <a:ext cx="261377" cy="261610"/>
              </a:xfrm>
              <a:prstGeom prst="rect">
                <a:avLst/>
              </a:prstGeom>
              <a:blipFill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C94ECC-3343-4E96-847B-80E6A43B9307}"/>
                  </a:ext>
                </a:extLst>
              </p:cNvPr>
              <p:cNvSpPr txBox="1"/>
              <p:nvPr/>
            </p:nvSpPr>
            <p:spPr>
              <a:xfrm>
                <a:off x="10452838" y="5239140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C94ECC-3343-4E96-847B-80E6A43B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838" y="5239140"/>
                <a:ext cx="261377" cy="261610"/>
              </a:xfrm>
              <a:prstGeom prst="rect">
                <a:avLst/>
              </a:prstGeom>
              <a:blipFill>
                <a:blip r:embed="rId7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83F1BD-5A62-4BDD-B1F2-15971BBB42B9}"/>
                  </a:ext>
                </a:extLst>
              </p:cNvPr>
              <p:cNvSpPr txBox="1"/>
              <p:nvPr/>
            </p:nvSpPr>
            <p:spPr>
              <a:xfrm>
                <a:off x="10693083" y="5239140"/>
                <a:ext cx="261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83F1BD-5A62-4BDD-B1F2-15971BBB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083" y="5239140"/>
                <a:ext cx="261377" cy="261610"/>
              </a:xfrm>
              <a:prstGeom prst="rect">
                <a:avLst/>
              </a:prstGeom>
              <a:blipFill>
                <a:blip r:embed="rId8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C191374F-B1A1-403D-947F-1BA0B170EBD6}"/>
              </a:ext>
            </a:extLst>
          </p:cNvPr>
          <p:cNvSpPr txBox="1"/>
          <p:nvPr/>
        </p:nvSpPr>
        <p:spPr>
          <a:xfrm>
            <a:off x="10885832" y="51934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DF6B419-6373-4058-994F-6FCE3CA81F01}"/>
                  </a:ext>
                </a:extLst>
              </p:cNvPr>
              <p:cNvSpPr txBox="1"/>
              <p:nvPr/>
            </p:nvSpPr>
            <p:spPr>
              <a:xfrm>
                <a:off x="9618272" y="4064595"/>
                <a:ext cx="1107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𝑑𝑜𝑚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DF6B419-6373-4058-994F-6FCE3CA81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272" y="4064595"/>
                <a:ext cx="110773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16CA46-7702-4089-BB15-68D8A251C467}"/>
                  </a:ext>
                </a:extLst>
              </p:cNvPr>
              <p:cNvSpPr txBox="1"/>
              <p:nvPr/>
            </p:nvSpPr>
            <p:spPr>
              <a:xfrm>
                <a:off x="9562729" y="6324708"/>
                <a:ext cx="1054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16CA46-7702-4089-BB15-68D8A251C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29" y="6324708"/>
                <a:ext cx="105490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7D5EDA-14EC-4C72-86BA-85160150D89B}"/>
              </a:ext>
            </a:extLst>
          </p:cNvPr>
          <p:cNvCxnSpPr>
            <a:stCxn id="8" idx="18"/>
            <a:endCxn id="9" idx="22"/>
          </p:cNvCxnSpPr>
          <p:nvPr/>
        </p:nvCxnSpPr>
        <p:spPr>
          <a:xfrm flipH="1">
            <a:off x="10618566" y="5002166"/>
            <a:ext cx="1598" cy="90718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46C38AA6-C7AE-4EA9-A2FF-84482F03ECDF}"/>
              </a:ext>
            </a:extLst>
          </p:cNvPr>
          <p:cNvSpPr/>
          <p:nvPr/>
        </p:nvSpPr>
        <p:spPr>
          <a:xfrm>
            <a:off x="10521633" y="4931457"/>
            <a:ext cx="17145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7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1E0CED-08CF-49F2-9A8E-BA3D8B88A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920" y="2661313"/>
                <a:ext cx="8884158" cy="41966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/>
                  <a:t>Theorem 2: </a:t>
                </a:r>
                <a:r>
                  <a:rPr lang="en-US" altLang="zh-CN" sz="2400" dirty="0"/>
                  <a:t>Algorithm 5.3 achieves an approximation factor of 2 for the metric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-center problem.</a:t>
                </a:r>
              </a:p>
              <a:p>
                <a:r>
                  <a:rPr lang="en-US" altLang="zh-CN" sz="2400" b="1" dirty="0"/>
                  <a:t>Proof:</a:t>
                </a:r>
              </a:p>
              <a:p>
                <a:pPr lvl="1"/>
                <a:r>
                  <a:rPr lang="en-US" altLang="zh-CN" sz="2000" dirty="0"/>
                  <a:t>Any maximal independent set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also a dominating set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. (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reason</a:t>
                </a:r>
                <a:r>
                  <a:rPr lang="en-US" altLang="zh-CN" sz="2000" dirty="0"/>
                  <a:t>: if there is a node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is not dominated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must also be an independent set, contradicting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/>
                  <a:t> maximality.)</a:t>
                </a:r>
              </a:p>
              <a:p>
                <a:pPr lvl="1"/>
                <a:r>
                  <a:rPr lang="en-US" altLang="zh-CN" sz="20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we have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stars centered on the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These stars cover all the vertices</a:t>
                </a:r>
              </a:p>
              <a:p>
                <a:pPr lvl="1"/>
                <a:r>
                  <a:rPr lang="en-US" altLang="zh-CN" sz="2000" dirty="0"/>
                  <a:t>Each edge used in constructing these stars has cost at most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)≤2∙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(by Lemma 2).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1E0CED-08CF-49F2-9A8E-BA3D8B88A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920" y="2661313"/>
                <a:ext cx="8884158" cy="4196687"/>
              </a:xfrm>
              <a:blipFill>
                <a:blip r:embed="rId2"/>
                <a:stretch>
                  <a:fillRect l="-892" t="-1890" r="-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1A48247-8A6D-4A38-AE81-892E68FE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79" y="270236"/>
            <a:ext cx="8392839" cy="22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1596</Words>
  <Application>Microsoft Office PowerPoint</Application>
  <PresentationFormat>宽屏</PresentationFormat>
  <Paragraphs>213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k-center</vt:lpstr>
      <vt:lpstr>1 Definition</vt:lpstr>
      <vt:lpstr>2 Minimum Dominating Set (MDS)</vt:lpstr>
      <vt:lpstr>3 Maximum Independent Set (MaxIS)</vt:lpstr>
      <vt:lpstr>4 NP-hard problem</vt:lpstr>
      <vt:lpstr>5 Powers of graphs</vt:lpstr>
      <vt:lpstr>6 Approximation algorithm with ratio 2</vt:lpstr>
      <vt:lpstr>PowerPoint 演示文稿</vt:lpstr>
      <vt:lpstr>PowerPoint 演示文稿</vt:lpstr>
      <vt:lpstr>PowerPoint 演示文稿</vt:lpstr>
      <vt:lpstr>PowerPoint 演示文稿</vt:lpstr>
      <vt:lpstr>The weighted k-center problem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k-center</dc:title>
  <dc:creator>yao kai</dc:creator>
  <cp:lastModifiedBy>yao kai</cp:lastModifiedBy>
  <cp:revision>54</cp:revision>
  <dcterms:created xsi:type="dcterms:W3CDTF">2018-04-19T12:24:28Z</dcterms:created>
  <dcterms:modified xsi:type="dcterms:W3CDTF">2018-04-27T10:34:17Z</dcterms:modified>
</cp:coreProperties>
</file>