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923" r:id="rId2"/>
    <p:sldId id="924" r:id="rId3"/>
    <p:sldId id="926" r:id="rId4"/>
    <p:sldId id="925" r:id="rId5"/>
    <p:sldId id="945" r:id="rId6"/>
    <p:sldId id="927" r:id="rId7"/>
    <p:sldId id="928" r:id="rId8"/>
    <p:sldId id="929" r:id="rId9"/>
    <p:sldId id="930" r:id="rId10"/>
    <p:sldId id="946" r:id="rId11"/>
    <p:sldId id="931" r:id="rId12"/>
    <p:sldId id="932" r:id="rId13"/>
    <p:sldId id="934" r:id="rId14"/>
    <p:sldId id="933" r:id="rId15"/>
    <p:sldId id="935" r:id="rId16"/>
    <p:sldId id="936" r:id="rId17"/>
    <p:sldId id="937" r:id="rId18"/>
    <p:sldId id="938" r:id="rId19"/>
    <p:sldId id="939" r:id="rId20"/>
    <p:sldId id="940" r:id="rId21"/>
    <p:sldId id="947" r:id="rId22"/>
    <p:sldId id="942" r:id="rId23"/>
    <p:sldId id="941" r:id="rId24"/>
    <p:sldId id="944" r:id="rId25"/>
  </p:sldIdLst>
  <p:sldSz cx="9144000" cy="6858000" type="screen4x3"/>
  <p:notesSz cx="7315200" cy="9601200"/>
  <p:custDataLst>
    <p:tags r:id="rId2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3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9C3C1A"/>
    <a:srgbClr val="3333CC"/>
    <a:srgbClr val="FF3300"/>
    <a:srgbClr val="33CC33"/>
    <a:srgbClr val="FFFF66"/>
    <a:srgbClr val="B9251B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4746" autoAdjust="0"/>
  </p:normalViewPr>
  <p:slideViewPr>
    <p:cSldViewPr>
      <p:cViewPr varScale="1">
        <p:scale>
          <a:sx n="75" d="100"/>
          <a:sy n="75" d="100"/>
        </p:scale>
        <p:origin x="19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832" y="4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AA046A55-1468-42C4-82D9-EDDF495AF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158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664D4173-57ED-437D-91B8-619767E9CB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74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9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APX: approx. algorithm with constant approx. ratio.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65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457200" y="2852738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DF0BC5-48E5-4C10-BF4B-3046714ED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矩形 7"/>
          <p:cNvSpPr/>
          <p:nvPr userDrawn="1"/>
        </p:nvSpPr>
        <p:spPr>
          <a:xfrm>
            <a:off x="395536" y="2828070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D01459-823C-4BC6-AC10-AA0786033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BFFBBC-A286-4C9F-AAB9-F54AF16107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06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697CC5-BB9E-487E-AFF3-8F5506CF83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矩形 6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A0E265-9AFB-4648-A5A7-8F28405024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21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E4189D-17B3-421D-8C1C-DE4C83C158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74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29A8A9-4D38-4C80-842F-C9C89A2AFF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28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9E1CE-3C7F-4ACF-8753-53AB71A600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矩形 5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6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E343DE-ED20-4552-8388-FF9F689677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4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DF6AA5-9851-4F18-AB39-25A7490D3D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3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A9ABC-2D89-40D8-9C8B-300734C3F6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6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8" r:id="rId1"/>
    <p:sldLayoutId id="2147485869" r:id="rId2"/>
    <p:sldLayoutId id="2147485870" r:id="rId3"/>
    <p:sldLayoutId id="2147485871" r:id="rId4"/>
    <p:sldLayoutId id="2147485872" r:id="rId5"/>
    <p:sldLayoutId id="2147485873" r:id="rId6"/>
    <p:sldLayoutId id="2147485874" r:id="rId7"/>
    <p:sldLayoutId id="2147485875" r:id="rId8"/>
    <p:sldLayoutId id="2147485876" r:id="rId9"/>
    <p:sldLayoutId id="2147485877" r:id="rId10"/>
    <p:sldLayoutId id="2147485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528" y="764704"/>
            <a:ext cx="8491537" cy="2222500"/>
          </a:xfrm>
        </p:spPr>
        <p:txBody>
          <a:bodyPr anchor="ctr"/>
          <a:lstStyle/>
          <a:p>
            <a:pPr algn="ctr" eaLnBrk="1" hangingPunct="1"/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Approximation Algorithms</a:t>
            </a:r>
            <a:b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Chapter 8: Knapsack</a:t>
            </a:r>
            <a:endParaRPr lang="en-US" altLang="ko-KR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167277"/>
              </p:ext>
            </p:extLst>
          </p:nvPr>
        </p:nvGraphicFramePr>
        <p:xfrm>
          <a:off x="250825" y="3213100"/>
          <a:ext cx="8642350" cy="2447925"/>
        </p:xfrm>
        <a:graphic>
          <a:graphicData uri="http://schemas.openxmlformats.org/drawingml/2006/table">
            <a:tbl>
              <a:tblPr/>
              <a:tblGrid>
                <a:gridCol w="8642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Vijay V. Vazirani</a:t>
                      </a:r>
                      <a:endParaRPr lang="en-US" altLang="zh-CN" sz="2800" b="1" baseline="300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8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Georgia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</a:rPr>
                        <a:t> Institute of Technology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8144" y="58772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Zeng Yuxiang</a:t>
            </a:r>
          </a:p>
          <a:p>
            <a:pPr algn="r"/>
            <a:r>
              <a:rPr lang="en-US" altLang="zh-CN" sz="1800" smtClean="0"/>
              <a:t>2018/04/30</a:t>
            </a:r>
            <a:endParaRPr lang="zh-CN" altLang="en-US" sz="1800"/>
          </a:p>
        </p:txBody>
      </p:sp>
    </p:spTree>
  </p:cSld>
  <p:clrMapOvr>
    <a:masterClrMapping/>
  </p:clrMapOvr>
  <p:transition spd="slow" advTm="12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8: Knapsack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2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Knapsack: Dynamic Programming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mtClean="0"/>
                  <a:t>: a subset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whose total profit is exactly p and whose total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mtClean="0"/>
                  <a:t>) is minimized</a:t>
                </a:r>
              </a:p>
              <a:p>
                <a:r>
                  <a:rPr lang="en-US" altLang="zh-CN" smtClean="0"/>
                  <a:t>Enumerate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It is pseudo-poly time.</a:t>
                </a:r>
              </a:p>
              <a:p>
                <a:r>
                  <a:rPr lang="en-US" altLang="zh-CN" smtClean="0"/>
                  <a:t>It is not poly time.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335588"/>
            <a:ext cx="7962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	An FPTAS solution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If the profits are small numbers, e.g., they are bounded by a polynomial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, then the DP algorithm will take poly time.</a:t>
                </a:r>
              </a:p>
              <a:p>
                <a:r>
                  <a:rPr lang="en-US" altLang="zh-CN" smtClean="0"/>
                  <a:t>Basic idea of FPTAS:</a:t>
                </a:r>
              </a:p>
              <a:p>
                <a:pPr lvl="1"/>
                <a:r>
                  <a:rPr lang="en-US" altLang="zh-CN" smtClean="0"/>
                  <a:t>We ignore a certain number of least significant bits of profits of each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object(depending on the error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), so the modified profits can be viewed as numbers bounded by a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polynomial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mtClean="0"/>
                  <a:t>We hope to find a solution whose profit is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3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57200" y="1556792"/>
            <a:ext cx="8147248" cy="936104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0387" y="1556792"/>
            <a:ext cx="15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ignore some precision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73688" y="2382009"/>
            <a:ext cx="8030760" cy="614943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86018" y="2689175"/>
            <a:ext cx="155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poly 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57200" y="1916832"/>
            <a:ext cx="8332440" cy="576064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9280" y="38533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because of rouding</a:t>
            </a:r>
            <a:endParaRPr lang="zh-CN" altLang="en-US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0" y="3501008"/>
                <a:ext cx="9474224" cy="237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𝑝𝑟𝑜𝑓𝑖𝑡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 b="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9474224" cy="23777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0" y="4436988"/>
            <a:ext cx="8332440" cy="1111052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0" y="3501008"/>
                <a:ext cx="9474224" cy="350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𝑝𝑟𝑜𝑓𝑖𝑡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𝑝𝑟𝑜𝑓𝑖𝑡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nary>
                  </m:oMath>
                </a14:m>
                <a:r>
                  <a:rPr lang="zh-CN" alt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endParaRPr lang="en-US" altLang="zh-CN" sz="240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 b="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9474224" cy="3506666"/>
              </a:xfrm>
              <a:prstGeom prst="rect">
                <a:avLst/>
              </a:prstGeom>
              <a:blipFill rotWithShape="0">
                <a:blip r:embed="rId3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11560" y="2348621"/>
            <a:ext cx="8332440" cy="648331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6440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because DP is optimal</a:t>
            </a:r>
            <a:endParaRPr lang="zh-CN" altLang="en-US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0" y="3501008"/>
                <a:ext cx="9474224" cy="350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𝑝𝑟𝑜𝑓𝑖𝑡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𝑝𝑟𝑜𝑓𝑖𝑡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nary>
                  </m:oMath>
                </a14:m>
                <a:r>
                  <a:rPr lang="zh-CN" alt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endParaRPr lang="en-US" altLang="zh-CN" sz="240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b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 b="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9474224" cy="3506666"/>
              </a:xfrm>
              <a:prstGeom prst="rect">
                <a:avLst/>
              </a:prstGeom>
              <a:blipFill rotWithShape="0">
                <a:blip r:embed="rId3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0" y="3501008"/>
                <a:ext cx="9474224" cy="408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𝑝𝑟𝑜𝑓𝑖𝑡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𝑝𝑟𝑜𝑓𝑖𝑡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nary>
                  </m:oMath>
                </a14:m>
                <a:r>
                  <a:rPr lang="zh-CN" alt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endParaRPr lang="en-US" altLang="zh-CN" sz="240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b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𝑝𝑟𝑜𝑓𝑖𝑡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400" b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 b="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9474224" cy="4080797"/>
              </a:xfrm>
              <a:prstGeom prst="rect">
                <a:avLst/>
              </a:prstGeom>
              <a:blipFill rotWithShape="0">
                <a:blip r:embed="rId3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8: Knapsack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An FPTAS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862" r="100"/>
          <a:stretch/>
        </p:blipFill>
        <p:spPr>
          <a:xfrm>
            <a:off x="190039" y="980728"/>
            <a:ext cx="8839899" cy="2818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45024"/>
                <a:ext cx="8229600" cy="3024064"/>
              </a:xfrm>
            </p:spPr>
            <p:txBody>
              <a:bodyPr/>
              <a:lstStyle/>
              <a:p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It is obvious it is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FPTAS</a:t>
                </a:r>
                <a:r>
                  <a:rPr lang="en-US" altLang="zh-CN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45024"/>
                <a:ext cx="8229600" cy="3024064"/>
              </a:xfrm>
              <a:blipFill rotWithShape="0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8: Knapsack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Conclusions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Strong NP-hardness:</a:t>
                </a:r>
              </a:p>
              <a:p>
                <a:pPr lvl="1"/>
                <a:r>
                  <a:rPr lang="en-US" altLang="zh-CN" smtClean="0"/>
                  <a:t>A problem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strongly NP-hard </a:t>
                </a:r>
                <a:r>
                  <a:rPr lang="en-US" altLang="zh-CN" smtClean="0"/>
                  <a:t>if</a:t>
                </a:r>
              </a:p>
              <a:p>
                <a:pPr lvl="2"/>
                <a:r>
                  <a:rPr lang="en-US" altLang="zh-CN" smtClean="0"/>
                  <a:t>every problem in NP can be polynomial reduced to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US" altLang="zh-CN" smtClean="0"/>
                  <a:t> in such a way that numbers in the reduced instance are always written in unary.</a:t>
                </a:r>
              </a:p>
              <a:p>
                <a:pPr lvl="1"/>
                <a:r>
                  <a:rPr lang="en-US" altLang="zh-CN" smtClean="0"/>
                  <a:t>A strongly NP-hard problem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cannot have a pseudo-polynomial</a:t>
                </a:r>
                <a:r>
                  <a:rPr lang="en-US" altLang="zh-CN" smtClean="0"/>
                  <a:t> time algorithm.</a:t>
                </a:r>
              </a:p>
              <a:p>
                <a:pPr lvl="2"/>
                <a:r>
                  <a:rPr lang="en-US" altLang="zh-CN" smtClean="0"/>
                  <a:t>e.g., knapsack is not strongly NP-hard.</a:t>
                </a:r>
              </a:p>
              <a:p>
                <a:pPr lvl="1"/>
                <a:r>
                  <a:rPr lang="en-US" altLang="zh-CN" smtClean="0"/>
                  <a:t>theorem: any NP-hard problem with an FPTAS must have a pseudo-polynomial time algorithm.</a:t>
                </a:r>
              </a:p>
              <a:p>
                <a:pPr lvl="1"/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3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Conclusions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5755" y="2257078"/>
                <a:ext cx="8686800" cy="4412010"/>
              </a:xfrm>
            </p:spPr>
            <p:txBody>
              <a:bodyPr/>
              <a:lstStyle/>
              <a:p>
                <a:r>
                  <a:rPr lang="en-US" altLang="zh-CN" smtClean="0"/>
                  <a:t>FPTAS with running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,1/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mtClean="0"/>
                  <a:t> and run FPTAS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smtClean="0">
                  <a:ea typeface="Cambria Math" panose="02040503050406030204" pitchFamily="18" charset="0"/>
                </a:endParaRPr>
              </a:p>
              <a:p>
                <a:r>
                  <a:rPr lang="en-US" altLang="zh-CN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𝛱</m:t>
                        </m:r>
                      </m:sub>
                    </m:sSub>
                  </m:oMath>
                </a14:m>
                <a:r>
                  <a:rPr lang="en-US" altLang="zh-CN" i="1" smtClean="0"/>
                  <a:t> </a:t>
                </a:r>
                <a:r>
                  <a:rPr lang="en-US" altLang="zh-CN" smtClean="0"/>
                  <a:t>is an integer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mtClean="0"/>
                  <a:t>, it always outputs an optimal solution</a:t>
                </a:r>
              </a:p>
              <a:p>
                <a:r>
                  <a:rPr lang="en-US" altLang="zh-CN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|))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a polynomial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55" y="2257078"/>
                <a:ext cx="8686800" cy="4412010"/>
              </a:xfrm>
              <a:blipFill rotWithShape="0">
                <a:blip r:embed="rId2"/>
                <a:stretch>
                  <a:fillRect l="-702" t="-1796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5" y="980728"/>
            <a:ext cx="8315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Knapsack: Conclusions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Corollary: if a problem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 i="1" smtClean="0"/>
                  <a:t> </a:t>
                </a:r>
                <a:r>
                  <a:rPr lang="en-US" altLang="zh-CN" smtClean="0"/>
                  <a:t>is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strongly NP-hard</a:t>
                </a:r>
                <a:r>
                  <a:rPr lang="en-US" altLang="zh-CN" smtClean="0"/>
                  <a:t>, then it has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no FPTAS</a:t>
                </a:r>
                <a:r>
                  <a:rPr lang="en-US" altLang="zh-CN" smtClean="0"/>
                  <a:t>.</a:t>
                </a:r>
              </a:p>
              <a:p>
                <a:r>
                  <a:rPr lang="en-US" altLang="zh-CN" smtClean="0"/>
                  <a:t>The design of almost all known FPTAS and PTAS is based on the idea of trading accuracy for running time.</a:t>
                </a:r>
              </a:p>
              <a:p>
                <a:r>
                  <a:rPr lang="en-US" altLang="zh-CN" smtClean="0"/>
                  <a:t>There is no proof that FPTAS is the most desirable approximation algorithm.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6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8: Knapsack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3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Given: a set of objects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/>
                  <a:t>each with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/>
                  <a:t>and profit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mtClean="0"/>
                  <a:t>, and a total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mtClean="0">
                  <a:solidFill>
                    <a:srgbClr val="FF0000"/>
                  </a:solidFill>
                </a:endParaRPr>
              </a:p>
              <a:p>
                <a:r>
                  <a:rPr lang="en-US" altLang="zh-CN" smtClean="0"/>
                  <a:t>Objective: find a subset of objects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/>
                  <a:t>to maximize the total profits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𝑝𝑟𝑜𝑓𝑖𝑡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Constraint: such that the total size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no more than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8: Knapsack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0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Basics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smtClean="0"/>
                  <a:t>Given a NP-hard problem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 i="1" smtClean="0"/>
                  <a:t> </a:t>
                </a:r>
                <a:r>
                  <a:rPr lang="en-US" altLang="zh-CN" smtClean="0"/>
                  <a:t>with objective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𝛱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We say algorithm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an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approximation scheme</a:t>
                </a:r>
                <a:r>
                  <a:rPr lang="en-US" altLang="zh-CN" smtClean="0"/>
                  <a:t> for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if</a:t>
                </a:r>
              </a:p>
              <a:p>
                <a:pPr lvl="1"/>
                <a:r>
                  <a:rPr lang="en-US" altLang="zh-CN" smtClean="0"/>
                  <a:t>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an instance 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an error parameter it outputs a solution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mtClean="0"/>
                  <a:t> such that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𝛱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a minimization problem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𝛱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if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a </a:t>
                </a:r>
                <a:r>
                  <a:rPr lang="en-US" altLang="zh-CN" smtClean="0"/>
                  <a:t>maximization problem</a:t>
                </a:r>
              </a:p>
              <a:p>
                <a:pPr lvl="2"/>
                <a:endParaRPr lang="en-US" altLang="zh-CN" smtClean="0"/>
              </a:p>
              <a:p>
                <a:pPr lvl="2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43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PTAS vs FPTAS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/>
                  <a:t> 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P</a:t>
                </a:r>
                <a:r>
                  <a:rPr lang="en-US" altLang="zh-CN" i="1"/>
                  <a:t>olynomial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i="1"/>
                  <a:t>ime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i="1"/>
                  <a:t>pproximation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i="1"/>
                  <a:t>cheme (PTAS) </a:t>
                </a:r>
                <a:r>
                  <a:rPr lang="en-US" altLang="zh-CN"/>
                  <a:t>if</a:t>
                </a:r>
              </a:p>
              <a:p>
                <a:pPr lvl="1"/>
                <a:r>
                  <a:rPr lang="en-US" altLang="zh-CN"/>
                  <a:t>for each fixed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/>
                  <a:t>, its running time is bounded by a polynomial in the size of instance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/>
                  <a:t> is PTAS</a:t>
                </a:r>
                <a:r>
                  <a:rPr lang="en-US" altLang="zh-CN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/>
                  <a:t> is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i="1" smtClean="0"/>
                  <a:t>ully</a:t>
                </a:r>
                <a:r>
                  <a:rPr lang="en-US" altLang="zh-CN" smtClean="0"/>
                  <a:t>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i="1" smtClean="0"/>
                  <a:t>olynomial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i="1"/>
                  <a:t>ime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i="1"/>
                  <a:t>pproximation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i="1"/>
                  <a:t>cheme </a:t>
                </a:r>
                <a:r>
                  <a:rPr lang="en-US" altLang="zh-CN" i="1" smtClean="0"/>
                  <a:t>(FPTAS</a:t>
                </a:r>
                <a:r>
                  <a:rPr lang="en-US" altLang="zh-CN" i="1"/>
                  <a:t>) </a:t>
                </a:r>
                <a:r>
                  <a:rPr lang="en-US" altLang="zh-CN"/>
                  <a:t>if</a:t>
                </a:r>
              </a:p>
              <a:p>
                <a:pPr lvl="1"/>
                <a:r>
                  <a:rPr lang="en-US" altLang="zh-CN" smtClean="0"/>
                  <a:t>its </a:t>
                </a:r>
                <a:r>
                  <a:rPr lang="en-US" altLang="zh-CN"/>
                  <a:t>running time is bounded by a polynomial in the size of instance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en-US" altLang="zh-CN" smtClean="0"/>
                  <a:t>is not FPTAS.</a:t>
                </a:r>
              </a:p>
              <a:p>
                <a:pPr lvl="2"/>
                <a:r>
                  <a:rPr lang="en-US" altLang="zh-CN" smtClean="0"/>
                  <a:t>e.g.,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mtClean="0"/>
                  <a:t> is FPTAS.	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𝐹𝑃𝑇𝐴𝑆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𝑃𝑇𝐴𝑆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93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1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Knapsack: PTAS vs FPTAS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88360"/>
          </a:xfrm>
        </p:spPr>
        <p:txBody>
          <a:bodyPr/>
          <a:lstStyle/>
          <a:p>
            <a:r>
              <a:rPr lang="en-US" altLang="zh-CN" smtClean="0"/>
              <a:t>In a very technical sense, </a:t>
            </a:r>
            <a:r>
              <a:rPr lang="en-US" altLang="zh-CN" smtClean="0">
                <a:solidFill>
                  <a:srgbClr val="FF0000"/>
                </a:solidFill>
              </a:rPr>
              <a:t>FPTAS is</a:t>
            </a:r>
            <a:r>
              <a:rPr lang="en-US" altLang="zh-CN" smtClean="0"/>
              <a:t> the </a:t>
            </a:r>
            <a:r>
              <a:rPr lang="en-US" altLang="zh-CN" smtClean="0">
                <a:solidFill>
                  <a:srgbClr val="FF0000"/>
                </a:solidFill>
              </a:rPr>
              <a:t>best</a:t>
            </a:r>
            <a:r>
              <a:rPr lang="en-US" altLang="zh-CN" smtClean="0"/>
              <a:t> algorithm for an NP-hard optimization problem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 bwMode="auto">
          <a:xfrm>
            <a:off x="1073746" y="3933056"/>
            <a:ext cx="6912768" cy="2592288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03648" y="4221088"/>
            <a:ext cx="6264696" cy="2160240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867508" y="4941168"/>
            <a:ext cx="5408984" cy="1244844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11760" y="5401188"/>
            <a:ext cx="4585084" cy="677164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746" y="3865841"/>
            <a:ext cx="12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NP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526729" y="4214411"/>
            <a:ext cx="12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APX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867508" y="4918328"/>
            <a:ext cx="12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PTAS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439251" y="5367581"/>
            <a:ext cx="12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FPTAS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566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363272" cy="714375"/>
          </a:xfrm>
        </p:spPr>
        <p:txBody>
          <a:bodyPr/>
          <a:lstStyle/>
          <a:p>
            <a:r>
              <a:rPr lang="en-US" altLang="zh-CN" smtClean="0"/>
              <a:t>Knapsack: pseudo-poly time algo.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smtClean="0"/>
                  <a:t>Unary </a:t>
                </a:r>
                <a:r>
                  <a:rPr lang="en-US" altLang="zh-CN" b="1"/>
                  <a:t>numeral </a:t>
                </a:r>
                <a:r>
                  <a:rPr lang="en-US" altLang="zh-CN" b="1" smtClean="0"/>
                  <a:t>system</a:t>
                </a:r>
              </a:p>
              <a:p>
                <a:pPr lvl="1"/>
                <a:r>
                  <a:rPr lang="en-US" altLang="zh-CN" b="1" smtClean="0">
                    <a:latin typeface="Cambria Math" panose="02040503050406030204" pitchFamily="18" charset="0"/>
                  </a:rPr>
                  <a:t>1: 1, 2:11, 3:111, 4:1111, ….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mtClean="0"/>
                  <a:t>：</a:t>
                </a:r>
                <a:r>
                  <a:rPr lang="en-US" altLang="zh-CN" smtClean="0"/>
                  <a:t>the instance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with all numbers written in unaray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mtClean="0"/>
                  <a:t>：</a:t>
                </a:r>
                <a:r>
                  <a:rPr lang="en-US" altLang="zh-CN" smtClean="0"/>
                  <a:t>the number of bits needed to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pseudo-polynomial time algorithm</a:t>
                </a:r>
              </a:p>
              <a:p>
                <a:pPr lvl="1"/>
                <a:r>
                  <a:rPr lang="en-US" altLang="zh-CN" smtClean="0"/>
                  <a:t>whose running time on instance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bounded by a polynomial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/>
              </a:p>
              <a:p>
                <a:r>
                  <a:rPr lang="en-US" altLang="zh-CN" smtClean="0"/>
                  <a:t>All known pseudo-poly time algorithms are dynamic programming.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5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78572</TotalTime>
  <Words>487</Words>
  <Application>Microsoft Office PowerPoint</Application>
  <PresentationFormat>全屏显示(4:3)</PresentationFormat>
  <Paragraphs>156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 Unicode MS</vt:lpstr>
      <vt:lpstr>Gulim</vt:lpstr>
      <vt:lpstr>MS PGothic</vt:lpstr>
      <vt:lpstr>MS PGothic</vt:lpstr>
      <vt:lpstr>Arial</vt:lpstr>
      <vt:lpstr>Cambria Math</vt:lpstr>
      <vt:lpstr>Wingdings</vt:lpstr>
      <vt:lpstr>UCLA</vt:lpstr>
      <vt:lpstr>Approximation Algorithms Chapter 8: Knapsack</vt:lpstr>
      <vt:lpstr>Outline</vt:lpstr>
      <vt:lpstr>Outline</vt:lpstr>
      <vt:lpstr>Knapsack: Definition</vt:lpstr>
      <vt:lpstr>Outline</vt:lpstr>
      <vt:lpstr>Knapsack: Basics</vt:lpstr>
      <vt:lpstr>Knapsack: PTAS vs FPTAS</vt:lpstr>
      <vt:lpstr>Knapsack: PTAS vs FPTAS</vt:lpstr>
      <vt:lpstr>Knapsack: pseudo-poly time algo.</vt:lpstr>
      <vt:lpstr>Outline</vt:lpstr>
      <vt:lpstr>Knapsack: Dynamic Programming</vt:lpstr>
      <vt:lpstr>Knapsack:  An FPTAS solution</vt:lpstr>
      <vt:lpstr>Knapsack: An FPTAS solution</vt:lpstr>
      <vt:lpstr>Knapsack: An FPTAS solution</vt:lpstr>
      <vt:lpstr>Knapsack: An FPTAS solution</vt:lpstr>
      <vt:lpstr>Knapsack: An FPTAS solution</vt:lpstr>
      <vt:lpstr>Knapsack: An FPTAS solution</vt:lpstr>
      <vt:lpstr>Knapsack: An FPTAS solution</vt:lpstr>
      <vt:lpstr>Knapsack: An FPTAS solution</vt:lpstr>
      <vt:lpstr>Knapsack: An FPTAS solution</vt:lpstr>
      <vt:lpstr>Outline</vt:lpstr>
      <vt:lpstr>Knapsack: Conclusions</vt:lpstr>
      <vt:lpstr>Knapsack: Conclusions</vt:lpstr>
      <vt:lpstr>Knapsack: Conclusions</vt:lpstr>
    </vt:vector>
  </TitlesOfParts>
  <Company>Penn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Turf</cp:lastModifiedBy>
  <cp:revision>4088</cp:revision>
  <cp:lastPrinted>2014-10-07T03:42:34Z</cp:lastPrinted>
  <dcterms:created xsi:type="dcterms:W3CDTF">2010-05-27T13:38:31Z</dcterms:created>
  <dcterms:modified xsi:type="dcterms:W3CDTF">2018-06-25T06:52:59Z</dcterms:modified>
</cp:coreProperties>
</file>