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975" r:id="rId2"/>
    <p:sldId id="976" r:id="rId3"/>
    <p:sldId id="948" r:id="rId4"/>
    <p:sldId id="952" r:id="rId5"/>
    <p:sldId id="953" r:id="rId6"/>
    <p:sldId id="954" r:id="rId7"/>
    <p:sldId id="977" r:id="rId8"/>
    <p:sldId id="956" r:id="rId9"/>
    <p:sldId id="978" r:id="rId10"/>
    <p:sldId id="957" r:id="rId11"/>
    <p:sldId id="958" r:id="rId12"/>
    <p:sldId id="959" r:id="rId13"/>
    <p:sldId id="960" r:id="rId14"/>
    <p:sldId id="961" r:id="rId15"/>
    <p:sldId id="962" r:id="rId16"/>
    <p:sldId id="963" r:id="rId17"/>
    <p:sldId id="964" r:id="rId18"/>
    <p:sldId id="965" r:id="rId19"/>
    <p:sldId id="966" r:id="rId20"/>
    <p:sldId id="967" r:id="rId21"/>
    <p:sldId id="968" r:id="rId22"/>
    <p:sldId id="979" r:id="rId23"/>
    <p:sldId id="969" r:id="rId24"/>
    <p:sldId id="970" r:id="rId25"/>
    <p:sldId id="972" r:id="rId26"/>
    <p:sldId id="971" r:id="rId27"/>
    <p:sldId id="973" r:id="rId28"/>
    <p:sldId id="974" r:id="rId29"/>
  </p:sldIdLst>
  <p:sldSz cx="9144000" cy="6858000" type="screen4x3"/>
  <p:notesSz cx="7315200" cy="9601200"/>
  <p:custDataLst>
    <p:tags r:id="rId32"/>
  </p:custData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rf" initials="T" lastIdx="3" clrIdx="0">
    <p:extLst>
      <p:ext uri="{19B8F6BF-5375-455C-9EA6-DF929625EA0E}">
        <p15:presenceInfo xmlns:p15="http://schemas.microsoft.com/office/powerpoint/2012/main" userId="Tur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9C3C1A"/>
    <a:srgbClr val="3333CC"/>
    <a:srgbClr val="FF3300"/>
    <a:srgbClr val="33CC33"/>
    <a:srgbClr val="FFFF66"/>
    <a:srgbClr val="B9251B"/>
    <a:srgbClr val="3366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09" autoAdjust="0"/>
    <p:restoredTop sz="84746" autoAdjust="0"/>
  </p:normalViewPr>
  <p:slideViewPr>
    <p:cSldViewPr>
      <p:cViewPr varScale="1">
        <p:scale>
          <a:sx n="75" d="100"/>
          <a:sy n="75" d="100"/>
        </p:scale>
        <p:origin x="1939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2832" y="43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6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t" anchorCtr="0" compatLnSpc="1">
            <a:prstTxWarp prst="textNoShape">
              <a:avLst/>
            </a:prstTxWarp>
          </a:bodyPr>
          <a:lstStyle>
            <a:lvl1pPr defTabSz="965200" eaLnBrk="1" latinLnBrk="1" hangingPunct="1">
              <a:defRPr kumimoji="1" sz="1200" b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t" anchorCtr="0" compatLnSpc="1">
            <a:prstTxWarp prst="textNoShape">
              <a:avLst/>
            </a:prstTxWarp>
          </a:bodyPr>
          <a:lstStyle>
            <a:lvl1pPr algn="r" defTabSz="965200" eaLnBrk="1" latinLnBrk="1" hangingPunct="1">
              <a:defRPr kumimoji="1" sz="1200" b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b" anchorCtr="0" compatLnSpc="1">
            <a:prstTxWarp prst="textNoShape">
              <a:avLst/>
            </a:prstTxWarp>
          </a:bodyPr>
          <a:lstStyle>
            <a:lvl1pPr defTabSz="965200" eaLnBrk="1" latinLnBrk="1" hangingPunct="1">
              <a:defRPr kumimoji="1" sz="1200" b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b" anchorCtr="0" compatLnSpc="1">
            <a:prstTxWarp prst="textNoShape">
              <a:avLst/>
            </a:prstTxWarp>
          </a:bodyPr>
          <a:lstStyle>
            <a:lvl1pPr algn="r" defTabSz="965200" eaLnBrk="1" latinLnBrk="1" hangingPunct="1">
              <a:defRPr kumimoji="1" sz="1200" b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fld id="{AA046A55-1468-42C4-82D9-EDDF495AF8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1582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t" anchorCtr="0" compatLnSpc="1">
            <a:prstTxWarp prst="textNoShape">
              <a:avLst/>
            </a:prstTxWarp>
          </a:bodyPr>
          <a:lstStyle>
            <a:lvl1pPr defTabSz="965200" eaLnBrk="1" latinLnBrk="1" hangingPunct="1">
              <a:defRPr kumimoji="1" sz="1200" b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t" anchorCtr="0" compatLnSpc="1">
            <a:prstTxWarp prst="textNoShape">
              <a:avLst/>
            </a:prstTxWarp>
          </a:bodyPr>
          <a:lstStyle>
            <a:lvl1pPr algn="r" defTabSz="965200" eaLnBrk="1" latinLnBrk="1" hangingPunct="1">
              <a:defRPr kumimoji="1" sz="1200" b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60888"/>
            <a:ext cx="585470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b" anchorCtr="0" compatLnSpc="1">
            <a:prstTxWarp prst="textNoShape">
              <a:avLst/>
            </a:prstTxWarp>
          </a:bodyPr>
          <a:lstStyle>
            <a:lvl1pPr defTabSz="965200" eaLnBrk="1" latinLnBrk="1" hangingPunct="1">
              <a:defRPr kumimoji="1" sz="1200" b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b" anchorCtr="0" compatLnSpc="1">
            <a:prstTxWarp prst="textNoShape">
              <a:avLst/>
            </a:prstTxWarp>
          </a:bodyPr>
          <a:lstStyle>
            <a:lvl1pPr algn="r" defTabSz="965200" eaLnBrk="1" latinLnBrk="1" hangingPunct="1">
              <a:defRPr kumimoji="1" sz="1200" b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fld id="{664D4173-57ED-437D-91B8-619767E9CBB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674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charset="0"/>
        <a:ea typeface="MS PGothic" pitchFamily="34" charset="-128"/>
        <a:cs typeface="Gulim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charset="0"/>
        <a:ea typeface="Gulim" charset="0"/>
        <a:cs typeface="Gulim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charset="0"/>
        <a:ea typeface="Gulim" charset="0"/>
        <a:cs typeface="Gulim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charset="0"/>
        <a:ea typeface="Gulim" charset="0"/>
        <a:cs typeface="Gulim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charset="0"/>
        <a:ea typeface="Gulim" charset="0"/>
        <a:cs typeface="Gulim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 pitchFamily="34" charset="-127"/>
                <a:ea typeface="MS PGothic" panose="020B0600070205080204" pitchFamily="34" charset="-128"/>
                <a:cs typeface="Gulim" pitchFamily="34" charset="-127"/>
              </a:defRPr>
            </a:lvl1pPr>
            <a:lvl2pPr marL="742950" indent="-28575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2pPr>
            <a:lvl3pPr marL="11430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3pPr>
            <a:lvl4pPr marL="16002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4pPr>
            <a:lvl5pPr marL="20574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5pPr>
            <a:lvl6pPr marL="2514600" indent="-228600" defTabSz="9652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6pPr>
            <a:lvl7pPr marL="2971800" indent="-228600" defTabSz="9652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7pPr>
            <a:lvl8pPr marL="3429000" indent="-228600" defTabSz="9652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8pPr>
            <a:lvl9pPr marL="3886200" indent="-228600" defTabSz="9652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9pPr>
          </a:lstStyle>
          <a:p>
            <a:pPr>
              <a:spcBef>
                <a:spcPct val="0"/>
              </a:spcBef>
            </a:pPr>
            <a:fld id="{39F2BB3C-212C-4497-AB7E-5AD22F93BE7E}" type="slidenum">
              <a:rPr lang="en-US" altLang="ko-KR" smtClean="0">
                <a:ea typeface="Gulim" pitchFamily="34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ea typeface="Gulim" pitchFamily="34" charset="-127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latin typeface="Gulim" pitchFamily="34" charset="-127"/>
              <a:cs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4160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4D4173-57ED-437D-91B8-619767E9CBB8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4467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4D4173-57ED-437D-91B8-619767E9CBB8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7093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4D4173-57ED-437D-91B8-619767E9CBB8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9186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4D4173-57ED-437D-91B8-619767E9CBB8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9006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4D4173-57ED-437D-91B8-619767E9CBB8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5740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4D4173-57ED-437D-91B8-619767E9CBB8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5016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4D4173-57ED-437D-91B8-619767E9CBB8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6355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4D4173-57ED-437D-91B8-619767E9CBB8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8049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/>
        </p:nvSpPr>
        <p:spPr bwMode="auto">
          <a:xfrm>
            <a:off x="457200" y="2852738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Date Placeholder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 sz="1000" b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CDF0BC5-48E5-4C10-BF4B-3046714EDF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矩形 7"/>
          <p:cNvSpPr/>
          <p:nvPr userDrawn="1"/>
        </p:nvSpPr>
        <p:spPr>
          <a:xfrm>
            <a:off x="395536" y="2828070"/>
            <a:ext cx="8352928" cy="45719"/>
          </a:xfrm>
          <a:prstGeom prst="rect">
            <a:avLst/>
          </a:prstGeom>
          <a:solidFill>
            <a:srgbClr val="8F8989"/>
          </a:solidFill>
          <a:ln>
            <a:solidFill>
              <a:srgbClr val="8F8989"/>
            </a:solidFill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188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ED01459-823C-4BC6-AC10-AA078603345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684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115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115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1BFFBBC-A286-4C9F-AAB9-F54AF161078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3066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88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3697CC5-BB9E-487E-AFF3-8F5506CF83B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矩形 6"/>
          <p:cNvSpPr/>
          <p:nvPr userDrawn="1"/>
        </p:nvSpPr>
        <p:spPr>
          <a:xfrm>
            <a:off x="395536" y="842963"/>
            <a:ext cx="8352928" cy="45719"/>
          </a:xfrm>
          <a:prstGeom prst="rect">
            <a:avLst/>
          </a:prstGeom>
          <a:solidFill>
            <a:srgbClr val="8F8989"/>
          </a:solidFill>
          <a:ln>
            <a:solidFill>
              <a:srgbClr val="8F8989"/>
            </a:solidFill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630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8A0E265-9AFB-4648-A5A7-8F28405024C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5217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1E4189D-17B3-421D-8C1C-DE4C83C158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0743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029A8A9-4D38-4C80-842F-C9C89A2AFF5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3288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2D9E1CE-3C7F-4ACF-8753-53AB71A600F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矩形 5"/>
          <p:cNvSpPr/>
          <p:nvPr userDrawn="1"/>
        </p:nvSpPr>
        <p:spPr>
          <a:xfrm>
            <a:off x="395536" y="842963"/>
            <a:ext cx="8352928" cy="45719"/>
          </a:xfrm>
          <a:prstGeom prst="rect">
            <a:avLst/>
          </a:prstGeom>
          <a:solidFill>
            <a:srgbClr val="8F8989"/>
          </a:solidFill>
          <a:ln>
            <a:solidFill>
              <a:srgbClr val="8F8989"/>
            </a:solidFill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2461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9E343DE-ED20-4552-8388-FF9F6896770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5431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1DF6AA5-9851-4F18-AB39-25A7490D3DB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2340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A2A9ABC-2D89-40D8-9C8B-300734C3F64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167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7200" y="122238"/>
            <a:ext cx="82296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7200" y="908050"/>
            <a:ext cx="8229600" cy="57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2887" name="Rectangle 7"/>
          <p:cNvSpPr>
            <a:spLocks noGrp="1" noChangeArrowheads="1"/>
          </p:cNvSpPr>
          <p:nvPr>
            <p:ph type="sldNum" sz="quarter" idx="4"/>
            <p:custDataLst>
              <p:tags r:id="rId15"/>
            </p:custDataLst>
          </p:nvPr>
        </p:nvSpPr>
        <p:spPr bwMode="auto">
          <a:xfrm>
            <a:off x="6902450" y="115888"/>
            <a:ext cx="21336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bg1"/>
                </a:solidFill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cxnSp>
        <p:nvCxnSpPr>
          <p:cNvPr id="1029" name="Straight Connector 2"/>
          <p:cNvCxnSpPr>
            <a:cxnSpLocks noChangeShapeType="1"/>
          </p:cNvCxnSpPr>
          <p:nvPr userDrawn="1"/>
        </p:nvCxnSpPr>
        <p:spPr bwMode="auto">
          <a:xfrm>
            <a:off x="395288" y="836613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68" r:id="rId1"/>
    <p:sldLayoutId id="2147485869" r:id="rId2"/>
    <p:sldLayoutId id="2147485870" r:id="rId3"/>
    <p:sldLayoutId id="2147485871" r:id="rId4"/>
    <p:sldLayoutId id="2147485872" r:id="rId5"/>
    <p:sldLayoutId id="2147485873" r:id="rId6"/>
    <p:sldLayoutId id="2147485874" r:id="rId7"/>
    <p:sldLayoutId id="2147485875" r:id="rId8"/>
    <p:sldLayoutId id="2147485876" r:id="rId9"/>
    <p:sldLayoutId id="2147485877" r:id="rId10"/>
    <p:sldLayoutId id="214748587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000000"/>
          </a:solidFill>
          <a:latin typeface="+mj-lt"/>
          <a:ea typeface="MS PGothic" pitchFamily="34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000000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000000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000000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000000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0033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MS PGothic" pitchFamily="34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Char char="o"/>
        <a:defRPr sz="2300">
          <a:solidFill>
            <a:schemeClr val="tx1"/>
          </a:solidFill>
          <a:latin typeface="+mn-lt"/>
          <a:ea typeface="MS PGothic" pitchFamily="34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323528" y="764704"/>
            <a:ext cx="8491537" cy="2222500"/>
          </a:xfrm>
        </p:spPr>
        <p:txBody>
          <a:bodyPr anchor="ctr"/>
          <a:lstStyle/>
          <a:p>
            <a:pPr algn="ctr" eaLnBrk="1" hangingPunct="1"/>
            <a:r>
              <a:rPr lang="en-US" altLang="zh-CN" sz="3800" smtClean="0">
                <a:solidFill>
                  <a:srgbClr val="0000FF"/>
                </a:solidFill>
                <a:cs typeface="Arial" panose="020B0604020202020204" pitchFamily="34" charset="0"/>
              </a:rPr>
              <a:t>Approximation Algorithms</a:t>
            </a:r>
            <a:br>
              <a:rPr lang="en-US" altLang="zh-CN" sz="3800" smtClean="0">
                <a:solidFill>
                  <a:srgbClr val="0000FF"/>
                </a:solidFill>
                <a:cs typeface="Arial" panose="020B0604020202020204" pitchFamily="34" charset="0"/>
              </a:rPr>
            </a:br>
            <a:r>
              <a:rPr lang="en-US" altLang="zh-CN" sz="3800" smtClean="0">
                <a:solidFill>
                  <a:srgbClr val="0000FF"/>
                </a:solidFill>
                <a:cs typeface="Arial" panose="020B0604020202020204" pitchFamily="34" charset="0"/>
              </a:rPr>
              <a:t>Chapter 9: Bin Packing</a:t>
            </a:r>
            <a:endParaRPr lang="en-US" altLang="ko-KR" sz="2800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custDataLst>
              <p:tags r:id="rId2"/>
            </p:custDataLst>
            <p:extLst/>
          </p:nvPr>
        </p:nvGraphicFramePr>
        <p:xfrm>
          <a:off x="250825" y="3213100"/>
          <a:ext cx="8642350" cy="2447925"/>
        </p:xfrm>
        <a:graphic>
          <a:graphicData uri="http://schemas.openxmlformats.org/drawingml/2006/table">
            <a:tbl>
              <a:tblPr/>
              <a:tblGrid>
                <a:gridCol w="86423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4479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Vijay V. Vazirani</a:t>
                      </a:r>
                      <a:endParaRPr lang="en-US" altLang="zh-CN" sz="2800" b="1" baseline="3000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zh-CN" sz="2800" b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2400" b="1" smtClean="0">
                          <a:solidFill>
                            <a:schemeClr val="tx1"/>
                          </a:solidFill>
                        </a:rPr>
                        <a:t>Georgia</a:t>
                      </a:r>
                      <a:r>
                        <a:rPr lang="en-US" altLang="zh-CN" sz="2400" b="1" baseline="0" smtClean="0">
                          <a:solidFill>
                            <a:schemeClr val="tx1"/>
                          </a:solidFill>
                        </a:rPr>
                        <a:t> Institute of Technology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endParaRPr lang="en-US" altLang="zh-CN" sz="2400" b="1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1" marB="4568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868144" y="5877272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/>
              <a:t>Zeng Yuxiang</a:t>
            </a:r>
          </a:p>
          <a:p>
            <a:pPr algn="r"/>
            <a:r>
              <a:rPr lang="en-US" altLang="zh-CN" sz="1800" smtClean="0"/>
              <a:t>2018/04/30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48243031"/>
      </p:ext>
    </p:extLst>
  </p:cSld>
  <p:clrMapOvr>
    <a:masterClrMapping/>
  </p:clrMapOvr>
  <p:transition spd="slow" advTm="1225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Bin Packing: A 2-approx. algo.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843708"/>
            <a:ext cx="8229600" cy="282538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26" y="952682"/>
            <a:ext cx="8909074" cy="277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8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127989"/>
              </p:ext>
            </p:extLst>
          </p:nvPr>
        </p:nvGraphicFramePr>
        <p:xfrm>
          <a:off x="611565" y="1689406"/>
          <a:ext cx="8075235" cy="300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1"/>
                <a:gridCol w="1443119"/>
                <a:gridCol w="1509209"/>
                <a:gridCol w="936104"/>
                <a:gridCol w="1512168"/>
                <a:gridCol w="1008112"/>
                <a:gridCol w="802432"/>
              </a:tblGrid>
              <a:tr h="443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6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shape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Bin Packing: Definition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6509" y="980728"/>
            <a:ext cx="8229600" cy="5688360"/>
          </a:xfrm>
        </p:spPr>
        <p:txBody>
          <a:bodyPr/>
          <a:lstStyle/>
          <a:p>
            <a:r>
              <a:rPr lang="en-US" altLang="zh-CN" smtClean="0"/>
              <a:t>Example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grpSp>
        <p:nvGrpSpPr>
          <p:cNvPr id="14" name="组合 13"/>
          <p:cNvGrpSpPr/>
          <p:nvPr/>
        </p:nvGrpSpPr>
        <p:grpSpPr>
          <a:xfrm>
            <a:off x="3100026" y="2348880"/>
            <a:ext cx="1080000" cy="2157720"/>
            <a:chOff x="1187624" y="1844824"/>
            <a:chExt cx="1080000" cy="2157720"/>
          </a:xfrm>
          <a:solidFill>
            <a:srgbClr val="FFC000"/>
          </a:solidFill>
        </p:grpSpPr>
        <p:sp>
          <p:nvSpPr>
            <p:cNvPr id="6" name="矩形 5"/>
            <p:cNvSpPr/>
            <p:nvPr/>
          </p:nvSpPr>
          <p:spPr bwMode="auto">
            <a:xfrm>
              <a:off x="1187624" y="1844824"/>
              <a:ext cx="1080000" cy="108012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187624" y="2922424"/>
              <a:ext cx="1080000" cy="108012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9" name="直接连接符 8"/>
            <p:cNvCxnSpPr>
              <a:stCxn id="6" idx="0"/>
              <a:endCxn id="7" idx="2"/>
            </p:cNvCxnSpPr>
            <p:nvPr/>
          </p:nvCxnSpPr>
          <p:spPr bwMode="auto">
            <a:xfrm>
              <a:off x="1727624" y="1844824"/>
              <a:ext cx="0" cy="2157720"/>
            </a:xfrm>
            <a:prstGeom prst="line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>
              <a:stCxn id="6" idx="1"/>
              <a:endCxn id="6" idx="3"/>
            </p:cNvCxnSpPr>
            <p:nvPr/>
          </p:nvCxnSpPr>
          <p:spPr bwMode="auto">
            <a:xfrm>
              <a:off x="1187624" y="2384884"/>
              <a:ext cx="1080000" cy="0"/>
            </a:xfrm>
            <a:prstGeom prst="line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>
              <a:stCxn id="7" idx="1"/>
              <a:endCxn id="7" idx="3"/>
            </p:cNvCxnSpPr>
            <p:nvPr/>
          </p:nvCxnSpPr>
          <p:spPr bwMode="auto">
            <a:xfrm>
              <a:off x="1187624" y="3462484"/>
              <a:ext cx="1080000" cy="0"/>
            </a:xfrm>
            <a:prstGeom prst="line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" name="组合 14"/>
          <p:cNvGrpSpPr/>
          <p:nvPr/>
        </p:nvGrpSpPr>
        <p:grpSpPr>
          <a:xfrm>
            <a:off x="1646380" y="2348880"/>
            <a:ext cx="1080000" cy="1080120"/>
            <a:chOff x="1187624" y="1844824"/>
            <a:chExt cx="1080000" cy="1080120"/>
          </a:xfrm>
          <a:solidFill>
            <a:srgbClr val="FF0000"/>
          </a:solidFill>
        </p:grpSpPr>
        <p:sp>
          <p:nvSpPr>
            <p:cNvPr id="16" name="矩形 15"/>
            <p:cNvSpPr/>
            <p:nvPr/>
          </p:nvSpPr>
          <p:spPr bwMode="auto">
            <a:xfrm>
              <a:off x="1187624" y="1844824"/>
              <a:ext cx="1080000" cy="108012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18" name="直接连接符 17"/>
            <p:cNvCxnSpPr>
              <a:stCxn id="16" idx="0"/>
              <a:endCxn id="16" idx="2"/>
            </p:cNvCxnSpPr>
            <p:nvPr/>
          </p:nvCxnSpPr>
          <p:spPr bwMode="auto">
            <a:xfrm>
              <a:off x="1727624" y="1844824"/>
              <a:ext cx="0" cy="1080120"/>
            </a:xfrm>
            <a:prstGeom prst="line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>
              <a:stCxn id="16" idx="1"/>
              <a:endCxn id="16" idx="3"/>
            </p:cNvCxnSpPr>
            <p:nvPr/>
          </p:nvCxnSpPr>
          <p:spPr bwMode="auto">
            <a:xfrm>
              <a:off x="1187624" y="2384884"/>
              <a:ext cx="1080000" cy="0"/>
            </a:xfrm>
            <a:prstGeom prst="line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组合 22"/>
          <p:cNvGrpSpPr/>
          <p:nvPr/>
        </p:nvGrpSpPr>
        <p:grpSpPr>
          <a:xfrm>
            <a:off x="5602592" y="2348880"/>
            <a:ext cx="1080000" cy="1080120"/>
            <a:chOff x="1187624" y="1844824"/>
            <a:chExt cx="1080000" cy="1080120"/>
          </a:xfrm>
          <a:solidFill>
            <a:srgbClr val="00B050"/>
          </a:solidFill>
        </p:grpSpPr>
        <p:sp>
          <p:nvSpPr>
            <p:cNvPr id="24" name="矩形 23"/>
            <p:cNvSpPr/>
            <p:nvPr/>
          </p:nvSpPr>
          <p:spPr bwMode="auto">
            <a:xfrm>
              <a:off x="1187624" y="1844824"/>
              <a:ext cx="1080000" cy="108012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25" name="直接连接符 24"/>
            <p:cNvCxnSpPr>
              <a:stCxn id="24" idx="0"/>
              <a:endCxn id="24" idx="2"/>
            </p:cNvCxnSpPr>
            <p:nvPr/>
          </p:nvCxnSpPr>
          <p:spPr bwMode="auto">
            <a:xfrm>
              <a:off x="1727624" y="1844824"/>
              <a:ext cx="0" cy="1080120"/>
            </a:xfrm>
            <a:prstGeom prst="line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直接连接符 25"/>
            <p:cNvCxnSpPr>
              <a:stCxn id="24" idx="1"/>
              <a:endCxn id="24" idx="3"/>
            </p:cNvCxnSpPr>
            <p:nvPr/>
          </p:nvCxnSpPr>
          <p:spPr bwMode="auto">
            <a:xfrm>
              <a:off x="1187624" y="2384884"/>
              <a:ext cx="1080000" cy="0"/>
            </a:xfrm>
            <a:prstGeom prst="line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1" name="矩形 30"/>
          <p:cNvSpPr/>
          <p:nvPr/>
        </p:nvSpPr>
        <p:spPr bwMode="auto">
          <a:xfrm>
            <a:off x="4621309" y="2348880"/>
            <a:ext cx="540000" cy="540060"/>
          </a:xfrm>
          <a:prstGeom prst="rect">
            <a:avLst/>
          </a:prstGeom>
          <a:solidFill>
            <a:srgbClr val="9C3C1A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7149523" y="2348880"/>
            <a:ext cx="540000" cy="1077600"/>
            <a:chOff x="6362450" y="1842676"/>
            <a:chExt cx="540000" cy="1077600"/>
          </a:xfrm>
          <a:solidFill>
            <a:srgbClr val="00B0F0"/>
          </a:solidFill>
        </p:grpSpPr>
        <p:sp>
          <p:nvSpPr>
            <p:cNvPr id="32" name="矩形 31"/>
            <p:cNvSpPr/>
            <p:nvPr/>
          </p:nvSpPr>
          <p:spPr bwMode="auto">
            <a:xfrm>
              <a:off x="6362450" y="1842676"/>
              <a:ext cx="540000" cy="54006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6362450" y="2380216"/>
              <a:ext cx="540000" cy="54006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sp>
        <p:nvSpPr>
          <p:cNvPr id="35" name="矩形 34"/>
          <p:cNvSpPr/>
          <p:nvPr/>
        </p:nvSpPr>
        <p:spPr bwMode="auto">
          <a:xfrm>
            <a:off x="7996250" y="2348880"/>
            <a:ext cx="540000" cy="540060"/>
          </a:xfrm>
          <a:prstGeom prst="rect">
            <a:avLst/>
          </a:prstGeom>
          <a:solidFill>
            <a:srgbClr val="7030A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798198" y="12954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>
                <a:solidFill>
                  <a:srgbClr val="FF0000"/>
                </a:solidFill>
              </a:rPr>
              <a:t>items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 bwMode="auto">
          <a:xfrm rot="16200000">
            <a:off x="579806" y="5452813"/>
            <a:ext cx="1080000" cy="1080120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40" name="矩形 39"/>
          <p:cNvSpPr/>
          <p:nvPr/>
        </p:nvSpPr>
        <p:spPr bwMode="auto">
          <a:xfrm rot="16200000">
            <a:off x="1657406" y="5450294"/>
            <a:ext cx="1080000" cy="108012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41" name="直接连接符 40"/>
          <p:cNvCxnSpPr>
            <a:stCxn id="39" idx="0"/>
            <a:endCxn id="40" idx="2"/>
          </p:cNvCxnSpPr>
          <p:nvPr/>
        </p:nvCxnSpPr>
        <p:spPr bwMode="auto">
          <a:xfrm flipV="1">
            <a:off x="579746" y="5990354"/>
            <a:ext cx="2157720" cy="2519"/>
          </a:xfrm>
          <a:prstGeom prst="line">
            <a:avLst/>
          </a:prstGeom>
          <a:solidFill>
            <a:srgbClr val="C0C0C0">
              <a:alpha val="0"/>
            </a:srgb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>
            <a:stCxn id="39" idx="1"/>
            <a:endCxn id="39" idx="3"/>
          </p:cNvCxnSpPr>
          <p:nvPr/>
        </p:nvCxnSpPr>
        <p:spPr bwMode="auto">
          <a:xfrm rot="16200000">
            <a:off x="579806" y="5992873"/>
            <a:ext cx="1080000" cy="0"/>
          </a:xfrm>
          <a:prstGeom prst="line">
            <a:avLst/>
          </a:prstGeom>
          <a:solidFill>
            <a:srgbClr val="C0C0C0">
              <a:alpha val="0"/>
            </a:srgb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连接符 42"/>
          <p:cNvCxnSpPr>
            <a:stCxn id="40" idx="1"/>
            <a:endCxn id="40" idx="3"/>
          </p:cNvCxnSpPr>
          <p:nvPr/>
        </p:nvCxnSpPr>
        <p:spPr bwMode="auto">
          <a:xfrm flipV="1">
            <a:off x="2197406" y="5450354"/>
            <a:ext cx="0" cy="1080000"/>
          </a:xfrm>
          <a:prstGeom prst="line">
            <a:avLst/>
          </a:prstGeom>
          <a:solidFill>
            <a:srgbClr val="C0C0C0">
              <a:alpha val="0"/>
            </a:srgb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矩形 47"/>
          <p:cNvSpPr/>
          <p:nvPr/>
        </p:nvSpPr>
        <p:spPr bwMode="auto">
          <a:xfrm>
            <a:off x="2734946" y="5450353"/>
            <a:ext cx="540000" cy="5400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2734946" y="5987893"/>
            <a:ext cx="540000" cy="5400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23528" y="5031509"/>
            <a:ext cx="162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/>
              <a:t>Container 1</a:t>
            </a:r>
            <a:endParaRPr lang="zh-CN" altLang="en-US" sz="1800"/>
          </a:p>
        </p:txBody>
      </p:sp>
      <p:sp>
        <p:nvSpPr>
          <p:cNvPr id="38" name="矩形 37"/>
          <p:cNvSpPr/>
          <p:nvPr/>
        </p:nvSpPr>
        <p:spPr bwMode="auto">
          <a:xfrm rot="16200000">
            <a:off x="3570162" y="5452813"/>
            <a:ext cx="1080000" cy="108012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44" name="矩形 43"/>
          <p:cNvSpPr/>
          <p:nvPr/>
        </p:nvSpPr>
        <p:spPr bwMode="auto">
          <a:xfrm rot="16200000">
            <a:off x="4647762" y="5450294"/>
            <a:ext cx="1080000" cy="108012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45" name="直接连接符 44"/>
          <p:cNvCxnSpPr>
            <a:stCxn id="38" idx="0"/>
            <a:endCxn id="44" idx="2"/>
          </p:cNvCxnSpPr>
          <p:nvPr/>
        </p:nvCxnSpPr>
        <p:spPr bwMode="auto">
          <a:xfrm flipV="1">
            <a:off x="3570102" y="5990354"/>
            <a:ext cx="2157720" cy="2519"/>
          </a:xfrm>
          <a:prstGeom prst="line">
            <a:avLst/>
          </a:prstGeom>
          <a:solidFill>
            <a:srgbClr val="C0C0C0">
              <a:alpha val="0"/>
            </a:srgb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>
            <a:stCxn id="38" idx="1"/>
            <a:endCxn id="38" idx="3"/>
          </p:cNvCxnSpPr>
          <p:nvPr/>
        </p:nvCxnSpPr>
        <p:spPr bwMode="auto">
          <a:xfrm rot="16200000">
            <a:off x="3570162" y="5992873"/>
            <a:ext cx="1080000" cy="0"/>
          </a:xfrm>
          <a:prstGeom prst="line">
            <a:avLst/>
          </a:prstGeom>
          <a:solidFill>
            <a:srgbClr val="C0C0C0">
              <a:alpha val="0"/>
            </a:srgb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44" idx="1"/>
            <a:endCxn id="44" idx="3"/>
          </p:cNvCxnSpPr>
          <p:nvPr/>
        </p:nvCxnSpPr>
        <p:spPr bwMode="auto">
          <a:xfrm flipV="1">
            <a:off x="5187762" y="5450354"/>
            <a:ext cx="0" cy="1080000"/>
          </a:xfrm>
          <a:prstGeom prst="line">
            <a:avLst/>
          </a:prstGeom>
          <a:solidFill>
            <a:srgbClr val="C0C0C0">
              <a:alpha val="0"/>
            </a:srgb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矩形 52"/>
          <p:cNvSpPr/>
          <p:nvPr/>
        </p:nvSpPr>
        <p:spPr bwMode="auto">
          <a:xfrm>
            <a:off x="5725302" y="5450353"/>
            <a:ext cx="540000" cy="5400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5725302" y="5987893"/>
            <a:ext cx="540000" cy="5400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313884" y="5031509"/>
            <a:ext cx="162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/>
              <a:t>Container 2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34735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726072"/>
              </p:ext>
            </p:extLst>
          </p:nvPr>
        </p:nvGraphicFramePr>
        <p:xfrm>
          <a:off x="611565" y="1689406"/>
          <a:ext cx="8075235" cy="300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1"/>
                <a:gridCol w="1443119"/>
                <a:gridCol w="1509209"/>
                <a:gridCol w="936104"/>
                <a:gridCol w="1512168"/>
                <a:gridCol w="1008112"/>
                <a:gridCol w="802432"/>
              </a:tblGrid>
              <a:tr h="443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6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shape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Bin Packing: Definition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6509" y="980728"/>
            <a:ext cx="8229600" cy="5688360"/>
          </a:xfrm>
        </p:spPr>
        <p:txBody>
          <a:bodyPr/>
          <a:lstStyle/>
          <a:p>
            <a:r>
              <a:rPr lang="en-US" altLang="zh-CN" smtClean="0"/>
              <a:t>Example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grpSp>
        <p:nvGrpSpPr>
          <p:cNvPr id="14" name="组合 13"/>
          <p:cNvGrpSpPr/>
          <p:nvPr/>
        </p:nvGrpSpPr>
        <p:grpSpPr>
          <a:xfrm>
            <a:off x="3100026" y="2348880"/>
            <a:ext cx="1080000" cy="2157720"/>
            <a:chOff x="1187624" y="1844824"/>
            <a:chExt cx="1080000" cy="2157720"/>
          </a:xfrm>
          <a:solidFill>
            <a:srgbClr val="FFC000"/>
          </a:solidFill>
        </p:grpSpPr>
        <p:sp>
          <p:nvSpPr>
            <p:cNvPr id="6" name="矩形 5"/>
            <p:cNvSpPr/>
            <p:nvPr/>
          </p:nvSpPr>
          <p:spPr bwMode="auto">
            <a:xfrm>
              <a:off x="1187624" y="1844824"/>
              <a:ext cx="1080000" cy="108012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187624" y="2922424"/>
              <a:ext cx="1080000" cy="108012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9" name="直接连接符 8"/>
            <p:cNvCxnSpPr>
              <a:stCxn id="6" idx="0"/>
              <a:endCxn id="7" idx="2"/>
            </p:cNvCxnSpPr>
            <p:nvPr/>
          </p:nvCxnSpPr>
          <p:spPr bwMode="auto">
            <a:xfrm>
              <a:off x="1727624" y="1844824"/>
              <a:ext cx="0" cy="2157720"/>
            </a:xfrm>
            <a:prstGeom prst="line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>
              <a:stCxn id="6" idx="1"/>
              <a:endCxn id="6" idx="3"/>
            </p:cNvCxnSpPr>
            <p:nvPr/>
          </p:nvCxnSpPr>
          <p:spPr bwMode="auto">
            <a:xfrm>
              <a:off x="1187624" y="2384884"/>
              <a:ext cx="1080000" cy="0"/>
            </a:xfrm>
            <a:prstGeom prst="line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>
              <a:stCxn id="7" idx="1"/>
              <a:endCxn id="7" idx="3"/>
            </p:cNvCxnSpPr>
            <p:nvPr/>
          </p:nvCxnSpPr>
          <p:spPr bwMode="auto">
            <a:xfrm>
              <a:off x="1187624" y="3462484"/>
              <a:ext cx="1080000" cy="0"/>
            </a:xfrm>
            <a:prstGeom prst="line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" name="组合 14"/>
          <p:cNvGrpSpPr/>
          <p:nvPr/>
        </p:nvGrpSpPr>
        <p:grpSpPr>
          <a:xfrm>
            <a:off x="1646380" y="2348880"/>
            <a:ext cx="1080000" cy="1080120"/>
            <a:chOff x="1187624" y="1844824"/>
            <a:chExt cx="1080000" cy="1080120"/>
          </a:xfrm>
          <a:solidFill>
            <a:srgbClr val="FF0000"/>
          </a:solidFill>
        </p:grpSpPr>
        <p:sp>
          <p:nvSpPr>
            <p:cNvPr id="16" name="矩形 15"/>
            <p:cNvSpPr/>
            <p:nvPr/>
          </p:nvSpPr>
          <p:spPr bwMode="auto">
            <a:xfrm>
              <a:off x="1187624" y="1844824"/>
              <a:ext cx="1080000" cy="108012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18" name="直接连接符 17"/>
            <p:cNvCxnSpPr>
              <a:stCxn id="16" idx="0"/>
              <a:endCxn id="16" idx="2"/>
            </p:cNvCxnSpPr>
            <p:nvPr/>
          </p:nvCxnSpPr>
          <p:spPr bwMode="auto">
            <a:xfrm>
              <a:off x="1727624" y="1844824"/>
              <a:ext cx="0" cy="1080120"/>
            </a:xfrm>
            <a:prstGeom prst="line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>
              <a:stCxn id="16" idx="1"/>
              <a:endCxn id="16" idx="3"/>
            </p:cNvCxnSpPr>
            <p:nvPr/>
          </p:nvCxnSpPr>
          <p:spPr bwMode="auto">
            <a:xfrm>
              <a:off x="1187624" y="2384884"/>
              <a:ext cx="1080000" cy="0"/>
            </a:xfrm>
            <a:prstGeom prst="line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组合 22"/>
          <p:cNvGrpSpPr/>
          <p:nvPr/>
        </p:nvGrpSpPr>
        <p:grpSpPr>
          <a:xfrm>
            <a:off x="5602592" y="2348880"/>
            <a:ext cx="1080000" cy="1080120"/>
            <a:chOff x="1187624" y="1844824"/>
            <a:chExt cx="1080000" cy="1080120"/>
          </a:xfrm>
          <a:solidFill>
            <a:srgbClr val="00B050"/>
          </a:solidFill>
        </p:grpSpPr>
        <p:sp>
          <p:nvSpPr>
            <p:cNvPr id="24" name="矩形 23"/>
            <p:cNvSpPr/>
            <p:nvPr/>
          </p:nvSpPr>
          <p:spPr bwMode="auto">
            <a:xfrm>
              <a:off x="1187624" y="1844824"/>
              <a:ext cx="1080000" cy="108012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25" name="直接连接符 24"/>
            <p:cNvCxnSpPr>
              <a:stCxn id="24" idx="0"/>
              <a:endCxn id="24" idx="2"/>
            </p:cNvCxnSpPr>
            <p:nvPr/>
          </p:nvCxnSpPr>
          <p:spPr bwMode="auto">
            <a:xfrm>
              <a:off x="1727624" y="1844824"/>
              <a:ext cx="0" cy="1080120"/>
            </a:xfrm>
            <a:prstGeom prst="line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直接连接符 25"/>
            <p:cNvCxnSpPr>
              <a:stCxn id="24" idx="1"/>
              <a:endCxn id="24" idx="3"/>
            </p:cNvCxnSpPr>
            <p:nvPr/>
          </p:nvCxnSpPr>
          <p:spPr bwMode="auto">
            <a:xfrm>
              <a:off x="1187624" y="2384884"/>
              <a:ext cx="1080000" cy="0"/>
            </a:xfrm>
            <a:prstGeom prst="line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1" name="矩形 30"/>
          <p:cNvSpPr/>
          <p:nvPr/>
        </p:nvSpPr>
        <p:spPr bwMode="auto">
          <a:xfrm>
            <a:off x="4621309" y="2348880"/>
            <a:ext cx="540000" cy="540060"/>
          </a:xfrm>
          <a:prstGeom prst="rect">
            <a:avLst/>
          </a:prstGeom>
          <a:solidFill>
            <a:srgbClr val="9C3C1A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7149523" y="2348880"/>
            <a:ext cx="540000" cy="1077600"/>
            <a:chOff x="6362450" y="1842676"/>
            <a:chExt cx="540000" cy="1077600"/>
          </a:xfrm>
          <a:solidFill>
            <a:srgbClr val="00B0F0"/>
          </a:solidFill>
        </p:grpSpPr>
        <p:sp>
          <p:nvSpPr>
            <p:cNvPr id="32" name="矩形 31"/>
            <p:cNvSpPr/>
            <p:nvPr/>
          </p:nvSpPr>
          <p:spPr bwMode="auto">
            <a:xfrm>
              <a:off x="6362450" y="1842676"/>
              <a:ext cx="540000" cy="54006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6362450" y="2380216"/>
              <a:ext cx="540000" cy="54006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sp>
        <p:nvSpPr>
          <p:cNvPr id="35" name="矩形 34"/>
          <p:cNvSpPr/>
          <p:nvPr/>
        </p:nvSpPr>
        <p:spPr bwMode="auto">
          <a:xfrm>
            <a:off x="7996250" y="2348880"/>
            <a:ext cx="540000" cy="540060"/>
          </a:xfrm>
          <a:prstGeom prst="rect">
            <a:avLst/>
          </a:prstGeom>
          <a:solidFill>
            <a:srgbClr val="7030A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798198" y="12954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>
                <a:solidFill>
                  <a:srgbClr val="FF0000"/>
                </a:solidFill>
              </a:rPr>
              <a:t>items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 bwMode="auto">
          <a:xfrm rot="16200000">
            <a:off x="579806" y="5452813"/>
            <a:ext cx="1080000" cy="1080120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40" name="矩形 39"/>
          <p:cNvSpPr/>
          <p:nvPr/>
        </p:nvSpPr>
        <p:spPr bwMode="auto">
          <a:xfrm rot="16200000">
            <a:off x="1657406" y="5450294"/>
            <a:ext cx="1080000" cy="108012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41" name="直接连接符 40"/>
          <p:cNvCxnSpPr>
            <a:stCxn id="39" idx="0"/>
            <a:endCxn id="40" idx="2"/>
          </p:cNvCxnSpPr>
          <p:nvPr/>
        </p:nvCxnSpPr>
        <p:spPr bwMode="auto">
          <a:xfrm flipV="1">
            <a:off x="579746" y="5990354"/>
            <a:ext cx="2157720" cy="2519"/>
          </a:xfrm>
          <a:prstGeom prst="line">
            <a:avLst/>
          </a:prstGeom>
          <a:solidFill>
            <a:srgbClr val="C0C0C0">
              <a:alpha val="0"/>
            </a:srgb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>
            <a:stCxn id="39" idx="1"/>
            <a:endCxn id="39" idx="3"/>
          </p:cNvCxnSpPr>
          <p:nvPr/>
        </p:nvCxnSpPr>
        <p:spPr bwMode="auto">
          <a:xfrm rot="16200000">
            <a:off x="579806" y="5992873"/>
            <a:ext cx="1080000" cy="0"/>
          </a:xfrm>
          <a:prstGeom prst="line">
            <a:avLst/>
          </a:prstGeom>
          <a:solidFill>
            <a:srgbClr val="C0C0C0">
              <a:alpha val="0"/>
            </a:srgb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连接符 42"/>
          <p:cNvCxnSpPr>
            <a:stCxn id="40" idx="1"/>
            <a:endCxn id="40" idx="3"/>
          </p:cNvCxnSpPr>
          <p:nvPr/>
        </p:nvCxnSpPr>
        <p:spPr bwMode="auto">
          <a:xfrm flipV="1">
            <a:off x="2197406" y="5450354"/>
            <a:ext cx="0" cy="1080000"/>
          </a:xfrm>
          <a:prstGeom prst="line">
            <a:avLst/>
          </a:prstGeom>
          <a:solidFill>
            <a:srgbClr val="C0C0C0">
              <a:alpha val="0"/>
            </a:srgb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矩形 47"/>
          <p:cNvSpPr/>
          <p:nvPr/>
        </p:nvSpPr>
        <p:spPr bwMode="auto">
          <a:xfrm>
            <a:off x="2734946" y="5450353"/>
            <a:ext cx="540000" cy="5400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2734946" y="5987893"/>
            <a:ext cx="540000" cy="5400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23528" y="5031509"/>
            <a:ext cx="162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/>
              <a:t>Container 1</a:t>
            </a:r>
            <a:endParaRPr lang="zh-CN" altLang="en-US" sz="1800"/>
          </a:p>
        </p:txBody>
      </p:sp>
      <p:sp>
        <p:nvSpPr>
          <p:cNvPr id="38" name="矩形 37"/>
          <p:cNvSpPr/>
          <p:nvPr/>
        </p:nvSpPr>
        <p:spPr bwMode="auto">
          <a:xfrm rot="16200000">
            <a:off x="3570162" y="5452813"/>
            <a:ext cx="1080000" cy="108012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44" name="矩形 43"/>
          <p:cNvSpPr/>
          <p:nvPr/>
        </p:nvSpPr>
        <p:spPr bwMode="auto">
          <a:xfrm rot="16200000">
            <a:off x="4647762" y="5450294"/>
            <a:ext cx="1080000" cy="108012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45" name="直接连接符 44"/>
          <p:cNvCxnSpPr>
            <a:stCxn id="38" idx="0"/>
            <a:endCxn id="44" idx="2"/>
          </p:cNvCxnSpPr>
          <p:nvPr/>
        </p:nvCxnSpPr>
        <p:spPr bwMode="auto">
          <a:xfrm flipV="1">
            <a:off x="3570102" y="5990354"/>
            <a:ext cx="2157720" cy="2519"/>
          </a:xfrm>
          <a:prstGeom prst="line">
            <a:avLst/>
          </a:prstGeom>
          <a:solidFill>
            <a:srgbClr val="C0C0C0">
              <a:alpha val="0"/>
            </a:srgb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>
            <a:stCxn id="38" idx="1"/>
            <a:endCxn id="38" idx="3"/>
          </p:cNvCxnSpPr>
          <p:nvPr/>
        </p:nvCxnSpPr>
        <p:spPr bwMode="auto">
          <a:xfrm rot="16200000">
            <a:off x="3570162" y="5992873"/>
            <a:ext cx="1080000" cy="0"/>
          </a:xfrm>
          <a:prstGeom prst="line">
            <a:avLst/>
          </a:prstGeom>
          <a:solidFill>
            <a:srgbClr val="C0C0C0">
              <a:alpha val="0"/>
            </a:srgb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44" idx="1"/>
            <a:endCxn id="44" idx="3"/>
          </p:cNvCxnSpPr>
          <p:nvPr/>
        </p:nvCxnSpPr>
        <p:spPr bwMode="auto">
          <a:xfrm flipV="1">
            <a:off x="5187762" y="5450354"/>
            <a:ext cx="0" cy="1080000"/>
          </a:xfrm>
          <a:prstGeom prst="line">
            <a:avLst/>
          </a:prstGeom>
          <a:solidFill>
            <a:srgbClr val="C0C0C0">
              <a:alpha val="0"/>
            </a:srgb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矩形 52"/>
          <p:cNvSpPr/>
          <p:nvPr/>
        </p:nvSpPr>
        <p:spPr bwMode="auto">
          <a:xfrm>
            <a:off x="5725302" y="5450353"/>
            <a:ext cx="540000" cy="5400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5725302" y="5987893"/>
            <a:ext cx="540000" cy="5400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313884" y="5031509"/>
            <a:ext cx="162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/>
              <a:t>Container 2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0492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367183"/>
              </p:ext>
            </p:extLst>
          </p:nvPr>
        </p:nvGraphicFramePr>
        <p:xfrm>
          <a:off x="611565" y="1689406"/>
          <a:ext cx="8075235" cy="300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1"/>
                <a:gridCol w="1443119"/>
                <a:gridCol w="1509209"/>
                <a:gridCol w="936104"/>
                <a:gridCol w="1512168"/>
                <a:gridCol w="1008112"/>
                <a:gridCol w="802432"/>
              </a:tblGrid>
              <a:tr h="443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6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shape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Bin Packing: Definition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6509" y="980728"/>
            <a:ext cx="8229600" cy="5688360"/>
          </a:xfrm>
        </p:spPr>
        <p:txBody>
          <a:bodyPr/>
          <a:lstStyle/>
          <a:p>
            <a:r>
              <a:rPr lang="en-US" altLang="zh-CN" smtClean="0"/>
              <a:t>Example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grpSp>
        <p:nvGrpSpPr>
          <p:cNvPr id="14" name="组合 13"/>
          <p:cNvGrpSpPr/>
          <p:nvPr/>
        </p:nvGrpSpPr>
        <p:grpSpPr>
          <a:xfrm>
            <a:off x="3100026" y="2348880"/>
            <a:ext cx="1080000" cy="2157720"/>
            <a:chOff x="1187624" y="1844824"/>
            <a:chExt cx="1080000" cy="2157720"/>
          </a:xfrm>
          <a:solidFill>
            <a:srgbClr val="FFC000"/>
          </a:solidFill>
        </p:grpSpPr>
        <p:sp>
          <p:nvSpPr>
            <p:cNvPr id="6" name="矩形 5"/>
            <p:cNvSpPr/>
            <p:nvPr/>
          </p:nvSpPr>
          <p:spPr bwMode="auto">
            <a:xfrm>
              <a:off x="1187624" y="1844824"/>
              <a:ext cx="1080000" cy="108012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187624" y="2922424"/>
              <a:ext cx="1080000" cy="108012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9" name="直接连接符 8"/>
            <p:cNvCxnSpPr>
              <a:stCxn id="6" idx="0"/>
              <a:endCxn id="7" idx="2"/>
            </p:cNvCxnSpPr>
            <p:nvPr/>
          </p:nvCxnSpPr>
          <p:spPr bwMode="auto">
            <a:xfrm>
              <a:off x="1727624" y="1844824"/>
              <a:ext cx="0" cy="2157720"/>
            </a:xfrm>
            <a:prstGeom prst="line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>
              <a:stCxn id="6" idx="1"/>
              <a:endCxn id="6" idx="3"/>
            </p:cNvCxnSpPr>
            <p:nvPr/>
          </p:nvCxnSpPr>
          <p:spPr bwMode="auto">
            <a:xfrm>
              <a:off x="1187624" y="2384884"/>
              <a:ext cx="1080000" cy="0"/>
            </a:xfrm>
            <a:prstGeom prst="line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>
              <a:stCxn id="7" idx="1"/>
              <a:endCxn id="7" idx="3"/>
            </p:cNvCxnSpPr>
            <p:nvPr/>
          </p:nvCxnSpPr>
          <p:spPr bwMode="auto">
            <a:xfrm>
              <a:off x="1187624" y="3462484"/>
              <a:ext cx="1080000" cy="0"/>
            </a:xfrm>
            <a:prstGeom prst="line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" name="组合 14"/>
          <p:cNvGrpSpPr/>
          <p:nvPr/>
        </p:nvGrpSpPr>
        <p:grpSpPr>
          <a:xfrm>
            <a:off x="1646380" y="2348880"/>
            <a:ext cx="1080000" cy="1080120"/>
            <a:chOff x="1187624" y="1844824"/>
            <a:chExt cx="1080000" cy="1080120"/>
          </a:xfrm>
          <a:solidFill>
            <a:srgbClr val="FF0000"/>
          </a:solidFill>
        </p:grpSpPr>
        <p:sp>
          <p:nvSpPr>
            <p:cNvPr id="16" name="矩形 15"/>
            <p:cNvSpPr/>
            <p:nvPr/>
          </p:nvSpPr>
          <p:spPr bwMode="auto">
            <a:xfrm>
              <a:off x="1187624" y="1844824"/>
              <a:ext cx="1080000" cy="108012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18" name="直接连接符 17"/>
            <p:cNvCxnSpPr>
              <a:stCxn id="16" idx="0"/>
              <a:endCxn id="16" idx="2"/>
            </p:cNvCxnSpPr>
            <p:nvPr/>
          </p:nvCxnSpPr>
          <p:spPr bwMode="auto">
            <a:xfrm>
              <a:off x="1727624" y="1844824"/>
              <a:ext cx="0" cy="1080120"/>
            </a:xfrm>
            <a:prstGeom prst="line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>
              <a:stCxn id="16" idx="1"/>
              <a:endCxn id="16" idx="3"/>
            </p:cNvCxnSpPr>
            <p:nvPr/>
          </p:nvCxnSpPr>
          <p:spPr bwMode="auto">
            <a:xfrm>
              <a:off x="1187624" y="2384884"/>
              <a:ext cx="1080000" cy="0"/>
            </a:xfrm>
            <a:prstGeom prst="line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组合 22"/>
          <p:cNvGrpSpPr/>
          <p:nvPr/>
        </p:nvGrpSpPr>
        <p:grpSpPr>
          <a:xfrm>
            <a:off x="5602592" y="2348880"/>
            <a:ext cx="1080000" cy="1080120"/>
            <a:chOff x="1187624" y="1844824"/>
            <a:chExt cx="1080000" cy="1080120"/>
          </a:xfrm>
          <a:solidFill>
            <a:srgbClr val="00B050"/>
          </a:solidFill>
        </p:grpSpPr>
        <p:sp>
          <p:nvSpPr>
            <p:cNvPr id="24" name="矩形 23"/>
            <p:cNvSpPr/>
            <p:nvPr/>
          </p:nvSpPr>
          <p:spPr bwMode="auto">
            <a:xfrm>
              <a:off x="1187624" y="1844824"/>
              <a:ext cx="1080000" cy="108012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25" name="直接连接符 24"/>
            <p:cNvCxnSpPr>
              <a:stCxn id="24" idx="0"/>
              <a:endCxn id="24" idx="2"/>
            </p:cNvCxnSpPr>
            <p:nvPr/>
          </p:nvCxnSpPr>
          <p:spPr bwMode="auto">
            <a:xfrm>
              <a:off x="1727624" y="1844824"/>
              <a:ext cx="0" cy="1080120"/>
            </a:xfrm>
            <a:prstGeom prst="line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直接连接符 25"/>
            <p:cNvCxnSpPr>
              <a:stCxn id="24" idx="1"/>
              <a:endCxn id="24" idx="3"/>
            </p:cNvCxnSpPr>
            <p:nvPr/>
          </p:nvCxnSpPr>
          <p:spPr bwMode="auto">
            <a:xfrm>
              <a:off x="1187624" y="2384884"/>
              <a:ext cx="1080000" cy="0"/>
            </a:xfrm>
            <a:prstGeom prst="line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1" name="矩形 30"/>
          <p:cNvSpPr/>
          <p:nvPr/>
        </p:nvSpPr>
        <p:spPr bwMode="auto">
          <a:xfrm>
            <a:off x="4621309" y="2348880"/>
            <a:ext cx="540000" cy="540060"/>
          </a:xfrm>
          <a:prstGeom prst="rect">
            <a:avLst/>
          </a:prstGeom>
          <a:solidFill>
            <a:srgbClr val="9C3C1A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7149523" y="2348880"/>
            <a:ext cx="540000" cy="1077600"/>
            <a:chOff x="6362450" y="1842676"/>
            <a:chExt cx="540000" cy="1077600"/>
          </a:xfrm>
          <a:solidFill>
            <a:srgbClr val="00B0F0"/>
          </a:solidFill>
        </p:grpSpPr>
        <p:sp>
          <p:nvSpPr>
            <p:cNvPr id="32" name="矩形 31"/>
            <p:cNvSpPr/>
            <p:nvPr/>
          </p:nvSpPr>
          <p:spPr bwMode="auto">
            <a:xfrm>
              <a:off x="6362450" y="1842676"/>
              <a:ext cx="540000" cy="54006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6362450" y="2380216"/>
              <a:ext cx="540000" cy="54006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sp>
        <p:nvSpPr>
          <p:cNvPr id="35" name="矩形 34"/>
          <p:cNvSpPr/>
          <p:nvPr/>
        </p:nvSpPr>
        <p:spPr bwMode="auto">
          <a:xfrm>
            <a:off x="7996250" y="2348880"/>
            <a:ext cx="540000" cy="540060"/>
          </a:xfrm>
          <a:prstGeom prst="rect">
            <a:avLst/>
          </a:prstGeom>
          <a:solidFill>
            <a:srgbClr val="7030A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798198" y="12954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>
                <a:solidFill>
                  <a:srgbClr val="FF0000"/>
                </a:solidFill>
              </a:rPr>
              <a:t>items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 bwMode="auto">
          <a:xfrm rot="16200000">
            <a:off x="579806" y="5452813"/>
            <a:ext cx="1080000" cy="1080120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40" name="矩形 39"/>
          <p:cNvSpPr/>
          <p:nvPr/>
        </p:nvSpPr>
        <p:spPr bwMode="auto">
          <a:xfrm rot="16200000">
            <a:off x="1657406" y="5452834"/>
            <a:ext cx="1080000" cy="108012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41" name="直接连接符 40"/>
          <p:cNvCxnSpPr>
            <a:stCxn id="39" idx="0"/>
            <a:endCxn id="40" idx="2"/>
          </p:cNvCxnSpPr>
          <p:nvPr/>
        </p:nvCxnSpPr>
        <p:spPr bwMode="auto">
          <a:xfrm>
            <a:off x="579746" y="5992873"/>
            <a:ext cx="2157720" cy="21"/>
          </a:xfrm>
          <a:prstGeom prst="line">
            <a:avLst/>
          </a:prstGeom>
          <a:solidFill>
            <a:srgbClr val="C0C0C0">
              <a:alpha val="0"/>
            </a:srgb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>
            <a:stCxn id="39" idx="1"/>
            <a:endCxn id="39" idx="3"/>
          </p:cNvCxnSpPr>
          <p:nvPr/>
        </p:nvCxnSpPr>
        <p:spPr bwMode="auto">
          <a:xfrm rot="16200000">
            <a:off x="579806" y="5992873"/>
            <a:ext cx="1080000" cy="0"/>
          </a:xfrm>
          <a:prstGeom prst="line">
            <a:avLst/>
          </a:prstGeom>
          <a:solidFill>
            <a:srgbClr val="C0C0C0">
              <a:alpha val="0"/>
            </a:srgb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连接符 42"/>
          <p:cNvCxnSpPr>
            <a:stCxn id="40" idx="1"/>
            <a:endCxn id="40" idx="3"/>
          </p:cNvCxnSpPr>
          <p:nvPr/>
        </p:nvCxnSpPr>
        <p:spPr bwMode="auto">
          <a:xfrm flipV="1">
            <a:off x="2197406" y="5452894"/>
            <a:ext cx="0" cy="1080000"/>
          </a:xfrm>
          <a:prstGeom prst="line">
            <a:avLst/>
          </a:prstGeom>
          <a:solidFill>
            <a:srgbClr val="C0C0C0">
              <a:alpha val="0"/>
            </a:srgb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矩形 47"/>
          <p:cNvSpPr/>
          <p:nvPr/>
        </p:nvSpPr>
        <p:spPr bwMode="auto">
          <a:xfrm>
            <a:off x="2734946" y="5452893"/>
            <a:ext cx="540000" cy="5400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2734946" y="5990433"/>
            <a:ext cx="540000" cy="5400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23528" y="5031509"/>
            <a:ext cx="162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/>
              <a:t>Container 1</a:t>
            </a:r>
            <a:endParaRPr lang="zh-CN" altLang="en-US" sz="1800"/>
          </a:p>
        </p:txBody>
      </p:sp>
      <p:sp>
        <p:nvSpPr>
          <p:cNvPr id="38" name="矩形 37"/>
          <p:cNvSpPr/>
          <p:nvPr/>
        </p:nvSpPr>
        <p:spPr bwMode="auto">
          <a:xfrm rot="16200000">
            <a:off x="3570162" y="5452813"/>
            <a:ext cx="1080000" cy="108012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44" name="矩形 43"/>
          <p:cNvSpPr/>
          <p:nvPr/>
        </p:nvSpPr>
        <p:spPr bwMode="auto">
          <a:xfrm rot="16200000">
            <a:off x="4647762" y="5450294"/>
            <a:ext cx="1080000" cy="108012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45" name="直接连接符 44"/>
          <p:cNvCxnSpPr>
            <a:stCxn id="38" idx="0"/>
            <a:endCxn id="44" idx="2"/>
          </p:cNvCxnSpPr>
          <p:nvPr/>
        </p:nvCxnSpPr>
        <p:spPr bwMode="auto">
          <a:xfrm flipV="1">
            <a:off x="3570102" y="5990354"/>
            <a:ext cx="2157720" cy="2519"/>
          </a:xfrm>
          <a:prstGeom prst="line">
            <a:avLst/>
          </a:prstGeom>
          <a:solidFill>
            <a:srgbClr val="C0C0C0">
              <a:alpha val="0"/>
            </a:srgb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>
            <a:stCxn id="38" idx="1"/>
            <a:endCxn id="38" idx="3"/>
          </p:cNvCxnSpPr>
          <p:nvPr/>
        </p:nvCxnSpPr>
        <p:spPr bwMode="auto">
          <a:xfrm rot="16200000">
            <a:off x="3570162" y="5992873"/>
            <a:ext cx="1080000" cy="0"/>
          </a:xfrm>
          <a:prstGeom prst="line">
            <a:avLst/>
          </a:prstGeom>
          <a:solidFill>
            <a:srgbClr val="C0C0C0">
              <a:alpha val="0"/>
            </a:srgb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44" idx="1"/>
            <a:endCxn id="44" idx="3"/>
          </p:cNvCxnSpPr>
          <p:nvPr/>
        </p:nvCxnSpPr>
        <p:spPr bwMode="auto">
          <a:xfrm flipV="1">
            <a:off x="5187762" y="5450354"/>
            <a:ext cx="0" cy="1080000"/>
          </a:xfrm>
          <a:prstGeom prst="line">
            <a:avLst/>
          </a:prstGeom>
          <a:solidFill>
            <a:srgbClr val="C0C0C0">
              <a:alpha val="0"/>
            </a:srgb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矩形 52"/>
          <p:cNvSpPr/>
          <p:nvPr/>
        </p:nvSpPr>
        <p:spPr bwMode="auto">
          <a:xfrm>
            <a:off x="5725302" y="5450353"/>
            <a:ext cx="540000" cy="5400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5725302" y="5987893"/>
            <a:ext cx="540000" cy="5400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313884" y="5031509"/>
            <a:ext cx="162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/>
              <a:t>Container 2</a:t>
            </a:r>
            <a:endParaRPr lang="zh-CN" altLang="en-US" sz="1800"/>
          </a:p>
        </p:txBody>
      </p:sp>
      <p:sp>
        <p:nvSpPr>
          <p:cNvPr id="50" name="矩形 49"/>
          <p:cNvSpPr/>
          <p:nvPr/>
        </p:nvSpPr>
        <p:spPr bwMode="auto">
          <a:xfrm>
            <a:off x="1657162" y="5453674"/>
            <a:ext cx="540000" cy="540060"/>
          </a:xfrm>
          <a:prstGeom prst="rect">
            <a:avLst/>
          </a:prstGeom>
          <a:solidFill>
            <a:srgbClr val="9C3C1A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1657284" y="5990804"/>
            <a:ext cx="540000" cy="5400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669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484550"/>
              </p:ext>
            </p:extLst>
          </p:nvPr>
        </p:nvGraphicFramePr>
        <p:xfrm>
          <a:off x="611565" y="1689406"/>
          <a:ext cx="8075235" cy="300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1"/>
                <a:gridCol w="1443119"/>
                <a:gridCol w="1509209"/>
                <a:gridCol w="936104"/>
                <a:gridCol w="1512168"/>
                <a:gridCol w="1008112"/>
                <a:gridCol w="802432"/>
              </a:tblGrid>
              <a:tr h="443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6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shape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Bin Packing: Definition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6509" y="980728"/>
            <a:ext cx="8229600" cy="5688360"/>
          </a:xfrm>
        </p:spPr>
        <p:txBody>
          <a:bodyPr/>
          <a:lstStyle/>
          <a:p>
            <a:r>
              <a:rPr lang="en-US" altLang="zh-CN" smtClean="0"/>
              <a:t>Example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grpSp>
        <p:nvGrpSpPr>
          <p:cNvPr id="14" name="组合 13"/>
          <p:cNvGrpSpPr/>
          <p:nvPr/>
        </p:nvGrpSpPr>
        <p:grpSpPr>
          <a:xfrm>
            <a:off x="3100026" y="2348880"/>
            <a:ext cx="1080000" cy="2157720"/>
            <a:chOff x="1187624" y="1844824"/>
            <a:chExt cx="1080000" cy="2157720"/>
          </a:xfrm>
          <a:solidFill>
            <a:srgbClr val="FFC000"/>
          </a:solidFill>
        </p:grpSpPr>
        <p:sp>
          <p:nvSpPr>
            <p:cNvPr id="6" name="矩形 5"/>
            <p:cNvSpPr/>
            <p:nvPr/>
          </p:nvSpPr>
          <p:spPr bwMode="auto">
            <a:xfrm>
              <a:off x="1187624" y="1844824"/>
              <a:ext cx="1080000" cy="108012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187624" y="2922424"/>
              <a:ext cx="1080000" cy="108012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9" name="直接连接符 8"/>
            <p:cNvCxnSpPr>
              <a:stCxn id="6" idx="0"/>
              <a:endCxn id="7" idx="2"/>
            </p:cNvCxnSpPr>
            <p:nvPr/>
          </p:nvCxnSpPr>
          <p:spPr bwMode="auto">
            <a:xfrm>
              <a:off x="1727624" y="1844824"/>
              <a:ext cx="0" cy="2157720"/>
            </a:xfrm>
            <a:prstGeom prst="line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>
              <a:stCxn id="6" idx="1"/>
              <a:endCxn id="6" idx="3"/>
            </p:cNvCxnSpPr>
            <p:nvPr/>
          </p:nvCxnSpPr>
          <p:spPr bwMode="auto">
            <a:xfrm>
              <a:off x="1187624" y="2384884"/>
              <a:ext cx="1080000" cy="0"/>
            </a:xfrm>
            <a:prstGeom prst="line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>
              <a:stCxn id="7" idx="1"/>
              <a:endCxn id="7" idx="3"/>
            </p:cNvCxnSpPr>
            <p:nvPr/>
          </p:nvCxnSpPr>
          <p:spPr bwMode="auto">
            <a:xfrm>
              <a:off x="1187624" y="3462484"/>
              <a:ext cx="1080000" cy="0"/>
            </a:xfrm>
            <a:prstGeom prst="line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" name="组合 14"/>
          <p:cNvGrpSpPr/>
          <p:nvPr/>
        </p:nvGrpSpPr>
        <p:grpSpPr>
          <a:xfrm>
            <a:off x="1646380" y="2348880"/>
            <a:ext cx="1080000" cy="1080120"/>
            <a:chOff x="1187624" y="1844824"/>
            <a:chExt cx="1080000" cy="1080120"/>
          </a:xfrm>
          <a:solidFill>
            <a:srgbClr val="FF0000"/>
          </a:solidFill>
        </p:grpSpPr>
        <p:sp>
          <p:nvSpPr>
            <p:cNvPr id="16" name="矩形 15"/>
            <p:cNvSpPr/>
            <p:nvPr/>
          </p:nvSpPr>
          <p:spPr bwMode="auto">
            <a:xfrm>
              <a:off x="1187624" y="1844824"/>
              <a:ext cx="1080000" cy="108012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18" name="直接连接符 17"/>
            <p:cNvCxnSpPr>
              <a:stCxn id="16" idx="0"/>
              <a:endCxn id="16" idx="2"/>
            </p:cNvCxnSpPr>
            <p:nvPr/>
          </p:nvCxnSpPr>
          <p:spPr bwMode="auto">
            <a:xfrm>
              <a:off x="1727624" y="1844824"/>
              <a:ext cx="0" cy="1080120"/>
            </a:xfrm>
            <a:prstGeom prst="line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>
              <a:stCxn id="16" idx="1"/>
              <a:endCxn id="16" idx="3"/>
            </p:cNvCxnSpPr>
            <p:nvPr/>
          </p:nvCxnSpPr>
          <p:spPr bwMode="auto">
            <a:xfrm>
              <a:off x="1187624" y="2384884"/>
              <a:ext cx="1080000" cy="0"/>
            </a:xfrm>
            <a:prstGeom prst="line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组合 22"/>
          <p:cNvGrpSpPr/>
          <p:nvPr/>
        </p:nvGrpSpPr>
        <p:grpSpPr>
          <a:xfrm>
            <a:off x="5602592" y="2348880"/>
            <a:ext cx="1080000" cy="1080120"/>
            <a:chOff x="1187624" y="1844824"/>
            <a:chExt cx="1080000" cy="1080120"/>
          </a:xfrm>
          <a:solidFill>
            <a:srgbClr val="00B050"/>
          </a:solidFill>
        </p:grpSpPr>
        <p:sp>
          <p:nvSpPr>
            <p:cNvPr id="24" name="矩形 23"/>
            <p:cNvSpPr/>
            <p:nvPr/>
          </p:nvSpPr>
          <p:spPr bwMode="auto">
            <a:xfrm>
              <a:off x="1187624" y="1844824"/>
              <a:ext cx="1080000" cy="108012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25" name="直接连接符 24"/>
            <p:cNvCxnSpPr>
              <a:stCxn id="24" idx="0"/>
              <a:endCxn id="24" idx="2"/>
            </p:cNvCxnSpPr>
            <p:nvPr/>
          </p:nvCxnSpPr>
          <p:spPr bwMode="auto">
            <a:xfrm>
              <a:off x="1727624" y="1844824"/>
              <a:ext cx="0" cy="1080120"/>
            </a:xfrm>
            <a:prstGeom prst="line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直接连接符 25"/>
            <p:cNvCxnSpPr>
              <a:stCxn id="24" idx="1"/>
              <a:endCxn id="24" idx="3"/>
            </p:cNvCxnSpPr>
            <p:nvPr/>
          </p:nvCxnSpPr>
          <p:spPr bwMode="auto">
            <a:xfrm>
              <a:off x="1187624" y="2384884"/>
              <a:ext cx="1080000" cy="0"/>
            </a:xfrm>
            <a:prstGeom prst="line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1" name="矩形 30"/>
          <p:cNvSpPr/>
          <p:nvPr/>
        </p:nvSpPr>
        <p:spPr bwMode="auto">
          <a:xfrm>
            <a:off x="4621309" y="2348880"/>
            <a:ext cx="540000" cy="540060"/>
          </a:xfrm>
          <a:prstGeom prst="rect">
            <a:avLst/>
          </a:prstGeom>
          <a:solidFill>
            <a:srgbClr val="9C3C1A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7149523" y="2348880"/>
            <a:ext cx="540000" cy="1077600"/>
            <a:chOff x="6362450" y="1842676"/>
            <a:chExt cx="540000" cy="1077600"/>
          </a:xfrm>
          <a:solidFill>
            <a:srgbClr val="00B0F0"/>
          </a:solidFill>
        </p:grpSpPr>
        <p:sp>
          <p:nvSpPr>
            <p:cNvPr id="32" name="矩形 31"/>
            <p:cNvSpPr/>
            <p:nvPr/>
          </p:nvSpPr>
          <p:spPr bwMode="auto">
            <a:xfrm>
              <a:off x="6362450" y="1842676"/>
              <a:ext cx="540000" cy="54006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6362450" y="2380216"/>
              <a:ext cx="540000" cy="54006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sp>
        <p:nvSpPr>
          <p:cNvPr id="35" name="矩形 34"/>
          <p:cNvSpPr/>
          <p:nvPr/>
        </p:nvSpPr>
        <p:spPr bwMode="auto">
          <a:xfrm>
            <a:off x="7996250" y="2348880"/>
            <a:ext cx="540000" cy="540060"/>
          </a:xfrm>
          <a:prstGeom prst="rect">
            <a:avLst/>
          </a:prstGeom>
          <a:solidFill>
            <a:srgbClr val="7030A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798198" y="12954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>
                <a:solidFill>
                  <a:srgbClr val="FF0000"/>
                </a:solidFill>
              </a:rPr>
              <a:t>items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 bwMode="auto">
          <a:xfrm rot="16200000">
            <a:off x="579806" y="5452813"/>
            <a:ext cx="1080000" cy="1080120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40" name="矩形 39"/>
          <p:cNvSpPr/>
          <p:nvPr/>
        </p:nvSpPr>
        <p:spPr bwMode="auto">
          <a:xfrm rot="16200000">
            <a:off x="1657406" y="5452834"/>
            <a:ext cx="1080000" cy="1080120"/>
          </a:xfrm>
          <a:prstGeom prst="rect">
            <a:avLst/>
          </a:prstGeom>
          <a:solidFill>
            <a:srgbClr val="00B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41" name="直接连接符 40"/>
          <p:cNvCxnSpPr>
            <a:stCxn id="39" idx="0"/>
            <a:endCxn id="40" idx="2"/>
          </p:cNvCxnSpPr>
          <p:nvPr/>
        </p:nvCxnSpPr>
        <p:spPr bwMode="auto">
          <a:xfrm>
            <a:off x="579746" y="5992873"/>
            <a:ext cx="2157720" cy="21"/>
          </a:xfrm>
          <a:prstGeom prst="line">
            <a:avLst/>
          </a:prstGeom>
          <a:solidFill>
            <a:srgbClr val="C0C0C0">
              <a:alpha val="0"/>
            </a:srgb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>
            <a:stCxn id="39" idx="1"/>
            <a:endCxn id="39" idx="3"/>
          </p:cNvCxnSpPr>
          <p:nvPr/>
        </p:nvCxnSpPr>
        <p:spPr bwMode="auto">
          <a:xfrm rot="16200000">
            <a:off x="579806" y="5992873"/>
            <a:ext cx="1080000" cy="0"/>
          </a:xfrm>
          <a:prstGeom prst="line">
            <a:avLst/>
          </a:prstGeom>
          <a:solidFill>
            <a:srgbClr val="C0C0C0">
              <a:alpha val="0"/>
            </a:srgb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连接符 42"/>
          <p:cNvCxnSpPr>
            <a:stCxn id="40" idx="1"/>
            <a:endCxn id="40" idx="3"/>
          </p:cNvCxnSpPr>
          <p:nvPr/>
        </p:nvCxnSpPr>
        <p:spPr bwMode="auto">
          <a:xfrm flipV="1">
            <a:off x="2197406" y="5452894"/>
            <a:ext cx="0" cy="1080000"/>
          </a:xfrm>
          <a:prstGeom prst="line">
            <a:avLst/>
          </a:prstGeom>
          <a:solidFill>
            <a:srgbClr val="C0C0C0">
              <a:alpha val="0"/>
            </a:srgb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矩形 47"/>
          <p:cNvSpPr/>
          <p:nvPr/>
        </p:nvSpPr>
        <p:spPr bwMode="auto">
          <a:xfrm>
            <a:off x="2734946" y="5452893"/>
            <a:ext cx="540000" cy="540060"/>
          </a:xfrm>
          <a:prstGeom prst="rect">
            <a:avLst/>
          </a:prstGeom>
          <a:solidFill>
            <a:srgbClr val="00B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2734946" y="5990433"/>
            <a:ext cx="540000" cy="540060"/>
          </a:xfrm>
          <a:prstGeom prst="rect">
            <a:avLst/>
          </a:prstGeom>
          <a:solidFill>
            <a:srgbClr val="00B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23528" y="5031509"/>
            <a:ext cx="162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/>
              <a:t>Container 1</a:t>
            </a:r>
            <a:endParaRPr lang="zh-CN" altLang="en-US" sz="1800"/>
          </a:p>
        </p:txBody>
      </p:sp>
      <p:sp>
        <p:nvSpPr>
          <p:cNvPr id="38" name="矩形 37"/>
          <p:cNvSpPr/>
          <p:nvPr/>
        </p:nvSpPr>
        <p:spPr bwMode="auto">
          <a:xfrm rot="16200000">
            <a:off x="3570162" y="5452813"/>
            <a:ext cx="1080000" cy="108012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44" name="矩形 43"/>
          <p:cNvSpPr/>
          <p:nvPr/>
        </p:nvSpPr>
        <p:spPr bwMode="auto">
          <a:xfrm rot="16200000">
            <a:off x="4647762" y="5450294"/>
            <a:ext cx="1080000" cy="108012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45" name="直接连接符 44"/>
          <p:cNvCxnSpPr>
            <a:stCxn id="38" idx="0"/>
            <a:endCxn id="44" idx="2"/>
          </p:cNvCxnSpPr>
          <p:nvPr/>
        </p:nvCxnSpPr>
        <p:spPr bwMode="auto">
          <a:xfrm flipV="1">
            <a:off x="3570102" y="5990354"/>
            <a:ext cx="2157720" cy="2519"/>
          </a:xfrm>
          <a:prstGeom prst="line">
            <a:avLst/>
          </a:prstGeom>
          <a:solidFill>
            <a:srgbClr val="C0C0C0">
              <a:alpha val="0"/>
            </a:srgb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>
            <a:stCxn id="38" idx="1"/>
            <a:endCxn id="38" idx="3"/>
          </p:cNvCxnSpPr>
          <p:nvPr/>
        </p:nvCxnSpPr>
        <p:spPr bwMode="auto">
          <a:xfrm rot="16200000">
            <a:off x="3570162" y="5992873"/>
            <a:ext cx="1080000" cy="0"/>
          </a:xfrm>
          <a:prstGeom prst="line">
            <a:avLst/>
          </a:prstGeom>
          <a:solidFill>
            <a:srgbClr val="C0C0C0">
              <a:alpha val="0"/>
            </a:srgb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44" idx="1"/>
            <a:endCxn id="44" idx="3"/>
          </p:cNvCxnSpPr>
          <p:nvPr/>
        </p:nvCxnSpPr>
        <p:spPr bwMode="auto">
          <a:xfrm flipV="1">
            <a:off x="5187762" y="5450354"/>
            <a:ext cx="0" cy="1080000"/>
          </a:xfrm>
          <a:prstGeom prst="line">
            <a:avLst/>
          </a:prstGeom>
          <a:solidFill>
            <a:srgbClr val="C0C0C0">
              <a:alpha val="0"/>
            </a:srgb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矩形 52"/>
          <p:cNvSpPr/>
          <p:nvPr/>
        </p:nvSpPr>
        <p:spPr bwMode="auto">
          <a:xfrm>
            <a:off x="5725302" y="5450353"/>
            <a:ext cx="540000" cy="5400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5725302" y="5987893"/>
            <a:ext cx="540000" cy="5400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313884" y="5031509"/>
            <a:ext cx="162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/>
              <a:t>Container 2</a:t>
            </a:r>
            <a:endParaRPr lang="zh-CN" altLang="en-US" sz="1800"/>
          </a:p>
        </p:txBody>
      </p:sp>
      <p:sp>
        <p:nvSpPr>
          <p:cNvPr id="50" name="矩形 49"/>
          <p:cNvSpPr/>
          <p:nvPr/>
        </p:nvSpPr>
        <p:spPr bwMode="auto">
          <a:xfrm>
            <a:off x="1657162" y="5453674"/>
            <a:ext cx="540000" cy="540060"/>
          </a:xfrm>
          <a:prstGeom prst="rect">
            <a:avLst/>
          </a:prstGeom>
          <a:solidFill>
            <a:srgbClr val="9C3C1A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1657284" y="5990804"/>
            <a:ext cx="540000" cy="5400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429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118635"/>
              </p:ext>
            </p:extLst>
          </p:nvPr>
        </p:nvGraphicFramePr>
        <p:xfrm>
          <a:off x="611565" y="1689406"/>
          <a:ext cx="8075235" cy="300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1"/>
                <a:gridCol w="1443119"/>
                <a:gridCol w="1509209"/>
                <a:gridCol w="936104"/>
                <a:gridCol w="1512168"/>
                <a:gridCol w="1008112"/>
                <a:gridCol w="802432"/>
              </a:tblGrid>
              <a:tr h="443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6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shape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Bin Packing: Definition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6509" y="980728"/>
            <a:ext cx="8229600" cy="5688360"/>
          </a:xfrm>
        </p:spPr>
        <p:txBody>
          <a:bodyPr/>
          <a:lstStyle/>
          <a:p>
            <a:r>
              <a:rPr lang="en-US" altLang="zh-CN" smtClean="0"/>
              <a:t>Example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grpSp>
        <p:nvGrpSpPr>
          <p:cNvPr id="14" name="组合 13"/>
          <p:cNvGrpSpPr/>
          <p:nvPr/>
        </p:nvGrpSpPr>
        <p:grpSpPr>
          <a:xfrm>
            <a:off x="3100026" y="2348880"/>
            <a:ext cx="1080000" cy="2157720"/>
            <a:chOff x="1187624" y="1844824"/>
            <a:chExt cx="1080000" cy="2157720"/>
          </a:xfrm>
          <a:solidFill>
            <a:srgbClr val="FFC000"/>
          </a:solidFill>
        </p:grpSpPr>
        <p:sp>
          <p:nvSpPr>
            <p:cNvPr id="6" name="矩形 5"/>
            <p:cNvSpPr/>
            <p:nvPr/>
          </p:nvSpPr>
          <p:spPr bwMode="auto">
            <a:xfrm>
              <a:off x="1187624" y="1844824"/>
              <a:ext cx="1080000" cy="108012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187624" y="2922424"/>
              <a:ext cx="1080000" cy="108012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9" name="直接连接符 8"/>
            <p:cNvCxnSpPr>
              <a:stCxn id="6" idx="0"/>
              <a:endCxn id="7" idx="2"/>
            </p:cNvCxnSpPr>
            <p:nvPr/>
          </p:nvCxnSpPr>
          <p:spPr bwMode="auto">
            <a:xfrm>
              <a:off x="1727624" y="1844824"/>
              <a:ext cx="0" cy="2157720"/>
            </a:xfrm>
            <a:prstGeom prst="line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>
              <a:stCxn id="6" idx="1"/>
              <a:endCxn id="6" idx="3"/>
            </p:cNvCxnSpPr>
            <p:nvPr/>
          </p:nvCxnSpPr>
          <p:spPr bwMode="auto">
            <a:xfrm>
              <a:off x="1187624" y="2384884"/>
              <a:ext cx="1080000" cy="0"/>
            </a:xfrm>
            <a:prstGeom prst="line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>
              <a:stCxn id="7" idx="1"/>
              <a:endCxn id="7" idx="3"/>
            </p:cNvCxnSpPr>
            <p:nvPr/>
          </p:nvCxnSpPr>
          <p:spPr bwMode="auto">
            <a:xfrm>
              <a:off x="1187624" y="3462484"/>
              <a:ext cx="1080000" cy="0"/>
            </a:xfrm>
            <a:prstGeom prst="line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" name="组合 14"/>
          <p:cNvGrpSpPr/>
          <p:nvPr/>
        </p:nvGrpSpPr>
        <p:grpSpPr>
          <a:xfrm>
            <a:off x="1646380" y="2348880"/>
            <a:ext cx="1080000" cy="1080120"/>
            <a:chOff x="1187624" y="1844824"/>
            <a:chExt cx="1080000" cy="1080120"/>
          </a:xfrm>
          <a:solidFill>
            <a:srgbClr val="FF0000"/>
          </a:solidFill>
        </p:grpSpPr>
        <p:sp>
          <p:nvSpPr>
            <p:cNvPr id="16" name="矩形 15"/>
            <p:cNvSpPr/>
            <p:nvPr/>
          </p:nvSpPr>
          <p:spPr bwMode="auto">
            <a:xfrm>
              <a:off x="1187624" y="1844824"/>
              <a:ext cx="1080000" cy="108012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18" name="直接连接符 17"/>
            <p:cNvCxnSpPr>
              <a:stCxn id="16" idx="0"/>
              <a:endCxn id="16" idx="2"/>
            </p:cNvCxnSpPr>
            <p:nvPr/>
          </p:nvCxnSpPr>
          <p:spPr bwMode="auto">
            <a:xfrm>
              <a:off x="1727624" y="1844824"/>
              <a:ext cx="0" cy="1080120"/>
            </a:xfrm>
            <a:prstGeom prst="line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>
              <a:stCxn id="16" idx="1"/>
              <a:endCxn id="16" idx="3"/>
            </p:cNvCxnSpPr>
            <p:nvPr/>
          </p:nvCxnSpPr>
          <p:spPr bwMode="auto">
            <a:xfrm>
              <a:off x="1187624" y="2384884"/>
              <a:ext cx="1080000" cy="0"/>
            </a:xfrm>
            <a:prstGeom prst="line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组合 22"/>
          <p:cNvGrpSpPr/>
          <p:nvPr/>
        </p:nvGrpSpPr>
        <p:grpSpPr>
          <a:xfrm>
            <a:off x="5602592" y="2348880"/>
            <a:ext cx="1080000" cy="1080120"/>
            <a:chOff x="1187624" y="1844824"/>
            <a:chExt cx="1080000" cy="1080120"/>
          </a:xfrm>
          <a:solidFill>
            <a:srgbClr val="00B050"/>
          </a:solidFill>
        </p:grpSpPr>
        <p:sp>
          <p:nvSpPr>
            <p:cNvPr id="24" name="矩形 23"/>
            <p:cNvSpPr/>
            <p:nvPr/>
          </p:nvSpPr>
          <p:spPr bwMode="auto">
            <a:xfrm>
              <a:off x="1187624" y="1844824"/>
              <a:ext cx="1080000" cy="108012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25" name="直接连接符 24"/>
            <p:cNvCxnSpPr>
              <a:stCxn id="24" idx="0"/>
              <a:endCxn id="24" idx="2"/>
            </p:cNvCxnSpPr>
            <p:nvPr/>
          </p:nvCxnSpPr>
          <p:spPr bwMode="auto">
            <a:xfrm>
              <a:off x="1727624" y="1844824"/>
              <a:ext cx="0" cy="1080120"/>
            </a:xfrm>
            <a:prstGeom prst="line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直接连接符 25"/>
            <p:cNvCxnSpPr>
              <a:stCxn id="24" idx="1"/>
              <a:endCxn id="24" idx="3"/>
            </p:cNvCxnSpPr>
            <p:nvPr/>
          </p:nvCxnSpPr>
          <p:spPr bwMode="auto">
            <a:xfrm>
              <a:off x="1187624" y="2384884"/>
              <a:ext cx="1080000" cy="0"/>
            </a:xfrm>
            <a:prstGeom prst="line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1" name="矩形 30"/>
          <p:cNvSpPr/>
          <p:nvPr/>
        </p:nvSpPr>
        <p:spPr bwMode="auto">
          <a:xfrm>
            <a:off x="4621309" y="2348880"/>
            <a:ext cx="540000" cy="540060"/>
          </a:xfrm>
          <a:prstGeom prst="rect">
            <a:avLst/>
          </a:prstGeom>
          <a:solidFill>
            <a:srgbClr val="9C3C1A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7149523" y="2348880"/>
            <a:ext cx="540000" cy="1077600"/>
            <a:chOff x="6362450" y="1842676"/>
            <a:chExt cx="540000" cy="1077600"/>
          </a:xfrm>
          <a:solidFill>
            <a:srgbClr val="00B0F0"/>
          </a:solidFill>
        </p:grpSpPr>
        <p:sp>
          <p:nvSpPr>
            <p:cNvPr id="32" name="矩形 31"/>
            <p:cNvSpPr/>
            <p:nvPr/>
          </p:nvSpPr>
          <p:spPr bwMode="auto">
            <a:xfrm>
              <a:off x="6362450" y="1842676"/>
              <a:ext cx="540000" cy="54006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6362450" y="2380216"/>
              <a:ext cx="540000" cy="54006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sp>
        <p:nvSpPr>
          <p:cNvPr id="35" name="矩形 34"/>
          <p:cNvSpPr/>
          <p:nvPr/>
        </p:nvSpPr>
        <p:spPr bwMode="auto">
          <a:xfrm>
            <a:off x="7996250" y="2348880"/>
            <a:ext cx="540000" cy="540060"/>
          </a:xfrm>
          <a:prstGeom prst="rect">
            <a:avLst/>
          </a:prstGeom>
          <a:solidFill>
            <a:srgbClr val="7030A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798198" y="12954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>
                <a:solidFill>
                  <a:srgbClr val="FF0000"/>
                </a:solidFill>
              </a:rPr>
              <a:t>items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 bwMode="auto">
          <a:xfrm rot="16200000">
            <a:off x="579806" y="5452813"/>
            <a:ext cx="1080000" cy="1080120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40" name="矩形 39"/>
          <p:cNvSpPr/>
          <p:nvPr/>
        </p:nvSpPr>
        <p:spPr bwMode="auto">
          <a:xfrm rot="16200000">
            <a:off x="1657406" y="5452834"/>
            <a:ext cx="1080000" cy="1080120"/>
          </a:xfrm>
          <a:prstGeom prst="rect">
            <a:avLst/>
          </a:prstGeom>
          <a:solidFill>
            <a:srgbClr val="00B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41" name="直接连接符 40"/>
          <p:cNvCxnSpPr>
            <a:stCxn id="39" idx="0"/>
            <a:endCxn id="40" idx="2"/>
          </p:cNvCxnSpPr>
          <p:nvPr/>
        </p:nvCxnSpPr>
        <p:spPr bwMode="auto">
          <a:xfrm>
            <a:off x="579746" y="5992873"/>
            <a:ext cx="2157720" cy="21"/>
          </a:xfrm>
          <a:prstGeom prst="line">
            <a:avLst/>
          </a:prstGeom>
          <a:solidFill>
            <a:srgbClr val="C0C0C0">
              <a:alpha val="0"/>
            </a:srgb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>
            <a:stCxn id="39" idx="1"/>
            <a:endCxn id="39" idx="3"/>
          </p:cNvCxnSpPr>
          <p:nvPr/>
        </p:nvCxnSpPr>
        <p:spPr bwMode="auto">
          <a:xfrm rot="16200000">
            <a:off x="579806" y="5992873"/>
            <a:ext cx="1080000" cy="0"/>
          </a:xfrm>
          <a:prstGeom prst="line">
            <a:avLst/>
          </a:prstGeom>
          <a:solidFill>
            <a:srgbClr val="C0C0C0">
              <a:alpha val="0"/>
            </a:srgb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连接符 42"/>
          <p:cNvCxnSpPr>
            <a:stCxn id="40" idx="1"/>
            <a:endCxn id="40" idx="3"/>
          </p:cNvCxnSpPr>
          <p:nvPr/>
        </p:nvCxnSpPr>
        <p:spPr bwMode="auto">
          <a:xfrm flipV="1">
            <a:off x="2197406" y="5452894"/>
            <a:ext cx="0" cy="1080000"/>
          </a:xfrm>
          <a:prstGeom prst="line">
            <a:avLst/>
          </a:prstGeom>
          <a:solidFill>
            <a:srgbClr val="C0C0C0">
              <a:alpha val="0"/>
            </a:srgb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矩形 47"/>
          <p:cNvSpPr/>
          <p:nvPr/>
        </p:nvSpPr>
        <p:spPr bwMode="auto">
          <a:xfrm>
            <a:off x="2734946" y="5452893"/>
            <a:ext cx="540000" cy="540060"/>
          </a:xfrm>
          <a:prstGeom prst="rect">
            <a:avLst/>
          </a:prstGeom>
          <a:solidFill>
            <a:srgbClr val="00B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2734946" y="5990433"/>
            <a:ext cx="540000" cy="540060"/>
          </a:xfrm>
          <a:prstGeom prst="rect">
            <a:avLst/>
          </a:prstGeom>
          <a:solidFill>
            <a:srgbClr val="00B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23528" y="5031509"/>
            <a:ext cx="162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/>
              <a:t>Container 1</a:t>
            </a:r>
            <a:endParaRPr lang="zh-CN" altLang="en-US" sz="1800"/>
          </a:p>
        </p:txBody>
      </p:sp>
      <p:sp>
        <p:nvSpPr>
          <p:cNvPr id="38" name="矩形 37"/>
          <p:cNvSpPr/>
          <p:nvPr/>
        </p:nvSpPr>
        <p:spPr bwMode="auto">
          <a:xfrm rot="16200000">
            <a:off x="3570162" y="5452813"/>
            <a:ext cx="1080000" cy="108012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44" name="矩形 43"/>
          <p:cNvSpPr/>
          <p:nvPr/>
        </p:nvSpPr>
        <p:spPr bwMode="auto">
          <a:xfrm rot="16200000">
            <a:off x="4647762" y="5450294"/>
            <a:ext cx="1080000" cy="108012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45" name="直接连接符 44"/>
          <p:cNvCxnSpPr>
            <a:stCxn id="38" idx="0"/>
            <a:endCxn id="44" idx="2"/>
          </p:cNvCxnSpPr>
          <p:nvPr/>
        </p:nvCxnSpPr>
        <p:spPr bwMode="auto">
          <a:xfrm flipV="1">
            <a:off x="3570102" y="5990354"/>
            <a:ext cx="2157720" cy="2519"/>
          </a:xfrm>
          <a:prstGeom prst="line">
            <a:avLst/>
          </a:prstGeom>
          <a:solidFill>
            <a:srgbClr val="C0C0C0">
              <a:alpha val="0"/>
            </a:srgb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>
            <a:stCxn id="38" idx="1"/>
            <a:endCxn id="38" idx="3"/>
          </p:cNvCxnSpPr>
          <p:nvPr/>
        </p:nvCxnSpPr>
        <p:spPr bwMode="auto">
          <a:xfrm rot="16200000">
            <a:off x="3570162" y="5992873"/>
            <a:ext cx="1080000" cy="0"/>
          </a:xfrm>
          <a:prstGeom prst="line">
            <a:avLst/>
          </a:prstGeom>
          <a:solidFill>
            <a:srgbClr val="C0C0C0">
              <a:alpha val="0"/>
            </a:srgb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44" idx="1"/>
            <a:endCxn id="44" idx="3"/>
          </p:cNvCxnSpPr>
          <p:nvPr/>
        </p:nvCxnSpPr>
        <p:spPr bwMode="auto">
          <a:xfrm flipV="1">
            <a:off x="5187762" y="5450354"/>
            <a:ext cx="0" cy="1080000"/>
          </a:xfrm>
          <a:prstGeom prst="line">
            <a:avLst/>
          </a:prstGeom>
          <a:solidFill>
            <a:srgbClr val="C0C0C0">
              <a:alpha val="0"/>
            </a:srgb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矩形 52"/>
          <p:cNvSpPr/>
          <p:nvPr/>
        </p:nvSpPr>
        <p:spPr bwMode="auto">
          <a:xfrm>
            <a:off x="5725302" y="5450353"/>
            <a:ext cx="540000" cy="540060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5725302" y="5987893"/>
            <a:ext cx="540000" cy="540060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313884" y="5031509"/>
            <a:ext cx="162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/>
              <a:t>Container 2</a:t>
            </a:r>
            <a:endParaRPr lang="zh-CN" altLang="en-US" sz="1800"/>
          </a:p>
        </p:txBody>
      </p:sp>
      <p:sp>
        <p:nvSpPr>
          <p:cNvPr id="50" name="矩形 49"/>
          <p:cNvSpPr/>
          <p:nvPr/>
        </p:nvSpPr>
        <p:spPr bwMode="auto">
          <a:xfrm>
            <a:off x="1657162" y="5453674"/>
            <a:ext cx="540000" cy="540060"/>
          </a:xfrm>
          <a:prstGeom prst="rect">
            <a:avLst/>
          </a:prstGeom>
          <a:solidFill>
            <a:srgbClr val="9C3C1A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1657284" y="5990804"/>
            <a:ext cx="540000" cy="5400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73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2433"/>
              </p:ext>
            </p:extLst>
          </p:nvPr>
        </p:nvGraphicFramePr>
        <p:xfrm>
          <a:off x="611565" y="1689406"/>
          <a:ext cx="8075235" cy="300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1"/>
                <a:gridCol w="1443119"/>
                <a:gridCol w="1509209"/>
                <a:gridCol w="936104"/>
                <a:gridCol w="1512168"/>
                <a:gridCol w="1008112"/>
                <a:gridCol w="802432"/>
              </a:tblGrid>
              <a:tr h="443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56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shape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Bin Packing: Definition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6509" y="980728"/>
            <a:ext cx="8229600" cy="5688360"/>
          </a:xfrm>
        </p:spPr>
        <p:txBody>
          <a:bodyPr/>
          <a:lstStyle/>
          <a:p>
            <a:r>
              <a:rPr lang="en-US" altLang="zh-CN" smtClean="0"/>
              <a:t>Example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grpSp>
        <p:nvGrpSpPr>
          <p:cNvPr id="14" name="组合 13"/>
          <p:cNvGrpSpPr/>
          <p:nvPr/>
        </p:nvGrpSpPr>
        <p:grpSpPr>
          <a:xfrm>
            <a:off x="3100026" y="2348880"/>
            <a:ext cx="1080000" cy="2157720"/>
            <a:chOff x="1187624" y="1844824"/>
            <a:chExt cx="1080000" cy="2157720"/>
          </a:xfrm>
          <a:solidFill>
            <a:srgbClr val="FFC000"/>
          </a:solidFill>
        </p:grpSpPr>
        <p:sp>
          <p:nvSpPr>
            <p:cNvPr id="6" name="矩形 5"/>
            <p:cNvSpPr/>
            <p:nvPr/>
          </p:nvSpPr>
          <p:spPr bwMode="auto">
            <a:xfrm>
              <a:off x="1187624" y="1844824"/>
              <a:ext cx="1080000" cy="108012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187624" y="2922424"/>
              <a:ext cx="1080000" cy="108012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9" name="直接连接符 8"/>
            <p:cNvCxnSpPr>
              <a:stCxn id="6" idx="0"/>
              <a:endCxn id="7" idx="2"/>
            </p:cNvCxnSpPr>
            <p:nvPr/>
          </p:nvCxnSpPr>
          <p:spPr bwMode="auto">
            <a:xfrm>
              <a:off x="1727624" y="1844824"/>
              <a:ext cx="0" cy="2157720"/>
            </a:xfrm>
            <a:prstGeom prst="line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>
              <a:stCxn id="6" idx="1"/>
              <a:endCxn id="6" idx="3"/>
            </p:cNvCxnSpPr>
            <p:nvPr/>
          </p:nvCxnSpPr>
          <p:spPr bwMode="auto">
            <a:xfrm>
              <a:off x="1187624" y="2384884"/>
              <a:ext cx="1080000" cy="0"/>
            </a:xfrm>
            <a:prstGeom prst="line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>
              <a:stCxn id="7" idx="1"/>
              <a:endCxn id="7" idx="3"/>
            </p:cNvCxnSpPr>
            <p:nvPr/>
          </p:nvCxnSpPr>
          <p:spPr bwMode="auto">
            <a:xfrm>
              <a:off x="1187624" y="3462484"/>
              <a:ext cx="1080000" cy="0"/>
            </a:xfrm>
            <a:prstGeom prst="line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" name="组合 14"/>
          <p:cNvGrpSpPr/>
          <p:nvPr/>
        </p:nvGrpSpPr>
        <p:grpSpPr>
          <a:xfrm>
            <a:off x="1646380" y="2348880"/>
            <a:ext cx="1080000" cy="1080120"/>
            <a:chOff x="1187624" y="1844824"/>
            <a:chExt cx="1080000" cy="1080120"/>
          </a:xfrm>
          <a:solidFill>
            <a:srgbClr val="FF0000"/>
          </a:solidFill>
        </p:grpSpPr>
        <p:sp>
          <p:nvSpPr>
            <p:cNvPr id="16" name="矩形 15"/>
            <p:cNvSpPr/>
            <p:nvPr/>
          </p:nvSpPr>
          <p:spPr bwMode="auto">
            <a:xfrm>
              <a:off x="1187624" y="1844824"/>
              <a:ext cx="1080000" cy="108012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18" name="直接连接符 17"/>
            <p:cNvCxnSpPr>
              <a:stCxn id="16" idx="0"/>
              <a:endCxn id="16" idx="2"/>
            </p:cNvCxnSpPr>
            <p:nvPr/>
          </p:nvCxnSpPr>
          <p:spPr bwMode="auto">
            <a:xfrm>
              <a:off x="1727624" y="1844824"/>
              <a:ext cx="0" cy="1080120"/>
            </a:xfrm>
            <a:prstGeom prst="line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>
              <a:stCxn id="16" idx="1"/>
              <a:endCxn id="16" idx="3"/>
            </p:cNvCxnSpPr>
            <p:nvPr/>
          </p:nvCxnSpPr>
          <p:spPr bwMode="auto">
            <a:xfrm>
              <a:off x="1187624" y="2384884"/>
              <a:ext cx="1080000" cy="0"/>
            </a:xfrm>
            <a:prstGeom prst="line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组合 22"/>
          <p:cNvGrpSpPr/>
          <p:nvPr/>
        </p:nvGrpSpPr>
        <p:grpSpPr>
          <a:xfrm>
            <a:off x="5602592" y="2348880"/>
            <a:ext cx="1080000" cy="1080120"/>
            <a:chOff x="1187624" y="1844824"/>
            <a:chExt cx="1080000" cy="1080120"/>
          </a:xfrm>
          <a:solidFill>
            <a:srgbClr val="00B050"/>
          </a:solidFill>
        </p:grpSpPr>
        <p:sp>
          <p:nvSpPr>
            <p:cNvPr id="24" name="矩形 23"/>
            <p:cNvSpPr/>
            <p:nvPr/>
          </p:nvSpPr>
          <p:spPr bwMode="auto">
            <a:xfrm>
              <a:off x="1187624" y="1844824"/>
              <a:ext cx="1080000" cy="108012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25" name="直接连接符 24"/>
            <p:cNvCxnSpPr>
              <a:stCxn id="24" idx="0"/>
              <a:endCxn id="24" idx="2"/>
            </p:cNvCxnSpPr>
            <p:nvPr/>
          </p:nvCxnSpPr>
          <p:spPr bwMode="auto">
            <a:xfrm>
              <a:off x="1727624" y="1844824"/>
              <a:ext cx="0" cy="1080120"/>
            </a:xfrm>
            <a:prstGeom prst="line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直接连接符 25"/>
            <p:cNvCxnSpPr>
              <a:stCxn id="24" idx="1"/>
              <a:endCxn id="24" idx="3"/>
            </p:cNvCxnSpPr>
            <p:nvPr/>
          </p:nvCxnSpPr>
          <p:spPr bwMode="auto">
            <a:xfrm>
              <a:off x="1187624" y="2384884"/>
              <a:ext cx="1080000" cy="0"/>
            </a:xfrm>
            <a:prstGeom prst="line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1" name="矩形 30"/>
          <p:cNvSpPr/>
          <p:nvPr/>
        </p:nvSpPr>
        <p:spPr bwMode="auto">
          <a:xfrm>
            <a:off x="4621309" y="2348880"/>
            <a:ext cx="540000" cy="540060"/>
          </a:xfrm>
          <a:prstGeom prst="rect">
            <a:avLst/>
          </a:prstGeom>
          <a:solidFill>
            <a:srgbClr val="9C3C1A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7149523" y="2348880"/>
            <a:ext cx="540000" cy="1077600"/>
            <a:chOff x="6362450" y="1842676"/>
            <a:chExt cx="540000" cy="1077600"/>
          </a:xfrm>
          <a:solidFill>
            <a:srgbClr val="00B0F0"/>
          </a:solidFill>
        </p:grpSpPr>
        <p:sp>
          <p:nvSpPr>
            <p:cNvPr id="32" name="矩形 31"/>
            <p:cNvSpPr/>
            <p:nvPr/>
          </p:nvSpPr>
          <p:spPr bwMode="auto">
            <a:xfrm>
              <a:off x="6362450" y="1842676"/>
              <a:ext cx="540000" cy="54006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6362450" y="2380216"/>
              <a:ext cx="540000" cy="54006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sp>
        <p:nvSpPr>
          <p:cNvPr id="35" name="矩形 34"/>
          <p:cNvSpPr/>
          <p:nvPr/>
        </p:nvSpPr>
        <p:spPr bwMode="auto">
          <a:xfrm>
            <a:off x="7996250" y="2348880"/>
            <a:ext cx="540000" cy="540060"/>
          </a:xfrm>
          <a:prstGeom prst="rect">
            <a:avLst/>
          </a:prstGeom>
          <a:solidFill>
            <a:srgbClr val="7030A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798198" y="12954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>
                <a:solidFill>
                  <a:srgbClr val="FF0000"/>
                </a:solidFill>
              </a:rPr>
              <a:t>items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 bwMode="auto">
          <a:xfrm rot="16200000">
            <a:off x="579806" y="5452813"/>
            <a:ext cx="1080000" cy="1080120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40" name="矩形 39"/>
          <p:cNvSpPr/>
          <p:nvPr/>
        </p:nvSpPr>
        <p:spPr bwMode="auto">
          <a:xfrm rot="16200000">
            <a:off x="1657406" y="5452834"/>
            <a:ext cx="1080000" cy="1080120"/>
          </a:xfrm>
          <a:prstGeom prst="rect">
            <a:avLst/>
          </a:prstGeom>
          <a:solidFill>
            <a:srgbClr val="00B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41" name="直接连接符 40"/>
          <p:cNvCxnSpPr>
            <a:stCxn id="39" idx="0"/>
            <a:endCxn id="40" idx="2"/>
          </p:cNvCxnSpPr>
          <p:nvPr/>
        </p:nvCxnSpPr>
        <p:spPr bwMode="auto">
          <a:xfrm>
            <a:off x="579746" y="5992873"/>
            <a:ext cx="2157720" cy="21"/>
          </a:xfrm>
          <a:prstGeom prst="line">
            <a:avLst/>
          </a:prstGeom>
          <a:solidFill>
            <a:srgbClr val="C0C0C0">
              <a:alpha val="0"/>
            </a:srgb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>
            <a:stCxn id="39" idx="1"/>
            <a:endCxn id="39" idx="3"/>
          </p:cNvCxnSpPr>
          <p:nvPr/>
        </p:nvCxnSpPr>
        <p:spPr bwMode="auto">
          <a:xfrm rot="16200000">
            <a:off x="579806" y="5992873"/>
            <a:ext cx="1080000" cy="0"/>
          </a:xfrm>
          <a:prstGeom prst="line">
            <a:avLst/>
          </a:prstGeom>
          <a:solidFill>
            <a:srgbClr val="C0C0C0">
              <a:alpha val="0"/>
            </a:srgb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连接符 42"/>
          <p:cNvCxnSpPr>
            <a:stCxn id="40" idx="1"/>
            <a:endCxn id="40" idx="3"/>
          </p:cNvCxnSpPr>
          <p:nvPr/>
        </p:nvCxnSpPr>
        <p:spPr bwMode="auto">
          <a:xfrm flipV="1">
            <a:off x="2197406" y="5452894"/>
            <a:ext cx="0" cy="1080000"/>
          </a:xfrm>
          <a:prstGeom prst="line">
            <a:avLst/>
          </a:prstGeom>
          <a:solidFill>
            <a:srgbClr val="C0C0C0">
              <a:alpha val="0"/>
            </a:srgb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矩形 47"/>
          <p:cNvSpPr/>
          <p:nvPr/>
        </p:nvSpPr>
        <p:spPr bwMode="auto">
          <a:xfrm>
            <a:off x="2734946" y="5452893"/>
            <a:ext cx="540000" cy="540060"/>
          </a:xfrm>
          <a:prstGeom prst="rect">
            <a:avLst/>
          </a:prstGeom>
          <a:solidFill>
            <a:srgbClr val="00B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2734946" y="5990433"/>
            <a:ext cx="540000" cy="540060"/>
          </a:xfrm>
          <a:prstGeom prst="rect">
            <a:avLst/>
          </a:prstGeom>
          <a:solidFill>
            <a:srgbClr val="00B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23528" y="5031509"/>
            <a:ext cx="162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/>
              <a:t>Container 1</a:t>
            </a:r>
            <a:endParaRPr lang="zh-CN" altLang="en-US" sz="1800"/>
          </a:p>
        </p:txBody>
      </p:sp>
      <p:sp>
        <p:nvSpPr>
          <p:cNvPr id="38" name="矩形 37"/>
          <p:cNvSpPr/>
          <p:nvPr/>
        </p:nvSpPr>
        <p:spPr bwMode="auto">
          <a:xfrm rot="16200000">
            <a:off x="3570162" y="5452813"/>
            <a:ext cx="1080000" cy="108012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44" name="矩形 43"/>
          <p:cNvSpPr/>
          <p:nvPr/>
        </p:nvSpPr>
        <p:spPr bwMode="auto">
          <a:xfrm rot="16200000">
            <a:off x="4647762" y="5450294"/>
            <a:ext cx="1080000" cy="108012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45" name="直接连接符 44"/>
          <p:cNvCxnSpPr>
            <a:stCxn id="38" idx="0"/>
            <a:endCxn id="44" idx="2"/>
          </p:cNvCxnSpPr>
          <p:nvPr/>
        </p:nvCxnSpPr>
        <p:spPr bwMode="auto">
          <a:xfrm flipV="1">
            <a:off x="3570102" y="5990354"/>
            <a:ext cx="2157720" cy="2519"/>
          </a:xfrm>
          <a:prstGeom prst="line">
            <a:avLst/>
          </a:prstGeom>
          <a:solidFill>
            <a:srgbClr val="C0C0C0">
              <a:alpha val="0"/>
            </a:srgb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>
            <a:stCxn id="38" idx="1"/>
            <a:endCxn id="38" idx="3"/>
          </p:cNvCxnSpPr>
          <p:nvPr/>
        </p:nvCxnSpPr>
        <p:spPr bwMode="auto">
          <a:xfrm rot="16200000">
            <a:off x="3570162" y="5992873"/>
            <a:ext cx="1080000" cy="0"/>
          </a:xfrm>
          <a:prstGeom prst="line">
            <a:avLst/>
          </a:prstGeom>
          <a:solidFill>
            <a:srgbClr val="C0C0C0">
              <a:alpha val="0"/>
            </a:srgb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44" idx="1"/>
            <a:endCxn id="44" idx="3"/>
          </p:cNvCxnSpPr>
          <p:nvPr/>
        </p:nvCxnSpPr>
        <p:spPr bwMode="auto">
          <a:xfrm flipV="1">
            <a:off x="5187762" y="5450354"/>
            <a:ext cx="0" cy="1080000"/>
          </a:xfrm>
          <a:prstGeom prst="line">
            <a:avLst/>
          </a:prstGeom>
          <a:solidFill>
            <a:srgbClr val="C0C0C0">
              <a:alpha val="0"/>
            </a:srgb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矩形 52"/>
          <p:cNvSpPr/>
          <p:nvPr/>
        </p:nvSpPr>
        <p:spPr bwMode="auto">
          <a:xfrm>
            <a:off x="5725302" y="5450353"/>
            <a:ext cx="540000" cy="540060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5725302" y="5987893"/>
            <a:ext cx="540000" cy="540060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313884" y="5031509"/>
            <a:ext cx="162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/>
              <a:t>Container 2</a:t>
            </a:r>
            <a:endParaRPr lang="zh-CN" altLang="en-US" sz="1800"/>
          </a:p>
        </p:txBody>
      </p:sp>
      <p:sp>
        <p:nvSpPr>
          <p:cNvPr id="50" name="矩形 49"/>
          <p:cNvSpPr/>
          <p:nvPr/>
        </p:nvSpPr>
        <p:spPr bwMode="auto">
          <a:xfrm>
            <a:off x="1657162" y="5453674"/>
            <a:ext cx="540000" cy="540060"/>
          </a:xfrm>
          <a:prstGeom prst="rect">
            <a:avLst/>
          </a:prstGeom>
          <a:solidFill>
            <a:srgbClr val="9C3C1A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1657284" y="5990804"/>
            <a:ext cx="540000" cy="540060"/>
          </a:xfrm>
          <a:prstGeom prst="rect">
            <a:avLst/>
          </a:prstGeom>
          <a:solidFill>
            <a:srgbClr val="7030A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389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Bin Packing: A 2-approx. algo.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843708"/>
                <a:ext cx="8229600" cy="2825380"/>
              </a:xfrm>
            </p:spPr>
            <p:txBody>
              <a:bodyPr/>
              <a:lstStyle/>
              <a:p>
                <a:r>
                  <a:rPr lang="en-US" altLang="zh-CN" smtClean="0"/>
                  <a:t>If FF uses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bins, then at least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mtClean="0"/>
                  <a:t>-1 bins more than half full.</a:t>
                </a:r>
              </a:p>
              <a:p>
                <a:pPr lvl="1"/>
                <a:r>
                  <a:rPr lang="en-US" altLang="zh-CN" smtClean="0"/>
                  <a:t>Assume there are two bins not half full, then they should be packed together according to FF.</a:t>
                </a:r>
              </a:p>
              <a:p>
                <a:pPr lvl="1"/>
                <a:r>
                  <a:rPr lang="en-US" altLang="zh-CN" smtClean="0"/>
                  <a:t>Thus,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843708"/>
                <a:ext cx="8229600" cy="2825380"/>
              </a:xfrm>
              <a:blipFill rotWithShape="0">
                <a:blip r:embed="rId2"/>
                <a:stretch>
                  <a:fillRect l="-741" t="-2808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26" y="952682"/>
            <a:ext cx="8909074" cy="277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55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Bin Packing: A 2-approx. algo.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843708"/>
                <a:ext cx="8229600" cy="282538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𝑂𝑃𝑇</m:t>
                    </m:r>
                  </m:oMath>
                </a14:m>
                <a:r>
                  <a:rPr lang="en-US" altLang="zh-CN" sz="320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3200">
                    <a:solidFill>
                      <a:srgbClr val="FF0000"/>
                    </a:solidFill>
                  </a:rPr>
                  <a:t>because </a:t>
                </a:r>
                <a14:m>
                  <m:oMath xmlns:m="http://schemas.openxmlformats.org/officeDocument/2006/math">
                    <m:r>
                      <a:rPr lang="en-US" altLang="zh-CN" sz="32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𝑂𝑃𝑇</m:t>
                    </m:r>
                    <m:r>
                      <a:rPr lang="en-US" altLang="zh-CN" sz="32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3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3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32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en-US" altLang="zh-CN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𝑂𝑃𝑇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+1≤2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𝑂𝑃𝑇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843708"/>
                <a:ext cx="8229600" cy="282538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26" y="952682"/>
            <a:ext cx="8909074" cy="277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Bin </a:t>
            </a:r>
            <a:r>
              <a:rPr lang="en-US" altLang="zh-CN" smtClean="0"/>
              <a:t>Packing: Tightness Analysis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8363272" cy="5688360"/>
              </a:xfrm>
            </p:spPr>
            <p:txBody>
              <a:bodyPr/>
              <a:lstStyle/>
              <a:p>
                <a:r>
                  <a:rPr lang="en-US" altLang="zh-CN" smtClean="0"/>
                  <a:t>There is no approx. algorithm with approx. guarantee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for any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unless P=NP</a:t>
                </a:r>
              </a:p>
              <a:p>
                <a:pPr lvl="1"/>
                <a:r>
                  <a:rPr lang="en-US" altLang="zh-CN" smtClean="0"/>
                  <a:t>Reduce from Set Partition Problem(NPC)</a:t>
                </a:r>
              </a:p>
              <a:p>
                <a:pPr lvl="2"/>
                <a:r>
                  <a:rPr lang="en-US" altLang="zh-CN" smtClean="0"/>
                  <a:t>Given a set of numbers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mtClean="0"/>
                  <a:t>, determine whether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mtClean="0"/>
                  <a:t> can be divided into two sets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nary>
                  </m:oMath>
                </a14:m>
                <a:r>
                  <a:rPr lang="en-US" altLang="zh-CN" smtClean="0"/>
                  <a:t>.</a:t>
                </a:r>
              </a:p>
              <a:p>
                <a:pPr lvl="2"/>
                <a:r>
                  <a:rPr lang="en-US" altLang="zh-CN" smtClean="0"/>
                  <a:t>Construct an instance of Bin Packing as follows:</a:t>
                </a:r>
              </a:p>
              <a:p>
                <a:pPr lvl="3"/>
                <a:r>
                  <a:rPr lang="en-US" altLang="zh-CN" smtClean="0"/>
                  <a:t>a set of items with size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mtClean="0"/>
              </a:p>
              <a:p>
                <a:pPr lvl="3"/>
                <a:r>
                  <a:rPr lang="en-US" altLang="zh-CN" smtClean="0"/>
                  <a:t>the size of each bin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mtClean="0"/>
              </a:p>
              <a:p>
                <a:pPr lvl="2"/>
                <a:r>
                  <a:rPr lang="en-US" altLang="zh-CN" smtClean="0"/>
                  <a:t>Assume a 2-approx. exists, it will give a 2-bin packing if the instance of Set Partition Problem has a “yes” answer, since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smtClean="0"/>
                  <a:t>.</a:t>
                </a:r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8363272" cy="5688360"/>
              </a:xfrm>
              <a:blipFill rotWithShape="0">
                <a:blip r:embed="rId2"/>
                <a:stretch>
                  <a:fillRect l="-729" t="-1393" r="-12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5" name="矩形 4"/>
          <p:cNvSpPr/>
          <p:nvPr/>
        </p:nvSpPr>
        <p:spPr bwMode="auto">
          <a:xfrm>
            <a:off x="179512" y="2276872"/>
            <a:ext cx="8856538" cy="1584176"/>
          </a:xfrm>
          <a:prstGeom prst="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>
                <a:solidFill>
                  <a:schemeClr val="tx1"/>
                </a:solidFill>
                <a:latin typeface="Arial" charset="0"/>
                <a:ea typeface="Arial Unicode MS" pitchFamily="50" charset="-127"/>
                <a:cs typeface="Arial Unicode MS" pitchFamily="50" charset="-127"/>
              </a:rPr>
              <a:t>W</a:t>
            </a:r>
            <a:r>
              <a:rPr kumimoji="0" lang="en-US" altLang="zh-CN" sz="28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rPr>
              <a:t>orst case happens when OPT is small enough, 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rPr>
              <a:t>e.g., 2 or 3, even though n is unbounded.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rPr>
              <a:t>How about cases when OPT increases with n?</a:t>
            </a: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64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Chapter </a:t>
            </a:r>
            <a:r>
              <a:rPr lang="en-US" altLang="zh-CN" smtClean="0"/>
              <a:t>9: Bin Packing</a:t>
            </a:r>
          </a:p>
          <a:p>
            <a:pPr lvl="1"/>
            <a:r>
              <a:rPr lang="en-US" altLang="zh-CN" smtClean="0"/>
              <a:t>Definition</a:t>
            </a:r>
          </a:p>
          <a:p>
            <a:pPr lvl="1"/>
            <a:r>
              <a:rPr lang="en-US" altLang="zh-CN" smtClean="0"/>
              <a:t>Basics</a:t>
            </a:r>
          </a:p>
          <a:p>
            <a:pPr lvl="1"/>
            <a:r>
              <a:rPr lang="en-US" altLang="zh-CN" smtClean="0"/>
              <a:t>Algorithms</a:t>
            </a:r>
          </a:p>
          <a:p>
            <a:pPr lvl="1"/>
            <a:r>
              <a:rPr lang="en-US" altLang="zh-CN" smtClean="0"/>
              <a:t>Conclusions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229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Bin Packing</a:t>
            </a:r>
            <a:r>
              <a:rPr lang="zh-CN" altLang="en-US" smtClean="0"/>
              <a:t>：</a:t>
            </a:r>
            <a:r>
              <a:rPr lang="en-US" altLang="zh-CN" smtClean="0"/>
              <a:t>A 5-approx. algo.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19" y="980728"/>
            <a:ext cx="8965381" cy="1938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919378"/>
                <a:ext cx="8229600" cy="3749710"/>
              </a:xfrm>
            </p:spPr>
            <p:txBody>
              <a:bodyPr/>
              <a:lstStyle/>
              <a:p>
                <a:r>
                  <a:rPr lang="en-US" altLang="zh-CN" smtClean="0"/>
                  <a:t>[Johnson 73] shows for FFD algorithm,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𝐹𝐹𝐷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+4=1.22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+4</m:t>
                    </m:r>
                  </m:oMath>
                </a14:m>
                <a:endParaRPr lang="en-US" altLang="zh-CN" smtClean="0"/>
              </a:p>
              <a:p>
                <a:pPr lvl="1"/>
                <a:r>
                  <a:rPr lang="en-US" altLang="zh-CN" smtClean="0"/>
                  <a:t>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𝐹𝐹𝐷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)≤5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𝑂𝑃𝑇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mtClean="0"/>
              </a:p>
              <a:p>
                <a:pPr lvl="1"/>
                <a:r>
                  <a:rPr lang="en-US" altLang="zh-CN" smtClean="0"/>
                  <a:t>So it is a 5-approx. algo.</a:t>
                </a:r>
              </a:p>
              <a:p>
                <a:pPr lvl="1"/>
                <a:r>
                  <a:rPr lang="en-US" altLang="zh-CN" smtClean="0"/>
                  <a:t>However, as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𝑂𝑃𝑇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increase, the approx. ratio will dramatically decrease to nearly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en-US" altLang="zh-CN" smtClean="0"/>
              </a:p>
              <a:p>
                <a:pPr lvl="1"/>
                <a:r>
                  <a:rPr lang="en-US" altLang="zh-CN" smtClean="0"/>
                  <a:t>APTAS is introduced.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919378"/>
                <a:ext cx="8229600" cy="3749710"/>
              </a:xfrm>
              <a:blipFill rotWithShape="0">
                <a:blip r:embed="rId3"/>
                <a:stretch>
                  <a:fillRect l="-741" t="-2114" b="-22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863" y="980728"/>
            <a:ext cx="3426388" cy="218323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449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Bin Packing: Basics Revisit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mtClean="0">
                    <a:solidFill>
                      <a:srgbClr val="FF0000"/>
                    </a:solidFill>
                  </a:rPr>
                  <a:t>A</a:t>
                </a:r>
                <a:r>
                  <a:rPr lang="en-US" altLang="zh-CN" smtClean="0"/>
                  <a:t>symptotic </a:t>
                </a:r>
                <a:r>
                  <a:rPr lang="en-US" altLang="zh-CN">
                    <a:solidFill>
                      <a:srgbClr val="FF0000"/>
                    </a:solidFill>
                  </a:rPr>
                  <a:t>P</a:t>
                </a:r>
                <a:r>
                  <a:rPr lang="en-US" altLang="zh-CN"/>
                  <a:t>olynomial-</a:t>
                </a:r>
                <a:r>
                  <a:rPr lang="en-US" altLang="zh-CN">
                    <a:solidFill>
                      <a:srgbClr val="FF0000"/>
                    </a:solidFill>
                  </a:rPr>
                  <a:t>T</a:t>
                </a:r>
                <a:r>
                  <a:rPr lang="en-US" altLang="zh-CN"/>
                  <a:t>ime </a:t>
                </a:r>
                <a:r>
                  <a:rPr lang="en-US" altLang="zh-CN">
                    <a:solidFill>
                      <a:srgbClr val="FF0000"/>
                    </a:solidFill>
                  </a:rPr>
                  <a:t>A</a:t>
                </a:r>
                <a:r>
                  <a:rPr lang="en-US" altLang="zh-CN"/>
                  <a:t>pproximation </a:t>
                </a:r>
                <a:r>
                  <a:rPr lang="en-US" altLang="zh-CN" smtClean="0">
                    <a:solidFill>
                      <a:srgbClr val="FF0000"/>
                    </a:solidFill>
                  </a:rPr>
                  <a:t>S</a:t>
                </a:r>
                <a:r>
                  <a:rPr lang="en-US" altLang="zh-CN" smtClean="0"/>
                  <a:t>cheme(APTAS)</a:t>
                </a:r>
              </a:p>
              <a:p>
                <a:pPr lvl="1"/>
                <a:r>
                  <a:rPr lang="en-US" altLang="zh-CN" smtClean="0"/>
                  <a:t>For any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mtClean="0"/>
                  <a:t> exists polynomial time algorithm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zh-CN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mtClean="0"/>
                  <a:t>, s.t.,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𝑂𝑃𝑇</m:t>
                    </m:r>
                  </m:oMath>
                </a14:m>
                <a:r>
                  <a:rPr lang="en-US" altLang="zh-CN" smtClean="0"/>
                  <a:t>,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𝑂𝑃𝑇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mtClean="0"/>
                  <a:t>.</a:t>
                </a:r>
                <a:r>
                  <a:rPr lang="en-US" altLang="zh-CN"/>
                  <a:t/>
                </a:r>
                <a:br>
                  <a:rPr lang="en-US" altLang="zh-CN"/>
                </a:br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1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grpSp>
        <p:nvGrpSpPr>
          <p:cNvPr id="15" name="组合 14"/>
          <p:cNvGrpSpPr/>
          <p:nvPr/>
        </p:nvGrpSpPr>
        <p:grpSpPr>
          <a:xfrm>
            <a:off x="1073746" y="3865841"/>
            <a:ext cx="6912768" cy="2659503"/>
            <a:chOff x="1073746" y="3865841"/>
            <a:chExt cx="6912768" cy="2659503"/>
          </a:xfrm>
        </p:grpSpPr>
        <p:sp>
          <p:nvSpPr>
            <p:cNvPr id="5" name="矩形 4"/>
            <p:cNvSpPr/>
            <p:nvPr/>
          </p:nvSpPr>
          <p:spPr bwMode="auto">
            <a:xfrm>
              <a:off x="1073746" y="3933056"/>
              <a:ext cx="6912768" cy="2592288"/>
            </a:xfrm>
            <a:prstGeom prst="rect">
              <a:avLst/>
            </a:prstGeom>
            <a:solidFill>
              <a:srgbClr val="7030A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6" name="圆角矩形 5"/>
            <p:cNvSpPr/>
            <p:nvPr/>
          </p:nvSpPr>
          <p:spPr bwMode="auto">
            <a:xfrm>
              <a:off x="1403648" y="4221088"/>
              <a:ext cx="6264696" cy="2160240"/>
            </a:xfrm>
            <a:prstGeom prst="roundRect">
              <a:avLst/>
            </a:prstGeom>
            <a:solidFill>
              <a:srgbClr val="00B0F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1552902" y="4608861"/>
              <a:ext cx="5899418" cy="1670841"/>
            </a:xfrm>
            <a:prstGeom prst="roundRect">
              <a:avLst/>
            </a:prstGeom>
            <a:solidFill>
              <a:srgbClr val="C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1867508" y="4941168"/>
              <a:ext cx="5408984" cy="1244844"/>
            </a:xfrm>
            <a:prstGeom prst="round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2411760" y="5401188"/>
              <a:ext cx="4585084" cy="677164"/>
            </a:xfrm>
            <a:prstGeom prst="roundRect">
              <a:avLst/>
            </a:prstGeom>
            <a:solidFill>
              <a:srgbClr val="FFFF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73746" y="3865841"/>
              <a:ext cx="12662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smtClean="0"/>
                <a:t>NP</a:t>
              </a:r>
              <a:endParaRPr lang="zh-CN" altLang="en-US" sz="240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526729" y="4214411"/>
              <a:ext cx="12662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smtClean="0"/>
                <a:t>APX</a:t>
              </a:r>
              <a:endParaRPr lang="zh-CN" altLang="en-US" sz="24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867508" y="4918328"/>
              <a:ext cx="12662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smtClean="0"/>
                <a:t>PTAS</a:t>
              </a:r>
              <a:endParaRPr lang="zh-CN" altLang="en-US" sz="240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439251" y="5367581"/>
              <a:ext cx="12662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smtClean="0"/>
                <a:t>FPTAS</a:t>
              </a:r>
              <a:endParaRPr lang="zh-CN" altLang="en-US" sz="24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667931" y="4564675"/>
              <a:ext cx="12662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smtClean="0"/>
                <a:t>APTAS</a:t>
              </a:r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98307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Chapter </a:t>
            </a:r>
            <a:r>
              <a:rPr lang="en-US" altLang="zh-CN" smtClean="0"/>
              <a:t>9: Bin Packing</a:t>
            </a:r>
          </a:p>
          <a:p>
            <a:pPr lvl="1"/>
            <a:r>
              <a:rPr lang="en-US" altLang="zh-CN" smtClean="0"/>
              <a:t>Definition</a:t>
            </a:r>
          </a:p>
          <a:p>
            <a:pPr lvl="1"/>
            <a:r>
              <a:rPr lang="en-US" altLang="zh-CN" smtClean="0"/>
              <a:t>Basics</a:t>
            </a:r>
          </a:p>
          <a:p>
            <a:pPr lvl="1"/>
            <a:r>
              <a:rPr lang="en-US" altLang="zh-CN" smtClean="0"/>
              <a:t>Algorithms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Conclusions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172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Bin Packing: Conclusions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8939336" cy="5688360"/>
              </a:xfrm>
            </p:spPr>
            <p:txBody>
              <a:bodyPr/>
              <a:lstStyle/>
              <a:p>
                <a:r>
                  <a:rPr lang="en-US" altLang="zh-CN" smtClean="0"/>
                  <a:t>Main Theorem: For any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mtClean="0"/>
                  <a:t>, , there is an algorithm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that runs in polynomial in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mtClean="0"/>
                  <a:t> and finds a packing using at most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1+2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𝑂𝑃𝑇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bins.</a:t>
                </a:r>
              </a:p>
              <a:p>
                <a:pPr lvl="1"/>
                <a:r>
                  <a:rPr lang="en-US" altLang="zh-CN" smtClean="0"/>
                  <a:t>proved by three lemmas</a:t>
                </a:r>
              </a:p>
              <a:p>
                <a:r>
                  <a:rPr lang="en-US" altLang="zh-CN" smtClean="0"/>
                  <a:t>Algorithm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can be used as an APTAS</a:t>
                </a:r>
              </a:p>
              <a:p>
                <a:pPr lvl="1"/>
                <a:r>
                  <a:rPr lang="en-US" altLang="zh-CN" smtClean="0"/>
                  <a:t>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US" altLang="zh-CN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altLang="zh-CN" smtClean="0"/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1+2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1+2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𝑂𝑃𝑇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altLang="zh-CN" b="0" smtClean="0"/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𝒜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1+2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altLang="zh-CN" b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𝒜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𝑂𝑃𝑇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i="1"/>
              </a:p>
              <a:p>
                <a:pPr lvl="1"/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8939336" cy="5688360"/>
              </a:xfrm>
              <a:blipFill rotWithShape="0">
                <a:blip r:embed="rId2"/>
                <a:stretch>
                  <a:fillRect l="-682" t="-1393" r="-1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26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Bin Packing: Three Lemma 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76128"/>
                <a:ext cx="8229600" cy="43929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is max. number of items in a bin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is number of ways to pack in a bin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is number of </a:t>
                </a:r>
                <a:r>
                  <a:rPr lang="en-US" altLang="zh-CN" smtClean="0"/>
                  <a:t>feasible packings</a:t>
                </a:r>
              </a:p>
              <a:p>
                <a:pPr lvl="1"/>
                <a:r>
                  <a:rPr lang="en-US" altLang="zh-CN" smtClean="0"/>
                  <a:t>polynomial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because R is fixed const.</a:t>
                </a:r>
              </a:p>
              <a:p>
                <a:r>
                  <a:rPr lang="en-US" altLang="zh-CN" smtClean="0"/>
                  <a:t>Enumerate all packings and pick the best</a:t>
                </a:r>
                <a:endParaRPr lang="zh-CN" altLang="en-US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76128"/>
                <a:ext cx="8229600" cy="4392960"/>
              </a:xfrm>
              <a:blipFill rotWithShape="0">
                <a:blip r:embed="rId2"/>
                <a:stretch>
                  <a:fillRect l="-741" t="-1803" r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80728"/>
            <a:ext cx="8143875" cy="1295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330" y="2348880"/>
            <a:ext cx="7052270" cy="437949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2413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Bin Packing: Three Lemma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70279"/>
                <a:ext cx="8578850" cy="4399081"/>
              </a:xfrm>
            </p:spPr>
            <p:txBody>
              <a:bodyPr/>
              <a:lstStyle/>
              <a:p>
                <a:r>
                  <a:rPr lang="en-US" altLang="zh-CN" sz="2400" smtClean="0"/>
                  <a:t>Sort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smtClean="0"/>
                  <a:t> by increasing size and partition them into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smtClean="0"/>
                  <a:t> groups having at most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400" smtClean="0"/>
                  <a:t> </a:t>
                </a:r>
                <a:r>
                  <a:rPr lang="en-US" altLang="zh-CN" sz="2400" smtClean="0"/>
                  <a:t>items</a:t>
                </a:r>
              </a:p>
              <a:p>
                <a:r>
                  <a:rPr lang="en-US" altLang="zh-CN" sz="2400" smtClean="0"/>
                  <a:t>Construct instance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zh-CN" altLang="en-US" sz="2400" smtClean="0"/>
                  <a:t> </a:t>
                </a:r>
                <a:r>
                  <a:rPr lang="en-US" altLang="zh-CN" sz="2400" smtClean="0"/>
                  <a:t>by rounding up item sizes. By previous lemma, we get optimal packing.</a:t>
                </a:r>
              </a:p>
              <a:p>
                <a:r>
                  <a:rPr lang="en-US" altLang="zh-CN" sz="2400" smtClean="0"/>
                  <a:t>Construct instance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400" smtClean="0"/>
                  <a:t> by rounding down item sizes.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400" smtClean="0"/>
                  <a:t> is packing for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altLang="zh-CN" sz="2400" smtClean="0"/>
                  <a:t> except Q largest items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altLang="zh-CN" sz="2400" smtClean="0"/>
                  <a:t> </a:t>
                </a:r>
              </a:p>
              <a:p>
                <a:endParaRPr lang="zh-CN" altLang="en-US" sz="240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70279"/>
                <a:ext cx="8578850" cy="4399081"/>
              </a:xfrm>
              <a:blipFill rotWithShape="0">
                <a:blip r:embed="rId2"/>
                <a:stretch>
                  <a:fillRect l="-284" t="-970" r="-18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74607"/>
            <a:ext cx="8048625" cy="1295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4725144"/>
            <a:ext cx="5280235" cy="200087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116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Bin Packing: Three Lemma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70279"/>
                <a:ext cx="8578850" cy="4399081"/>
              </a:xfrm>
            </p:spPr>
            <p:txBody>
              <a:bodyPr/>
              <a:lstStyle/>
              <a:p>
                <a:r>
                  <a:rPr lang="en-US" altLang="zh-CN" sz="2400" smtClean="0"/>
                  <a:t>Sort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smtClean="0"/>
                  <a:t> by increasing size and partition them into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smtClean="0"/>
                  <a:t> groups having at most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400" smtClean="0"/>
                  <a:t> </a:t>
                </a:r>
                <a:r>
                  <a:rPr lang="en-US" altLang="zh-CN" sz="2400" smtClean="0"/>
                  <a:t>items</a:t>
                </a:r>
              </a:p>
              <a:p>
                <a:r>
                  <a:rPr lang="en-US" altLang="zh-CN" sz="2400" smtClean="0"/>
                  <a:t>Construct instance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zh-CN" altLang="en-US" sz="2400" smtClean="0"/>
                  <a:t> </a:t>
                </a:r>
                <a:r>
                  <a:rPr lang="en-US" altLang="zh-CN" sz="2400" smtClean="0"/>
                  <a:t>by rounding up item sizes. By previous lemma, we get optimal packing.</a:t>
                </a:r>
              </a:p>
              <a:p>
                <a:r>
                  <a:rPr lang="en-US" altLang="zh-CN" sz="2400" smtClean="0"/>
                  <a:t>Construct instance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400" smtClean="0"/>
                  <a:t> by rounding down item sizes.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400" smtClean="0"/>
                  <a:t> is packing for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altLang="zh-CN" sz="2400" smtClean="0"/>
                  <a:t> except Q largest items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altLang="zh-CN" sz="240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altLang="zh-CN" sz="2000" smtClean="0"/>
              </a:p>
              <a:p>
                <a:r>
                  <a:rPr lang="en-US" altLang="zh-CN" sz="2400" smtClean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𝑂𝑃𝑇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sz="2400" smtClean="0"/>
                  <a:t>, therefore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𝑂𝑃𝑇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𝑂𝑃𝑇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𝑂𝑃𝑇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smtClean="0"/>
              </a:p>
              <a:p>
                <a:endParaRPr lang="zh-CN" altLang="en-US" sz="240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70279"/>
                <a:ext cx="8578850" cy="4399081"/>
              </a:xfrm>
              <a:blipFill rotWithShape="0">
                <a:blip r:embed="rId2"/>
                <a:stretch>
                  <a:fillRect l="-284" t="-970" r="-18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74607"/>
            <a:ext cx="80486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8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Bin Packing: Three Lemma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45646"/>
                <a:ext cx="8229600" cy="4723441"/>
              </a:xfrm>
            </p:spPr>
            <p:txBody>
              <a:bodyPr/>
              <a:lstStyle/>
              <a:p>
                <a:r>
                  <a:rPr lang="en-US" altLang="zh-CN" smtClean="0"/>
                  <a:t>Obtain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by discarding items smaller than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smtClean="0"/>
                  <a:t>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𝑂𝑃𝑇</m:t>
                    </m:r>
                  </m:oMath>
                </a14:m>
                <a:r>
                  <a:rPr lang="en-US" altLang="zh-CN" b="0" smtClean="0"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en-US" altLang="zh-CN" smtClean="0"/>
                  <a:t>Obtain a packing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using previous lemma with at most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(1+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bins.</a:t>
                </a:r>
              </a:p>
              <a:p>
                <a:r>
                  <a:rPr lang="en-US" altLang="zh-CN" smtClean="0"/>
                  <a:t>Pack small items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smtClean="0"/>
                  <a:t>) in First-Fit manner.</a:t>
                </a:r>
              </a:p>
              <a:p>
                <a:pPr lvl="1"/>
                <a:r>
                  <a:rPr lang="en-US" altLang="zh-CN" smtClean="0"/>
                  <a:t>No additional bins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we are done.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(1+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(1+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45646"/>
                <a:ext cx="8229600" cy="4723441"/>
              </a:xfrm>
              <a:blipFill rotWithShape="0">
                <a:blip r:embed="rId2"/>
                <a:stretch>
                  <a:fillRect l="-741" t="-1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65" y="983622"/>
            <a:ext cx="80962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8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Bin Packing: Three Lemma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45646"/>
                <a:ext cx="8229600" cy="4723441"/>
              </a:xfrm>
            </p:spPr>
            <p:txBody>
              <a:bodyPr/>
              <a:lstStyle/>
              <a:p>
                <a:r>
                  <a:rPr lang="en-US" altLang="zh-CN" smtClean="0"/>
                  <a:t>Obtain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by discarding items smaller than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smtClean="0"/>
                  <a:t>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𝑂𝑃𝑇</m:t>
                    </m:r>
                  </m:oMath>
                </a14:m>
                <a:r>
                  <a:rPr lang="en-US" altLang="zh-CN" b="0" smtClean="0"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en-US" altLang="zh-CN" smtClean="0"/>
                  <a:t>Obtain a packing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using previous lemma with at most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(1+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bins.</a:t>
                </a:r>
              </a:p>
              <a:p>
                <a:r>
                  <a:rPr lang="en-US" altLang="zh-CN" smtClean="0"/>
                  <a:t>Pack small items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smtClean="0"/>
                  <a:t>) in First-Fit manner.</a:t>
                </a:r>
              </a:p>
              <a:p>
                <a:r>
                  <a:rPr lang="en-US" altLang="zh-CN" smtClean="0"/>
                  <a:t>Otherwise, 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mtClean="0"/>
                  <a:t> be total number of bins.</a:t>
                </a:r>
              </a:p>
              <a:p>
                <a:r>
                  <a:rPr lang="en-US" altLang="zh-CN" smtClean="0"/>
                  <a:t>We know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mtClean="0"/>
                  <a:t> bins are at least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smtClean="0"/>
                  <a:t> full, so we use lower bound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𝑂𝑃𝑇</m:t>
                    </m:r>
                  </m:oMath>
                </a14:m>
                <a:endParaRPr lang="en-US" altLang="zh-CN" smtClean="0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45646"/>
                <a:ext cx="8229600" cy="4723441"/>
              </a:xfrm>
              <a:blipFill rotWithShape="0">
                <a:blip r:embed="rId2"/>
                <a:stretch>
                  <a:fillRect l="-741" t="-1677" r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65" y="983622"/>
            <a:ext cx="8096250" cy="962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 bwMode="auto">
              <a:xfrm>
                <a:off x="323528" y="1945647"/>
                <a:ext cx="8568952" cy="1915401"/>
              </a:xfrm>
              <a:prstGeom prst="rect">
                <a:avLst/>
              </a:prstGeom>
              <a:solidFill>
                <a:srgbClr val="FFC000"/>
              </a:soli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/>
                <a14:m>
                  <m:oMath xmlns:m="http://schemas.openxmlformats.org/officeDocument/2006/math">
                    <m:r>
                      <a:rPr kumimoji="0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 Unicode MS" pitchFamily="50" charset="-127"/>
                        <a:cs typeface="Arial Unicode MS" pitchFamily="50" charset="-127"/>
                      </a:rPr>
                      <m:t>𝑴</m:t>
                    </m:r>
                    <m:r>
                      <a:rPr kumimoji="0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50" charset="-127"/>
                      </a:rPr>
                      <m:t>≤</m:t>
                    </m:r>
                    <m:f>
                      <m:fPr>
                        <m:ctrlPr>
                          <a:rPr kumimoji="0" lang="en-US" altLang="zh-CN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50" charset="-127"/>
                          </a:rPr>
                        </m:ctrlPr>
                      </m:fPr>
                      <m:num>
                        <m:r>
                          <a:rPr kumimoji="0" lang="en-US" altLang="zh-CN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50" charset="-127"/>
                          </a:rPr>
                          <m:t>𝑶𝑷𝑻</m:t>
                        </m:r>
                      </m:num>
                      <m:den>
                        <m:r>
                          <a:rPr kumimoji="0" lang="en-US" altLang="zh-CN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50" charset="-127"/>
                          </a:rPr>
                          <m:t>𝟏</m:t>
                        </m:r>
                        <m:r>
                          <a:rPr kumimoji="0" lang="en-US" altLang="zh-CN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50" charset="-127"/>
                          </a:rPr>
                          <m:t>−</m:t>
                        </m:r>
                        <m:r>
                          <a:rPr kumimoji="0" lang="zh-CN" altLang="en-US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50" charset="-127"/>
                          </a:rPr>
                          <m:t>𝜺</m:t>
                        </m:r>
                      </m:den>
                    </m:f>
                    <m:r>
                      <a:rPr kumimoji="0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50" charset="-127"/>
                      </a:rPr>
                      <m:t>+</m:t>
                    </m:r>
                    <m:r>
                      <a:rPr kumimoji="0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50" charset="-127"/>
                      </a:rPr>
                      <m:t>𝟏</m:t>
                    </m:r>
                    <m:r>
                      <a:rPr kumimoji="0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50" charset="-127"/>
                      </a:rPr>
                      <m:t>≤</m:t>
                    </m:r>
                    <m:d>
                      <m:dPr>
                        <m:ctrlPr>
                          <a:rPr kumimoji="0" lang="en-US" altLang="zh-CN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50" charset="-127"/>
                          </a:rPr>
                        </m:ctrlPr>
                      </m:dPr>
                      <m:e>
                        <m:r>
                          <a:rPr kumimoji="0" lang="en-US" altLang="zh-CN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50" charset="-127"/>
                          </a:rPr>
                          <m:t>𝟏</m:t>
                        </m:r>
                        <m:r>
                          <a:rPr kumimoji="0" lang="en-US" altLang="zh-CN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50" charset="-127"/>
                          </a:rPr>
                          <m:t>+</m:t>
                        </m:r>
                        <m:r>
                          <a:rPr kumimoji="0" lang="en-US" altLang="zh-CN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50" charset="-127"/>
                          </a:rPr>
                          <m:t>𝟐</m:t>
                        </m:r>
                        <m:r>
                          <a:rPr kumimoji="0" lang="zh-CN" altLang="en-US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50" charset="-127"/>
                          </a:rPr>
                          <m:t>𝜺</m:t>
                        </m:r>
                      </m:e>
                    </m:d>
                    <m:r>
                      <a:rPr kumimoji="0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50" charset="-127"/>
                      </a:rPr>
                      <m:t>𝑶𝑷𝑻</m:t>
                    </m:r>
                    <m:r>
                      <a:rPr kumimoji="0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50" charset="-127"/>
                      </a:rPr>
                      <m:t>+</m:t>
                    </m:r>
                    <m:r>
                      <a:rPr kumimoji="0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50" charset="-127"/>
                      </a:rPr>
                      <m:t>𝟏</m:t>
                    </m:r>
                  </m:oMath>
                </a14:m>
                <a:r>
                  <a:rPr kumimoji="0" lang="en-US" altLang="zh-CN" sz="24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Arial Unicode MS" pitchFamily="50" charset="-127"/>
                    <a:cs typeface="Arial Unicode MS" pitchFamily="50" charset="-127"/>
                  </a:rPr>
                  <a:t>, for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50" charset="-127"/>
                      </a:rPr>
                      <m:t>0</m:t>
                    </m:r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50" charset="-127"/>
                      </a:rPr>
                      <m:t>≤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50" charset="-127"/>
                      </a:rPr>
                      <m:t>𝜺</m:t>
                    </m:r>
                    <m:r>
                      <a:rPr lang="zh-CN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50" charset="-127"/>
                      </a:rPr>
                      <m:t>≤</m:t>
                    </m:r>
                    <m:f>
                      <m:f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50" charset="-127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50" charset="-127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50" charset="-127"/>
                          </a:rPr>
                          <m:t>𝟐</m:t>
                        </m:r>
                      </m:den>
                    </m:f>
                  </m:oMath>
                </a14:m>
                <a:endParaRPr kumimoji="0" lang="en-US" altLang="zh-CN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endParaRPr>
              </a:p>
              <a:p>
                <a:pPr algn="ctr" eaLnBrk="1" hangingPunct="1"/>
                <a:r>
                  <a:rPr lang="en-US" altLang="zh-CN" sz="2400" smtClean="0">
                    <a:solidFill>
                      <a:schemeClr val="tx1"/>
                    </a:solidFill>
                    <a:latin typeface="Arial" charset="0"/>
                    <a:ea typeface="Arial Unicode MS" pitchFamily="50" charset="-127"/>
                    <a:cs typeface="Arial Unicode MS" pitchFamily="50" charset="-127"/>
                  </a:rPr>
                  <a:t>since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50" charset="-127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50" charset="-127"/>
                          </a:rPr>
                          <m:t>𝟏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50" charset="-127"/>
                          </a:rPr>
                          <m:t>𝟏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50" charset="-127"/>
                          </a:rPr>
                          <m:t>−</m:t>
                        </m:r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50" charset="-127"/>
                          </a:rPr>
                          <m:t>𝜺</m:t>
                        </m:r>
                      </m:den>
                    </m:f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50" charset="-127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50" charset="-127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50" charset="-127"/>
                          </a:rPr>
                          <m:t>𝟏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50" charset="-127"/>
                          </a:rPr>
                          <m:t>+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50" charset="-127"/>
                          </a:rPr>
                          <m:t>𝟐</m:t>
                        </m:r>
                        <m:r>
                          <a:rPr lang="zh-CN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50" charset="-127"/>
                          </a:rPr>
                          <m:t>𝜺</m:t>
                        </m:r>
                      </m:num>
                      <m:den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50" charset="-127"/>
                          </a:rPr>
                          <m:t>(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50" charset="-127"/>
                          </a:rPr>
                          <m:t>𝟏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50" charset="-127"/>
                          </a:rPr>
                          <m:t>+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50" charset="-127"/>
                          </a:rPr>
                          <m:t>𝟐</m:t>
                        </m:r>
                        <m:r>
                          <a:rPr lang="zh-CN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50" charset="-127"/>
                          </a:rPr>
                          <m:t>𝜺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50" charset="-127"/>
                          </a:rPr>
                          <m:t>)(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50" charset="-127"/>
                          </a:rPr>
                          <m:t>𝟏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50" charset="-127"/>
                          </a:rPr>
                          <m:t>−</m:t>
                        </m:r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50" charset="-127"/>
                          </a:rPr>
                          <m:t>𝜺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50" charset="-127"/>
                          </a:rPr>
                          <m:t>)</m:t>
                        </m:r>
                      </m:den>
                    </m:f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50" charset="-127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50" charset="-127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50" charset="-127"/>
                          </a:rPr>
                          <m:t>𝟏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50" charset="-127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50" charset="-127"/>
                          </a:rPr>
                          <m:t>𝟐</m:t>
                        </m:r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50" charset="-127"/>
                          </a:rPr>
                          <m:t>𝜺</m:t>
                        </m:r>
                      </m:num>
                      <m:den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50" charset="-127"/>
                          </a:rPr>
                          <m:t>𝟏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50" charset="-127"/>
                          </a:rPr>
                          <m:t>+</m:t>
                        </m:r>
                        <m:r>
                          <a:rPr lang="zh-CN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50" charset="-127"/>
                          </a:rPr>
                          <m:t>𝜺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50" charset="-127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50" charset="-127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50" charset="-127"/>
                              </a:rPr>
                              <m:t>𝟐</m:t>
                            </m:r>
                            <m:r>
                              <a:rPr lang="zh-CN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50" charset="-127"/>
                              </a:rPr>
                              <m:t>𝜺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50" charset="-127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50" charset="-127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50" charset="-127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50" charset="-127"/>
                          </a:rPr>
                          <m:t>𝟏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50" charset="-127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50" charset="-127"/>
                          </a:rPr>
                          <m:t>𝟐</m:t>
                        </m:r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50" charset="-127"/>
                          </a:rPr>
                          <m:t>𝜺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50" charset="-127"/>
                          </a:rPr>
                          <m:t>𝟏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50" charset="-127"/>
                          </a:rPr>
                          <m:t>+</m:t>
                        </m:r>
                        <m:r>
                          <a:rPr lang="zh-CN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50" charset="-127"/>
                          </a:rPr>
                          <m:t>𝜺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50" charset="-127"/>
                          </a:rPr>
                          <m:t>(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50" charset="-127"/>
                          </a:rPr>
                          <m:t>𝟏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50" charset="-127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50" charset="-127"/>
                          </a:rPr>
                          <m:t>𝟐</m:t>
                        </m:r>
                        <m:r>
                          <a:rPr lang="zh-CN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50" charset="-127"/>
                          </a:rPr>
                          <m:t>𝜺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50" charset="-127"/>
                          </a:rPr>
                          <m:t>)</m:t>
                        </m:r>
                      </m:den>
                    </m:f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50" charset="-127"/>
                      </a:rPr>
                      <m:t>≤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50" charset="-127"/>
                      </a:rPr>
                      <m:t>𝟏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50" charset="-127"/>
                      </a:rPr>
                      <m:t>+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50" charset="-127"/>
                      </a:rPr>
                      <m:t>𝟐</m:t>
                    </m:r>
                    <m:r>
                      <a:rPr lang="zh-CN" alt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50" charset="-127"/>
                      </a:rPr>
                      <m:t>𝜺</m:t>
                    </m:r>
                  </m:oMath>
                </a14:m>
                <a:r>
                  <a:rPr lang="en-US" altLang="zh-CN" sz="2400">
                    <a:solidFill>
                      <a:schemeClr val="tx1"/>
                    </a:solidFill>
                    <a:latin typeface="Arial" charset="0"/>
                    <a:ea typeface="Arial Unicode MS" pitchFamily="50" charset="-127"/>
                    <a:cs typeface="Arial Unicode MS" pitchFamily="50" charset="-127"/>
                  </a:rPr>
                  <a:t>, </a:t>
                </a:r>
                <a:endParaRPr lang="en-US" altLang="zh-CN" sz="2400" smtClean="0">
                  <a:solidFill>
                    <a:schemeClr val="tx1"/>
                  </a:solidFill>
                  <a:latin typeface="Arial" charset="0"/>
                  <a:ea typeface="Arial Unicode MS" pitchFamily="50" charset="-127"/>
                  <a:cs typeface="Arial Unicode MS" pitchFamily="50" charset="-127"/>
                </a:endParaRPr>
              </a:p>
              <a:p>
                <a:pPr algn="ctr" eaLnBrk="1" hangingPunct="1"/>
                <a:r>
                  <a:rPr lang="en-US" altLang="zh-CN" sz="2400" smtClean="0">
                    <a:solidFill>
                      <a:schemeClr val="tx1"/>
                    </a:solidFill>
                    <a:latin typeface="Arial" charset="0"/>
                    <a:ea typeface="Arial Unicode MS" pitchFamily="50" charset="-127"/>
                    <a:cs typeface="Arial Unicode MS" pitchFamily="50" charset="-127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50" charset="-127"/>
                      </a:rPr>
                      <m:t>0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50" charset="-127"/>
                      </a:rPr>
                      <m:t>≤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50" charset="-127"/>
                      </a:rPr>
                      <m:t>𝜺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50" charset="-127"/>
                      </a:rPr>
                      <m:t>≤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50" charset="-127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50" charset="-127"/>
                          </a:rPr>
                          <m:t>𝟏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50" charset="-127"/>
                          </a:rPr>
                          <m:t>𝟐</m:t>
                        </m:r>
                      </m:den>
                    </m:f>
                  </m:oMath>
                </a14:m>
                <a:endParaRPr kumimoji="0" lang="zh-CN" alt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1945647"/>
                <a:ext cx="8568952" cy="191540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50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Chapter </a:t>
            </a:r>
            <a:r>
              <a:rPr lang="en-US" altLang="zh-CN" smtClean="0"/>
              <a:t>9: Bin Packing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Definition</a:t>
            </a:r>
          </a:p>
          <a:p>
            <a:pPr lvl="1"/>
            <a:r>
              <a:rPr lang="en-US" altLang="zh-CN" smtClean="0"/>
              <a:t>Basics</a:t>
            </a:r>
          </a:p>
          <a:p>
            <a:pPr lvl="1"/>
            <a:r>
              <a:rPr lang="en-US" altLang="zh-CN" smtClean="0"/>
              <a:t>Algorithms</a:t>
            </a:r>
          </a:p>
          <a:p>
            <a:pPr lvl="1"/>
            <a:r>
              <a:rPr lang="en-US" altLang="zh-CN" smtClean="0"/>
              <a:t>Conclusions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488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Bin Packing: Definition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mtClean="0"/>
                  <a:t>Given: a set of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mtClean="0"/>
                  <a:t> items with sizes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∈(0,1]</m:t>
                    </m:r>
                  </m:oMath>
                </a14:m>
                <a:endParaRPr lang="en-US" altLang="zh-CN" smtClean="0"/>
              </a:p>
              <a:p>
                <a:r>
                  <a:rPr lang="en-US" altLang="zh-CN" smtClean="0"/>
                  <a:t>Objective: find a packing in unit-sized bins to minimize the number of bins used</a:t>
                </a:r>
              </a:p>
              <a:p>
                <a:r>
                  <a:rPr lang="en-US" altLang="zh-CN" smtClean="0"/>
                  <a:t>Constraint</a:t>
                </a:r>
                <a:r>
                  <a:rPr lang="zh-CN" altLang="en-US"/>
                  <a:t>：</a:t>
                </a:r>
                <a:endParaRPr lang="en-US" altLang="zh-CN" smtClean="0"/>
              </a:p>
              <a:p>
                <a:pPr lvl="1"/>
                <a:r>
                  <a:rPr lang="en-US" altLang="zh-CN" smtClean="0"/>
                  <a:t>All items need to be packaged</a:t>
                </a:r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1393" r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566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14430"/>
              </p:ext>
            </p:extLst>
          </p:nvPr>
        </p:nvGraphicFramePr>
        <p:xfrm>
          <a:off x="611565" y="1689406"/>
          <a:ext cx="8075235" cy="300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1"/>
                <a:gridCol w="1443119"/>
                <a:gridCol w="1509209"/>
                <a:gridCol w="936104"/>
                <a:gridCol w="1512168"/>
                <a:gridCol w="1008112"/>
                <a:gridCol w="802432"/>
              </a:tblGrid>
              <a:tr h="443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6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shape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Bin Packing: Definition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Example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grpSp>
        <p:nvGrpSpPr>
          <p:cNvPr id="14" name="组合 13"/>
          <p:cNvGrpSpPr/>
          <p:nvPr/>
        </p:nvGrpSpPr>
        <p:grpSpPr>
          <a:xfrm>
            <a:off x="3100026" y="2348880"/>
            <a:ext cx="1080000" cy="2157720"/>
            <a:chOff x="1187624" y="1844824"/>
            <a:chExt cx="1080000" cy="2157720"/>
          </a:xfrm>
        </p:grpSpPr>
        <p:sp>
          <p:nvSpPr>
            <p:cNvPr id="6" name="矩形 5"/>
            <p:cNvSpPr/>
            <p:nvPr/>
          </p:nvSpPr>
          <p:spPr bwMode="auto">
            <a:xfrm>
              <a:off x="1187624" y="1844824"/>
              <a:ext cx="1080000" cy="108012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187624" y="2922424"/>
              <a:ext cx="1080000" cy="108012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9" name="直接连接符 8"/>
            <p:cNvCxnSpPr>
              <a:stCxn id="6" idx="0"/>
              <a:endCxn id="7" idx="2"/>
            </p:cNvCxnSpPr>
            <p:nvPr/>
          </p:nvCxnSpPr>
          <p:spPr bwMode="auto">
            <a:xfrm>
              <a:off x="1727624" y="1844824"/>
              <a:ext cx="0" cy="2157720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>
              <a:stCxn id="6" idx="1"/>
              <a:endCxn id="6" idx="3"/>
            </p:cNvCxnSpPr>
            <p:nvPr/>
          </p:nvCxnSpPr>
          <p:spPr bwMode="auto">
            <a:xfrm>
              <a:off x="1187624" y="2384884"/>
              <a:ext cx="1080000" cy="0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>
              <a:stCxn id="7" idx="1"/>
              <a:endCxn id="7" idx="3"/>
            </p:cNvCxnSpPr>
            <p:nvPr/>
          </p:nvCxnSpPr>
          <p:spPr bwMode="auto">
            <a:xfrm>
              <a:off x="1187624" y="3462484"/>
              <a:ext cx="1080000" cy="0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" name="组合 14"/>
          <p:cNvGrpSpPr/>
          <p:nvPr/>
        </p:nvGrpSpPr>
        <p:grpSpPr>
          <a:xfrm>
            <a:off x="1646380" y="2348880"/>
            <a:ext cx="1080000" cy="1080120"/>
            <a:chOff x="1187624" y="1844824"/>
            <a:chExt cx="1080000" cy="1080120"/>
          </a:xfrm>
        </p:grpSpPr>
        <p:sp>
          <p:nvSpPr>
            <p:cNvPr id="16" name="矩形 15"/>
            <p:cNvSpPr/>
            <p:nvPr/>
          </p:nvSpPr>
          <p:spPr bwMode="auto">
            <a:xfrm>
              <a:off x="1187624" y="1844824"/>
              <a:ext cx="1080000" cy="108012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18" name="直接连接符 17"/>
            <p:cNvCxnSpPr>
              <a:stCxn id="16" idx="0"/>
              <a:endCxn id="16" idx="2"/>
            </p:cNvCxnSpPr>
            <p:nvPr/>
          </p:nvCxnSpPr>
          <p:spPr bwMode="auto">
            <a:xfrm>
              <a:off x="1727624" y="1844824"/>
              <a:ext cx="0" cy="1080120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>
              <a:stCxn id="16" idx="1"/>
              <a:endCxn id="16" idx="3"/>
            </p:cNvCxnSpPr>
            <p:nvPr/>
          </p:nvCxnSpPr>
          <p:spPr bwMode="auto">
            <a:xfrm>
              <a:off x="1187624" y="2384884"/>
              <a:ext cx="1080000" cy="0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组合 22"/>
          <p:cNvGrpSpPr/>
          <p:nvPr/>
        </p:nvGrpSpPr>
        <p:grpSpPr>
          <a:xfrm>
            <a:off x="5602592" y="2348880"/>
            <a:ext cx="1080000" cy="1080120"/>
            <a:chOff x="1187624" y="1844824"/>
            <a:chExt cx="1080000" cy="1080120"/>
          </a:xfrm>
        </p:grpSpPr>
        <p:sp>
          <p:nvSpPr>
            <p:cNvPr id="24" name="矩形 23"/>
            <p:cNvSpPr/>
            <p:nvPr/>
          </p:nvSpPr>
          <p:spPr bwMode="auto">
            <a:xfrm>
              <a:off x="1187624" y="1844824"/>
              <a:ext cx="1080000" cy="108012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25" name="直接连接符 24"/>
            <p:cNvCxnSpPr>
              <a:stCxn id="24" idx="0"/>
              <a:endCxn id="24" idx="2"/>
            </p:cNvCxnSpPr>
            <p:nvPr/>
          </p:nvCxnSpPr>
          <p:spPr bwMode="auto">
            <a:xfrm>
              <a:off x="1727624" y="1844824"/>
              <a:ext cx="0" cy="1080120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直接连接符 25"/>
            <p:cNvCxnSpPr>
              <a:stCxn id="24" idx="1"/>
              <a:endCxn id="24" idx="3"/>
            </p:cNvCxnSpPr>
            <p:nvPr/>
          </p:nvCxnSpPr>
          <p:spPr bwMode="auto">
            <a:xfrm>
              <a:off x="1187624" y="2384884"/>
              <a:ext cx="1080000" cy="0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1" name="矩形 30"/>
          <p:cNvSpPr/>
          <p:nvPr/>
        </p:nvSpPr>
        <p:spPr bwMode="auto">
          <a:xfrm>
            <a:off x="4621309" y="2348880"/>
            <a:ext cx="540000" cy="540060"/>
          </a:xfrm>
          <a:prstGeom prst="rect">
            <a:avLst/>
          </a:prstGeom>
          <a:solidFill>
            <a:schemeClr val="bg1">
              <a:alpha val="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7149523" y="2348880"/>
            <a:ext cx="540000" cy="1077600"/>
            <a:chOff x="6362450" y="1842676"/>
            <a:chExt cx="540000" cy="1077600"/>
          </a:xfrm>
        </p:grpSpPr>
        <p:sp>
          <p:nvSpPr>
            <p:cNvPr id="32" name="矩形 31"/>
            <p:cNvSpPr/>
            <p:nvPr/>
          </p:nvSpPr>
          <p:spPr bwMode="auto">
            <a:xfrm>
              <a:off x="6362450" y="1842676"/>
              <a:ext cx="540000" cy="54006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6362450" y="2380216"/>
              <a:ext cx="540000" cy="54006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sp>
        <p:nvSpPr>
          <p:cNvPr id="35" name="矩形 34"/>
          <p:cNvSpPr/>
          <p:nvPr/>
        </p:nvSpPr>
        <p:spPr bwMode="auto">
          <a:xfrm>
            <a:off x="7996250" y="2348880"/>
            <a:ext cx="540000" cy="540060"/>
          </a:xfrm>
          <a:prstGeom prst="rect">
            <a:avLst/>
          </a:prstGeom>
          <a:solidFill>
            <a:schemeClr val="bg1">
              <a:alpha val="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798198" y="12954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>
                <a:solidFill>
                  <a:srgbClr val="FF0000"/>
                </a:solidFill>
              </a:rPr>
              <a:t>items</a:t>
            </a:r>
            <a:endParaRPr lang="zh-CN" altLang="en-US" sz="1800">
              <a:solidFill>
                <a:srgbClr val="FF0000"/>
              </a:solidFill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2982598" y="5278317"/>
            <a:ext cx="2695200" cy="1082520"/>
            <a:chOff x="2021166" y="5405500"/>
            <a:chExt cx="2695200" cy="1082520"/>
          </a:xfrm>
        </p:grpSpPr>
        <p:sp>
          <p:nvSpPr>
            <p:cNvPr id="39" name="矩形 38"/>
            <p:cNvSpPr/>
            <p:nvPr/>
          </p:nvSpPr>
          <p:spPr bwMode="auto">
            <a:xfrm rot="16200000">
              <a:off x="2021226" y="5407960"/>
              <a:ext cx="1080000" cy="108012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 rot="16200000">
              <a:off x="3098826" y="5405441"/>
              <a:ext cx="1080000" cy="108012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41" name="直接连接符 40"/>
            <p:cNvCxnSpPr>
              <a:stCxn id="39" idx="0"/>
              <a:endCxn id="40" idx="2"/>
            </p:cNvCxnSpPr>
            <p:nvPr/>
          </p:nvCxnSpPr>
          <p:spPr bwMode="auto">
            <a:xfrm flipV="1">
              <a:off x="2021166" y="5945501"/>
              <a:ext cx="2157720" cy="2519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直接连接符 41"/>
            <p:cNvCxnSpPr>
              <a:stCxn id="39" idx="1"/>
              <a:endCxn id="39" idx="3"/>
            </p:cNvCxnSpPr>
            <p:nvPr/>
          </p:nvCxnSpPr>
          <p:spPr bwMode="auto">
            <a:xfrm rot="16200000">
              <a:off x="2021226" y="5948020"/>
              <a:ext cx="1080000" cy="0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直接连接符 42"/>
            <p:cNvCxnSpPr>
              <a:stCxn id="40" idx="1"/>
              <a:endCxn id="40" idx="3"/>
            </p:cNvCxnSpPr>
            <p:nvPr/>
          </p:nvCxnSpPr>
          <p:spPr bwMode="auto">
            <a:xfrm flipV="1">
              <a:off x="3638826" y="5405501"/>
              <a:ext cx="0" cy="1080000"/>
            </a:xfrm>
            <a:prstGeom prst="line">
              <a:avLst/>
            </a:prstGeom>
            <a:solidFill>
              <a:srgbClr val="C0C0C0">
                <a:alpha val="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矩形 47"/>
            <p:cNvSpPr/>
            <p:nvPr/>
          </p:nvSpPr>
          <p:spPr bwMode="auto">
            <a:xfrm>
              <a:off x="4176366" y="5405500"/>
              <a:ext cx="540000" cy="54006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4176366" y="5943040"/>
              <a:ext cx="540000" cy="54006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2726380" y="4859473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>
                <a:solidFill>
                  <a:srgbClr val="FF0000"/>
                </a:solidFill>
              </a:rPr>
              <a:t>Container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337843" y="645388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>
                <a:solidFill>
                  <a:srgbClr val="FF0000"/>
                </a:solidFill>
              </a:rPr>
              <a:t>How many containers we must use? </a:t>
            </a:r>
            <a:endParaRPr lang="zh-CN" altLang="en-US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16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457200" y="4807395"/>
            <a:ext cx="8461890" cy="1861693"/>
          </a:xfrm>
          <a:prstGeom prst="rect">
            <a:avLst/>
          </a:prstGeom>
          <a:solidFill>
            <a:schemeClr val="bg1">
              <a:alpha val="0"/>
            </a:scheme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611565" y="1689406"/>
          <a:ext cx="8075235" cy="300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1"/>
                <a:gridCol w="1443119"/>
                <a:gridCol w="1509209"/>
                <a:gridCol w="936104"/>
                <a:gridCol w="1512168"/>
                <a:gridCol w="1008112"/>
                <a:gridCol w="802432"/>
              </a:tblGrid>
              <a:tr h="443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6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shape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Bin Packing: Definition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6509" y="980728"/>
            <a:ext cx="8229600" cy="5688360"/>
          </a:xfrm>
        </p:spPr>
        <p:txBody>
          <a:bodyPr/>
          <a:lstStyle/>
          <a:p>
            <a:r>
              <a:rPr lang="en-US" altLang="zh-CN" smtClean="0"/>
              <a:t>Example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grpSp>
        <p:nvGrpSpPr>
          <p:cNvPr id="14" name="组合 13"/>
          <p:cNvGrpSpPr/>
          <p:nvPr/>
        </p:nvGrpSpPr>
        <p:grpSpPr>
          <a:xfrm>
            <a:off x="3100026" y="2348880"/>
            <a:ext cx="1080000" cy="2157720"/>
            <a:chOff x="1187624" y="1844824"/>
            <a:chExt cx="1080000" cy="2157720"/>
          </a:xfrm>
          <a:solidFill>
            <a:srgbClr val="FFC000"/>
          </a:solidFill>
        </p:grpSpPr>
        <p:sp>
          <p:nvSpPr>
            <p:cNvPr id="6" name="矩形 5"/>
            <p:cNvSpPr/>
            <p:nvPr/>
          </p:nvSpPr>
          <p:spPr bwMode="auto">
            <a:xfrm>
              <a:off x="1187624" y="1844824"/>
              <a:ext cx="1080000" cy="108012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187624" y="2922424"/>
              <a:ext cx="1080000" cy="108012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9" name="直接连接符 8"/>
            <p:cNvCxnSpPr>
              <a:stCxn id="6" idx="0"/>
              <a:endCxn id="7" idx="2"/>
            </p:cNvCxnSpPr>
            <p:nvPr/>
          </p:nvCxnSpPr>
          <p:spPr bwMode="auto">
            <a:xfrm>
              <a:off x="1727624" y="1844824"/>
              <a:ext cx="0" cy="2157720"/>
            </a:xfrm>
            <a:prstGeom prst="line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>
              <a:stCxn id="6" idx="1"/>
              <a:endCxn id="6" idx="3"/>
            </p:cNvCxnSpPr>
            <p:nvPr/>
          </p:nvCxnSpPr>
          <p:spPr bwMode="auto">
            <a:xfrm>
              <a:off x="1187624" y="2384884"/>
              <a:ext cx="1080000" cy="0"/>
            </a:xfrm>
            <a:prstGeom prst="line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>
              <a:stCxn id="7" idx="1"/>
              <a:endCxn id="7" idx="3"/>
            </p:cNvCxnSpPr>
            <p:nvPr/>
          </p:nvCxnSpPr>
          <p:spPr bwMode="auto">
            <a:xfrm>
              <a:off x="1187624" y="3462484"/>
              <a:ext cx="1080000" cy="0"/>
            </a:xfrm>
            <a:prstGeom prst="line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" name="组合 14"/>
          <p:cNvGrpSpPr/>
          <p:nvPr/>
        </p:nvGrpSpPr>
        <p:grpSpPr>
          <a:xfrm>
            <a:off x="1646380" y="2348880"/>
            <a:ext cx="1080000" cy="1080120"/>
            <a:chOff x="1187624" y="1844824"/>
            <a:chExt cx="1080000" cy="1080120"/>
          </a:xfrm>
          <a:solidFill>
            <a:srgbClr val="FF0000"/>
          </a:solidFill>
        </p:grpSpPr>
        <p:sp>
          <p:nvSpPr>
            <p:cNvPr id="16" name="矩形 15"/>
            <p:cNvSpPr/>
            <p:nvPr/>
          </p:nvSpPr>
          <p:spPr bwMode="auto">
            <a:xfrm>
              <a:off x="1187624" y="1844824"/>
              <a:ext cx="1080000" cy="108012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18" name="直接连接符 17"/>
            <p:cNvCxnSpPr>
              <a:stCxn id="16" idx="0"/>
              <a:endCxn id="16" idx="2"/>
            </p:cNvCxnSpPr>
            <p:nvPr/>
          </p:nvCxnSpPr>
          <p:spPr bwMode="auto">
            <a:xfrm>
              <a:off x="1727624" y="1844824"/>
              <a:ext cx="0" cy="1080120"/>
            </a:xfrm>
            <a:prstGeom prst="line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>
              <a:stCxn id="16" idx="1"/>
              <a:endCxn id="16" idx="3"/>
            </p:cNvCxnSpPr>
            <p:nvPr/>
          </p:nvCxnSpPr>
          <p:spPr bwMode="auto">
            <a:xfrm>
              <a:off x="1187624" y="2384884"/>
              <a:ext cx="1080000" cy="0"/>
            </a:xfrm>
            <a:prstGeom prst="line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组合 22"/>
          <p:cNvGrpSpPr/>
          <p:nvPr/>
        </p:nvGrpSpPr>
        <p:grpSpPr>
          <a:xfrm>
            <a:off x="5602592" y="2348880"/>
            <a:ext cx="1080000" cy="1080120"/>
            <a:chOff x="1187624" y="1844824"/>
            <a:chExt cx="1080000" cy="1080120"/>
          </a:xfrm>
          <a:solidFill>
            <a:srgbClr val="00B050"/>
          </a:solidFill>
        </p:grpSpPr>
        <p:sp>
          <p:nvSpPr>
            <p:cNvPr id="24" name="矩形 23"/>
            <p:cNvSpPr/>
            <p:nvPr/>
          </p:nvSpPr>
          <p:spPr bwMode="auto">
            <a:xfrm>
              <a:off x="1187624" y="1844824"/>
              <a:ext cx="1080000" cy="108012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25" name="直接连接符 24"/>
            <p:cNvCxnSpPr>
              <a:stCxn id="24" idx="0"/>
              <a:endCxn id="24" idx="2"/>
            </p:cNvCxnSpPr>
            <p:nvPr/>
          </p:nvCxnSpPr>
          <p:spPr bwMode="auto">
            <a:xfrm>
              <a:off x="1727624" y="1844824"/>
              <a:ext cx="0" cy="1080120"/>
            </a:xfrm>
            <a:prstGeom prst="line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直接连接符 25"/>
            <p:cNvCxnSpPr>
              <a:stCxn id="24" idx="1"/>
              <a:endCxn id="24" idx="3"/>
            </p:cNvCxnSpPr>
            <p:nvPr/>
          </p:nvCxnSpPr>
          <p:spPr bwMode="auto">
            <a:xfrm>
              <a:off x="1187624" y="2384884"/>
              <a:ext cx="1080000" cy="0"/>
            </a:xfrm>
            <a:prstGeom prst="line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1" name="矩形 30"/>
          <p:cNvSpPr/>
          <p:nvPr/>
        </p:nvSpPr>
        <p:spPr bwMode="auto">
          <a:xfrm>
            <a:off x="4621309" y="2348880"/>
            <a:ext cx="540000" cy="540060"/>
          </a:xfrm>
          <a:prstGeom prst="rect">
            <a:avLst/>
          </a:prstGeom>
          <a:solidFill>
            <a:srgbClr val="9C3C1A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7149523" y="2348880"/>
            <a:ext cx="540000" cy="1077600"/>
            <a:chOff x="6362450" y="1842676"/>
            <a:chExt cx="540000" cy="1077600"/>
          </a:xfrm>
          <a:solidFill>
            <a:srgbClr val="00B0F0"/>
          </a:solidFill>
        </p:grpSpPr>
        <p:sp>
          <p:nvSpPr>
            <p:cNvPr id="32" name="矩形 31"/>
            <p:cNvSpPr/>
            <p:nvPr/>
          </p:nvSpPr>
          <p:spPr bwMode="auto">
            <a:xfrm>
              <a:off x="6362450" y="1842676"/>
              <a:ext cx="540000" cy="54006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6362450" y="2380216"/>
              <a:ext cx="540000" cy="54006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sp>
        <p:nvSpPr>
          <p:cNvPr id="35" name="矩形 34"/>
          <p:cNvSpPr/>
          <p:nvPr/>
        </p:nvSpPr>
        <p:spPr bwMode="auto">
          <a:xfrm>
            <a:off x="7996250" y="2348880"/>
            <a:ext cx="540000" cy="540060"/>
          </a:xfrm>
          <a:prstGeom prst="rect">
            <a:avLst/>
          </a:prstGeom>
          <a:solidFill>
            <a:srgbClr val="7030A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798198" y="12954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>
                <a:solidFill>
                  <a:srgbClr val="FF0000"/>
                </a:solidFill>
              </a:rPr>
              <a:t>items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 bwMode="auto">
          <a:xfrm rot="16200000">
            <a:off x="579806" y="5452813"/>
            <a:ext cx="1080000" cy="1080120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40" name="矩形 39"/>
          <p:cNvSpPr/>
          <p:nvPr/>
        </p:nvSpPr>
        <p:spPr bwMode="auto">
          <a:xfrm rot="16200000">
            <a:off x="1657406" y="5450294"/>
            <a:ext cx="1080000" cy="1080120"/>
          </a:xfrm>
          <a:prstGeom prst="rect">
            <a:avLst/>
          </a:prstGeom>
          <a:solidFill>
            <a:srgbClr val="00B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41" name="直接连接符 40"/>
          <p:cNvCxnSpPr>
            <a:stCxn id="39" idx="0"/>
            <a:endCxn id="40" idx="2"/>
          </p:cNvCxnSpPr>
          <p:nvPr/>
        </p:nvCxnSpPr>
        <p:spPr bwMode="auto">
          <a:xfrm flipV="1">
            <a:off x="579746" y="5990354"/>
            <a:ext cx="2157720" cy="2519"/>
          </a:xfrm>
          <a:prstGeom prst="line">
            <a:avLst/>
          </a:prstGeom>
          <a:solidFill>
            <a:srgbClr val="C0C0C0">
              <a:alpha val="0"/>
            </a:srgb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>
            <a:stCxn id="39" idx="1"/>
            <a:endCxn id="39" idx="3"/>
          </p:cNvCxnSpPr>
          <p:nvPr/>
        </p:nvCxnSpPr>
        <p:spPr bwMode="auto">
          <a:xfrm rot="16200000">
            <a:off x="579806" y="5992873"/>
            <a:ext cx="1080000" cy="0"/>
          </a:xfrm>
          <a:prstGeom prst="line">
            <a:avLst/>
          </a:prstGeom>
          <a:solidFill>
            <a:srgbClr val="C0C0C0">
              <a:alpha val="0"/>
            </a:srgb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连接符 42"/>
          <p:cNvCxnSpPr>
            <a:stCxn id="40" idx="1"/>
            <a:endCxn id="40" idx="3"/>
          </p:cNvCxnSpPr>
          <p:nvPr/>
        </p:nvCxnSpPr>
        <p:spPr bwMode="auto">
          <a:xfrm flipV="1">
            <a:off x="2197406" y="5450354"/>
            <a:ext cx="0" cy="1080000"/>
          </a:xfrm>
          <a:prstGeom prst="line">
            <a:avLst/>
          </a:prstGeom>
          <a:solidFill>
            <a:srgbClr val="C0C0C0">
              <a:alpha val="0"/>
            </a:srgb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矩形 47"/>
          <p:cNvSpPr/>
          <p:nvPr/>
        </p:nvSpPr>
        <p:spPr bwMode="auto">
          <a:xfrm>
            <a:off x="2734946" y="5450353"/>
            <a:ext cx="540000" cy="540060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2734946" y="5987893"/>
            <a:ext cx="540000" cy="540060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23528" y="5031509"/>
            <a:ext cx="162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/>
              <a:t>Container 1</a:t>
            </a:r>
            <a:endParaRPr lang="zh-CN" altLang="en-US" sz="1800"/>
          </a:p>
        </p:txBody>
      </p:sp>
      <p:sp>
        <p:nvSpPr>
          <p:cNvPr id="38" name="矩形 37"/>
          <p:cNvSpPr/>
          <p:nvPr/>
        </p:nvSpPr>
        <p:spPr bwMode="auto">
          <a:xfrm rot="16200000">
            <a:off x="4010768" y="5452813"/>
            <a:ext cx="1080000" cy="108012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44" name="矩形 43"/>
          <p:cNvSpPr/>
          <p:nvPr/>
        </p:nvSpPr>
        <p:spPr bwMode="auto">
          <a:xfrm rot="16200000">
            <a:off x="5088368" y="5450294"/>
            <a:ext cx="1080000" cy="108012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45" name="直接连接符 44"/>
          <p:cNvCxnSpPr>
            <a:stCxn id="38" idx="0"/>
            <a:endCxn id="44" idx="2"/>
          </p:cNvCxnSpPr>
          <p:nvPr/>
        </p:nvCxnSpPr>
        <p:spPr bwMode="auto">
          <a:xfrm flipV="1">
            <a:off x="4010708" y="5990354"/>
            <a:ext cx="2157720" cy="2519"/>
          </a:xfrm>
          <a:prstGeom prst="line">
            <a:avLst/>
          </a:prstGeom>
          <a:solidFill>
            <a:srgbClr val="C0C0C0">
              <a:alpha val="0"/>
            </a:srgb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>
            <a:stCxn id="38" idx="1"/>
            <a:endCxn id="38" idx="3"/>
          </p:cNvCxnSpPr>
          <p:nvPr/>
        </p:nvCxnSpPr>
        <p:spPr bwMode="auto">
          <a:xfrm rot="16200000">
            <a:off x="4010768" y="5992873"/>
            <a:ext cx="1080000" cy="0"/>
          </a:xfrm>
          <a:prstGeom prst="line">
            <a:avLst/>
          </a:prstGeom>
          <a:solidFill>
            <a:srgbClr val="C0C0C0">
              <a:alpha val="0"/>
            </a:srgb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44" idx="1"/>
            <a:endCxn id="44" idx="3"/>
          </p:cNvCxnSpPr>
          <p:nvPr/>
        </p:nvCxnSpPr>
        <p:spPr bwMode="auto">
          <a:xfrm flipV="1">
            <a:off x="5628368" y="5450354"/>
            <a:ext cx="0" cy="1080000"/>
          </a:xfrm>
          <a:prstGeom prst="line">
            <a:avLst/>
          </a:prstGeom>
          <a:solidFill>
            <a:srgbClr val="C0C0C0">
              <a:alpha val="0"/>
            </a:srgb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矩形 52"/>
          <p:cNvSpPr/>
          <p:nvPr/>
        </p:nvSpPr>
        <p:spPr bwMode="auto">
          <a:xfrm>
            <a:off x="6165908" y="5450353"/>
            <a:ext cx="540000" cy="540060"/>
          </a:xfrm>
          <a:prstGeom prst="rect">
            <a:avLst/>
          </a:prstGeom>
          <a:solidFill>
            <a:srgbClr val="9C3C1A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6165908" y="5987893"/>
            <a:ext cx="540000" cy="540060"/>
          </a:xfrm>
          <a:prstGeom prst="rect">
            <a:avLst/>
          </a:prstGeom>
          <a:solidFill>
            <a:srgbClr val="7030A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754490" y="5031509"/>
            <a:ext cx="162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/>
              <a:t>Container 2</a:t>
            </a:r>
            <a:endParaRPr lang="zh-CN" altLang="en-US" sz="1800"/>
          </a:p>
        </p:txBody>
      </p:sp>
      <p:sp>
        <p:nvSpPr>
          <p:cNvPr id="56" name="文本框 55"/>
          <p:cNvSpPr txBox="1"/>
          <p:nvPr/>
        </p:nvSpPr>
        <p:spPr>
          <a:xfrm>
            <a:off x="6276473" y="4807395"/>
            <a:ext cx="264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>
                <a:solidFill>
                  <a:srgbClr val="FF0000"/>
                </a:solidFill>
              </a:rPr>
              <a:t>An optimal solution</a:t>
            </a:r>
            <a:endParaRPr lang="zh-CN" altLang="en-US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92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Chapter </a:t>
            </a:r>
            <a:r>
              <a:rPr lang="en-US" altLang="zh-CN" smtClean="0"/>
              <a:t>9: Bin Packing</a:t>
            </a:r>
          </a:p>
          <a:p>
            <a:pPr lvl="1"/>
            <a:r>
              <a:rPr lang="en-US" altLang="zh-CN" smtClean="0"/>
              <a:t>Definition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Basics</a:t>
            </a:r>
          </a:p>
          <a:p>
            <a:pPr lvl="1"/>
            <a:r>
              <a:rPr lang="en-US" altLang="zh-CN" smtClean="0"/>
              <a:t>Algorithms</a:t>
            </a:r>
          </a:p>
          <a:p>
            <a:pPr lvl="1"/>
            <a:r>
              <a:rPr lang="en-US" altLang="zh-CN" smtClean="0"/>
              <a:t>Conclusions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928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Bin Packing: Basics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mtClean="0">
                    <a:solidFill>
                      <a:srgbClr val="FF0000"/>
                    </a:solidFill>
                  </a:rPr>
                  <a:t>A</a:t>
                </a:r>
                <a:r>
                  <a:rPr lang="en-US" altLang="zh-CN" smtClean="0"/>
                  <a:t>symptotic </a:t>
                </a:r>
                <a:r>
                  <a:rPr lang="en-US" altLang="zh-CN">
                    <a:solidFill>
                      <a:srgbClr val="FF0000"/>
                    </a:solidFill>
                  </a:rPr>
                  <a:t>P</a:t>
                </a:r>
                <a:r>
                  <a:rPr lang="en-US" altLang="zh-CN"/>
                  <a:t>olynomial-</a:t>
                </a:r>
                <a:r>
                  <a:rPr lang="en-US" altLang="zh-CN">
                    <a:solidFill>
                      <a:srgbClr val="FF0000"/>
                    </a:solidFill>
                  </a:rPr>
                  <a:t>T</a:t>
                </a:r>
                <a:r>
                  <a:rPr lang="en-US" altLang="zh-CN"/>
                  <a:t>ime </a:t>
                </a:r>
                <a:r>
                  <a:rPr lang="en-US" altLang="zh-CN">
                    <a:solidFill>
                      <a:srgbClr val="FF0000"/>
                    </a:solidFill>
                  </a:rPr>
                  <a:t>A</a:t>
                </a:r>
                <a:r>
                  <a:rPr lang="en-US" altLang="zh-CN"/>
                  <a:t>pproximation </a:t>
                </a:r>
                <a:r>
                  <a:rPr lang="en-US" altLang="zh-CN" smtClean="0">
                    <a:solidFill>
                      <a:srgbClr val="FF0000"/>
                    </a:solidFill>
                  </a:rPr>
                  <a:t>S</a:t>
                </a:r>
                <a:r>
                  <a:rPr lang="en-US" altLang="zh-CN" smtClean="0"/>
                  <a:t>cheme(APTAS)</a:t>
                </a:r>
              </a:p>
              <a:p>
                <a:pPr lvl="1"/>
                <a:r>
                  <a:rPr lang="en-US" altLang="zh-CN" smtClean="0"/>
                  <a:t>For any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mtClean="0"/>
                  <a:t> exists polynomial time algorithm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zh-CN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mtClean="0"/>
                  <a:t>, s.t.,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𝑂𝑃𝑇</m:t>
                    </m:r>
                  </m:oMath>
                </a14:m>
                <a:r>
                  <a:rPr lang="en-US" altLang="zh-CN" smtClean="0"/>
                  <a:t>,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𝑂𝑃𝑇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mtClean="0"/>
                  <a:t>.</a:t>
                </a:r>
                <a:r>
                  <a:rPr lang="en-US" altLang="zh-CN"/>
                  <a:t/>
                </a:r>
                <a:br>
                  <a:rPr lang="en-US" altLang="zh-CN"/>
                </a:br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1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grpSp>
        <p:nvGrpSpPr>
          <p:cNvPr id="15" name="组合 14"/>
          <p:cNvGrpSpPr/>
          <p:nvPr/>
        </p:nvGrpSpPr>
        <p:grpSpPr>
          <a:xfrm>
            <a:off x="1073746" y="3865841"/>
            <a:ext cx="6912768" cy="2659503"/>
            <a:chOff x="1073746" y="3865841"/>
            <a:chExt cx="6912768" cy="2659503"/>
          </a:xfrm>
        </p:grpSpPr>
        <p:sp>
          <p:nvSpPr>
            <p:cNvPr id="5" name="矩形 4"/>
            <p:cNvSpPr/>
            <p:nvPr/>
          </p:nvSpPr>
          <p:spPr bwMode="auto">
            <a:xfrm>
              <a:off x="1073746" y="3933056"/>
              <a:ext cx="6912768" cy="2592288"/>
            </a:xfrm>
            <a:prstGeom prst="rect">
              <a:avLst/>
            </a:prstGeom>
            <a:solidFill>
              <a:srgbClr val="7030A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6" name="圆角矩形 5"/>
            <p:cNvSpPr/>
            <p:nvPr/>
          </p:nvSpPr>
          <p:spPr bwMode="auto">
            <a:xfrm>
              <a:off x="1403648" y="4221088"/>
              <a:ext cx="6264696" cy="2160240"/>
            </a:xfrm>
            <a:prstGeom prst="roundRect">
              <a:avLst/>
            </a:prstGeom>
            <a:solidFill>
              <a:srgbClr val="00B0F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1552902" y="4608861"/>
              <a:ext cx="5899418" cy="1670841"/>
            </a:xfrm>
            <a:prstGeom prst="roundRect">
              <a:avLst/>
            </a:prstGeom>
            <a:solidFill>
              <a:srgbClr val="C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1867508" y="4941168"/>
              <a:ext cx="5408984" cy="1244844"/>
            </a:xfrm>
            <a:prstGeom prst="round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2411760" y="5401188"/>
              <a:ext cx="4585084" cy="677164"/>
            </a:xfrm>
            <a:prstGeom prst="roundRect">
              <a:avLst/>
            </a:prstGeom>
            <a:solidFill>
              <a:srgbClr val="FFFF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73746" y="3865841"/>
              <a:ext cx="12662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smtClean="0"/>
                <a:t>NP</a:t>
              </a:r>
              <a:endParaRPr lang="zh-CN" altLang="en-US" sz="240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526729" y="4214411"/>
              <a:ext cx="12662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smtClean="0"/>
                <a:t>APX</a:t>
              </a:r>
              <a:endParaRPr lang="zh-CN" altLang="en-US" sz="24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867508" y="4918328"/>
              <a:ext cx="12662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smtClean="0"/>
                <a:t>PTAS</a:t>
              </a:r>
              <a:endParaRPr lang="zh-CN" altLang="en-US" sz="240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439251" y="5367581"/>
              <a:ext cx="12662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smtClean="0"/>
                <a:t>FPTAS</a:t>
              </a:r>
              <a:endParaRPr lang="zh-CN" altLang="en-US" sz="24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667931" y="4564675"/>
              <a:ext cx="12662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smtClean="0"/>
                <a:t>APTAS</a:t>
              </a:r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61322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Chapter </a:t>
            </a:r>
            <a:r>
              <a:rPr lang="en-US" altLang="zh-CN" smtClean="0"/>
              <a:t>9: Bin Packing</a:t>
            </a:r>
          </a:p>
          <a:p>
            <a:pPr lvl="1"/>
            <a:r>
              <a:rPr lang="en-US" altLang="zh-CN" smtClean="0"/>
              <a:t>Definition</a:t>
            </a:r>
          </a:p>
          <a:p>
            <a:pPr lvl="1"/>
            <a:r>
              <a:rPr lang="en-US" altLang="zh-CN" smtClean="0"/>
              <a:t>Basics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Algorithms</a:t>
            </a:r>
          </a:p>
          <a:p>
            <a:pPr lvl="1"/>
            <a:r>
              <a:rPr lang="en-US" altLang="zh-CN" smtClean="0"/>
              <a:t>Conclusions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564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heme/theme1.xml><?xml version="1.0" encoding="utf-8"?>
<a:theme xmlns:a="http://schemas.openxmlformats.org/drawingml/2006/main" name="UCLA">
  <a:themeElements>
    <a:clrScheme name="UCLA 12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FFFFFF"/>
      </a:accent1>
      <a:accent2>
        <a:srgbClr val="6699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5C8A8A"/>
      </a:accent6>
      <a:hlink>
        <a:srgbClr val="7E9CE8"/>
      </a:hlink>
      <a:folHlink>
        <a:srgbClr val="D8D8EC"/>
      </a:folHlink>
    </a:clrScheme>
    <a:fontScheme name="UCL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alpha val="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50" charset="-127"/>
            <a:cs typeface="Arial Unicode MS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>
            <a:alpha val="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50" charset="-127"/>
            <a:cs typeface="Arial Unicode MS" pitchFamily="50" charset="-127"/>
          </a:defRPr>
        </a:defPPr>
      </a:lstStyle>
    </a:lnDef>
  </a:objectDefaults>
  <a:extraClrSchemeLst>
    <a:extraClrScheme>
      <a:clrScheme name="UCLA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A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A 11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173683"/>
        </a:hlink>
        <a:folHlink>
          <a:srgbClr val="354B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A 12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FFFFFF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bsn05</Template>
  <TotalTime>78573</TotalTime>
  <Words>537</Words>
  <Application>Microsoft Office PowerPoint</Application>
  <PresentationFormat>全屏显示(4:3)</PresentationFormat>
  <Paragraphs>265</Paragraphs>
  <Slides>28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Arial Unicode MS</vt:lpstr>
      <vt:lpstr>Gulim</vt:lpstr>
      <vt:lpstr>MS PGothic</vt:lpstr>
      <vt:lpstr>MS PGothic</vt:lpstr>
      <vt:lpstr>Arial</vt:lpstr>
      <vt:lpstr>Cambria Math</vt:lpstr>
      <vt:lpstr>Wingdings</vt:lpstr>
      <vt:lpstr>UCLA</vt:lpstr>
      <vt:lpstr>Approximation Algorithms Chapter 9: Bin Packing</vt:lpstr>
      <vt:lpstr>Outline</vt:lpstr>
      <vt:lpstr>Outline</vt:lpstr>
      <vt:lpstr>Bin Packing: Definition</vt:lpstr>
      <vt:lpstr>Bin Packing: Definition</vt:lpstr>
      <vt:lpstr>Bin Packing: Definition</vt:lpstr>
      <vt:lpstr>Outline</vt:lpstr>
      <vt:lpstr>Bin Packing: Basics</vt:lpstr>
      <vt:lpstr>Outline</vt:lpstr>
      <vt:lpstr>Bin Packing: A 2-approx. algo.</vt:lpstr>
      <vt:lpstr>Bin Packing: Definition</vt:lpstr>
      <vt:lpstr>Bin Packing: Definition</vt:lpstr>
      <vt:lpstr>Bin Packing: Definition</vt:lpstr>
      <vt:lpstr>Bin Packing: Definition</vt:lpstr>
      <vt:lpstr>Bin Packing: Definition</vt:lpstr>
      <vt:lpstr>Bin Packing: Definition</vt:lpstr>
      <vt:lpstr>Bin Packing: A 2-approx. algo.</vt:lpstr>
      <vt:lpstr>Bin Packing: A 2-approx. algo.</vt:lpstr>
      <vt:lpstr>Bin Packing: Tightness Analysis</vt:lpstr>
      <vt:lpstr>Bin Packing：A 5-approx. algo.</vt:lpstr>
      <vt:lpstr>Bin Packing: Basics Revisit</vt:lpstr>
      <vt:lpstr>Outline</vt:lpstr>
      <vt:lpstr>Bin Packing: Conclusions</vt:lpstr>
      <vt:lpstr>Bin Packing: Three Lemma </vt:lpstr>
      <vt:lpstr>Bin Packing: Three Lemma</vt:lpstr>
      <vt:lpstr>Bin Packing: Three Lemma</vt:lpstr>
      <vt:lpstr>Bin Packing: Three Lemma</vt:lpstr>
      <vt:lpstr>Bin Packing: Three Lemma</vt:lpstr>
    </vt:vector>
  </TitlesOfParts>
  <Company>Penn State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</dc:title>
  <dc:creator>Dongwon Lee</dc:creator>
  <cp:lastModifiedBy>Turf</cp:lastModifiedBy>
  <cp:revision>4088</cp:revision>
  <cp:lastPrinted>2014-10-07T03:42:34Z</cp:lastPrinted>
  <dcterms:created xsi:type="dcterms:W3CDTF">2010-05-27T13:38:31Z</dcterms:created>
  <dcterms:modified xsi:type="dcterms:W3CDTF">2018-06-25T06:54:18Z</dcterms:modified>
</cp:coreProperties>
</file>