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923" r:id="rId2"/>
    <p:sldId id="924" r:id="rId3"/>
    <p:sldId id="926" r:id="rId4"/>
    <p:sldId id="927" r:id="rId5"/>
    <p:sldId id="928" r:id="rId6"/>
    <p:sldId id="929" r:id="rId7"/>
    <p:sldId id="934" r:id="rId8"/>
    <p:sldId id="930" r:id="rId9"/>
    <p:sldId id="935" r:id="rId10"/>
    <p:sldId id="936" r:id="rId11"/>
    <p:sldId id="937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31" r:id="rId20"/>
    <p:sldId id="945" r:id="rId21"/>
    <p:sldId id="946" r:id="rId22"/>
    <p:sldId id="947" r:id="rId23"/>
    <p:sldId id="948" r:id="rId24"/>
    <p:sldId id="949" r:id="rId25"/>
    <p:sldId id="950" r:id="rId26"/>
    <p:sldId id="951" r:id="rId27"/>
    <p:sldId id="952" r:id="rId28"/>
    <p:sldId id="953" r:id="rId29"/>
    <p:sldId id="954" r:id="rId30"/>
    <p:sldId id="955" r:id="rId31"/>
    <p:sldId id="957" r:id="rId32"/>
    <p:sldId id="958" r:id="rId33"/>
    <p:sldId id="932" r:id="rId34"/>
    <p:sldId id="960" r:id="rId35"/>
    <p:sldId id="959" r:id="rId36"/>
    <p:sldId id="961" r:id="rId37"/>
    <p:sldId id="962" r:id="rId38"/>
    <p:sldId id="963" r:id="rId39"/>
    <p:sldId id="964" r:id="rId40"/>
    <p:sldId id="965" r:id="rId41"/>
    <p:sldId id="967" r:id="rId42"/>
    <p:sldId id="968" r:id="rId43"/>
    <p:sldId id="969" r:id="rId44"/>
    <p:sldId id="970" r:id="rId45"/>
    <p:sldId id="925" r:id="rId46"/>
  </p:sldIdLst>
  <p:sldSz cx="9144000" cy="6858000" type="screen4x3"/>
  <p:notesSz cx="7315200" cy="9601200"/>
  <p:custDataLst>
    <p:tags r:id="rId49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f" initials="T" lastIdx="3" clrIdx="0">
    <p:extLst>
      <p:ext uri="{19B8F6BF-5375-455C-9EA6-DF929625EA0E}">
        <p15:presenceInfo xmlns:p15="http://schemas.microsoft.com/office/powerpoint/2012/main" userId="Tu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00B050"/>
    <a:srgbClr val="9C3C1A"/>
    <a:srgbClr val="3333CC"/>
    <a:srgbClr val="33CC33"/>
    <a:srgbClr val="B9251B"/>
    <a:srgbClr val="33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84746" autoAdjust="0"/>
  </p:normalViewPr>
  <p:slideViewPr>
    <p:cSldViewPr>
      <p:cViewPr varScale="1">
        <p:scale>
          <a:sx n="75" d="100"/>
          <a:sy n="75" d="100"/>
        </p:scale>
        <p:origin x="19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2832" y="43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AA046A55-1468-42C4-82D9-EDDF495AF8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158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664D4173-57ED-437D-91B8-619767E9CB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74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MS PGothic" pitchFamily="34" charset="-128"/>
        <a:cs typeface="Gulim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MS PGothic" panose="020B0600070205080204" pitchFamily="34" charset="-128"/>
                <a:cs typeface="Gulim" pitchFamily="34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9F2BB3C-212C-4497-AB7E-5AD22F93BE7E}" type="slidenum">
              <a:rPr lang="en-US" altLang="ko-KR" smtClean="0">
                <a:ea typeface="Gulim" pitchFamily="34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Gulim" pitchFamily="34" charset="-127"/>
              <a:cs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89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Pr(head)</a:t>
            </a:r>
            <a:r>
              <a:rPr lang="en-US" altLang="zh-CN" baseline="0" smtClean="0"/>
              <a:t> = 2/3 Pr(tail) = 1/3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01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52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53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71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D4173-57ED-437D-91B8-619767E9CBB8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956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MS PGothic" panose="020B0600070205080204" pitchFamily="34" charset="-128"/>
                <a:cs typeface="Gulim" pitchFamily="34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9F2BB3C-212C-4497-AB7E-5AD22F93BE7E}" type="slidenum">
              <a:rPr lang="en-US" altLang="ko-KR" smtClean="0">
                <a:ea typeface="Gulim" pitchFamily="34" charset="-127"/>
              </a:rPr>
              <a:pPr>
                <a:spcBef>
                  <a:spcPct val="0"/>
                </a:spcBef>
              </a:pPr>
              <a:t>44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Gulim" pitchFamily="34" charset="-127"/>
              <a:cs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62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457200" y="2852738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b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CDF0BC5-48E5-4C10-BF4B-3046714EDF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矩形 7"/>
          <p:cNvSpPr/>
          <p:nvPr userDrawn="1"/>
        </p:nvSpPr>
        <p:spPr>
          <a:xfrm>
            <a:off x="395536" y="2828070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8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D01459-823C-4BC6-AC10-AA078603345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1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1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BFFBBC-A286-4C9F-AAB9-F54AF161078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06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697CC5-BB9E-487E-AFF3-8F5506CF83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矩形 6"/>
          <p:cNvSpPr/>
          <p:nvPr userDrawn="1"/>
        </p:nvSpPr>
        <p:spPr>
          <a:xfrm>
            <a:off x="395536" y="842963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8A0E265-9AFB-4648-A5A7-8F28405024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21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E4189D-17B3-421D-8C1C-DE4C83C158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74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29A8A9-4D38-4C80-842F-C9C89A2AFF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28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D9E1CE-3C7F-4ACF-8753-53AB71A600F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矩形 5"/>
          <p:cNvSpPr/>
          <p:nvPr userDrawn="1"/>
        </p:nvSpPr>
        <p:spPr>
          <a:xfrm>
            <a:off x="395536" y="842963"/>
            <a:ext cx="8352928" cy="45719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46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E343DE-ED20-4552-8388-FF9F689677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4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DF6AA5-9851-4F18-AB39-25A7490D3DB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34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2A9ABC-2D89-40D8-9C8B-300734C3F6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16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222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050"/>
            <a:ext cx="8229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6902450" y="11588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cxnSp>
        <p:nvCxnSpPr>
          <p:cNvPr id="1029" name="Straight Connector 2"/>
          <p:cNvCxnSpPr>
            <a:cxnSpLocks noChangeShapeType="1"/>
          </p:cNvCxnSpPr>
          <p:nvPr userDrawn="1"/>
        </p:nvCxn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8" r:id="rId1"/>
    <p:sldLayoutId id="2147485869" r:id="rId2"/>
    <p:sldLayoutId id="2147485870" r:id="rId3"/>
    <p:sldLayoutId id="2147485871" r:id="rId4"/>
    <p:sldLayoutId id="2147485872" r:id="rId5"/>
    <p:sldLayoutId id="2147485873" r:id="rId6"/>
    <p:sldLayoutId id="2147485874" r:id="rId7"/>
    <p:sldLayoutId id="2147485875" r:id="rId8"/>
    <p:sldLayoutId id="2147485876" r:id="rId9"/>
    <p:sldLayoutId id="2147485877" r:id="rId10"/>
    <p:sldLayoutId id="21474858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Char char="o"/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7.png"/><Relationship Id="rId18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12" Type="http://schemas.openxmlformats.org/officeDocument/2006/relationships/image" Target="../media/image35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33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Relationship Id="rId1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23528" y="1340768"/>
            <a:ext cx="8491537" cy="1646436"/>
          </a:xfrm>
        </p:spPr>
        <p:txBody>
          <a:bodyPr anchor="ctr"/>
          <a:lstStyle/>
          <a:p>
            <a:pPr algn="ctr" eaLnBrk="1" hangingPunct="1"/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Probability and Computing</a:t>
            </a:r>
            <a:b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Chapter 1: Events and Probability</a:t>
            </a:r>
            <a:endParaRPr lang="en-US" altLang="ko-KR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70214"/>
              </p:ext>
            </p:extLst>
          </p:nvPr>
        </p:nvGraphicFramePr>
        <p:xfrm>
          <a:off x="250825" y="3213100"/>
          <a:ext cx="8642350" cy="2447925"/>
        </p:xfrm>
        <a:graphic>
          <a:graphicData uri="http://schemas.openxmlformats.org/drawingml/2006/table">
            <a:tbl>
              <a:tblPr/>
              <a:tblGrid>
                <a:gridCol w="8642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Michael Mitzenmacher</a:t>
                      </a:r>
                      <a:r>
                        <a:rPr lang="en-US" altLang="zh-CN" sz="2800" b="1" kern="1200" baseline="30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Eli Upfal</a:t>
                      </a:r>
                      <a:r>
                        <a:rPr lang="en-US" altLang="zh-CN" sz="2800" b="1" kern="1200" baseline="30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800" b="1" baseline="300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8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400" b="1" baseline="300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</a:rPr>
                        <a:t>Harvard University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400" b="1" baseline="3000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</a:rPr>
                        <a:t>Brown University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8144" y="58772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Zeng Yuxiang</a:t>
            </a:r>
          </a:p>
          <a:p>
            <a:pPr algn="r"/>
            <a:r>
              <a:rPr lang="en-US" altLang="zh-CN" sz="1800" smtClean="0"/>
              <a:t>2018/06/23</a:t>
            </a:r>
            <a:endParaRPr lang="zh-CN" altLang="en-US" sz="1800"/>
          </a:p>
        </p:txBody>
      </p:sp>
    </p:spTree>
  </p:cSld>
  <p:clrMapOvr>
    <a:masterClrMapping/>
  </p:clrMapOvr>
  <p:transition spd="slow" advTm="12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Axioms of Probability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Lem. 1.1: For any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smtClean="0"/>
              </a:p>
              <a:p>
                <a:r>
                  <a:rPr lang="en-US" altLang="zh-CN"/>
                  <a:t>Lem. 1.2: For any finite or countably infinite sequence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Lem. 1.3: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mtClean="0"/>
                  <a:t> be any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mtClean="0"/>
                  <a:t> events, then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limLoc m:val="subSup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ℓ+1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⋯&lt;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⋂"/>
                                    <m:limLoc m:val="subSup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00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VPI Randomized Algorithm(Cont.)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</p:spPr>
            <p:txBody>
              <a:bodyPr/>
              <a:lstStyle/>
              <a:p>
                <a:r>
                  <a:rPr lang="en-US" altLang="zh-CN" b="0" smtClean="0"/>
                  <a:t>We know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𝑎𝑙𝑔𝑜𝑟𝑖𝑡h𝑚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𝑓𝑎𝑖𝑙𝑠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Optimization:</a:t>
                </a:r>
              </a:p>
              <a:p>
                <a:pPr lvl="1"/>
                <a:r>
                  <a:rPr lang="en-US" altLang="zh-CN" smtClean="0"/>
                  <a:t>If sample space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If we repeatly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from sample space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{1,⋯,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mtClean="0"/>
                  <a:t>, only when there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we decide they are not equal.</a:t>
                </a:r>
              </a:p>
              <a:p>
                <a:pPr lvl="1"/>
                <a:r>
                  <a:rPr lang="en-US" altLang="zh-CN" smtClean="0"/>
                  <a:t>sampling: choosing random numbers according to a given distribution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zh-CN" smtClean="0"/>
                  <a:t>sample with replacement: </a:t>
                </a:r>
                <a:r>
                  <a:rPr lang="zh-CN" altLang="en-US" smtClean="0"/>
                  <a:t>放回</a:t>
                </a:r>
                <a:endParaRPr lang="en-US" altLang="zh-CN"/>
              </a:p>
              <a:p>
                <a:pPr lvl="2"/>
                <a:r>
                  <a:rPr lang="en-US" altLang="zh-CN"/>
                  <a:t>sample without </a:t>
                </a:r>
                <a:r>
                  <a:rPr lang="en-US" altLang="zh-CN" smtClean="0"/>
                  <a:t>replacement</a:t>
                </a:r>
                <a:r>
                  <a:rPr lang="zh-CN" altLang="en-US" smtClean="0"/>
                  <a:t>： 不放回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  <a:blipFill rotWithShape="0">
                <a:blip r:embed="rId2"/>
                <a:stretch>
                  <a:fillRect l="-729" t="-1393" r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83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VPI Randomized Algorithm</a:t>
            </a:r>
            <a:r>
              <a:rPr lang="en-US" altLang="zh-CN" smtClean="0"/>
              <a:t>(Cont</a:t>
            </a:r>
            <a:r>
              <a:rPr lang="en-US" altLang="zh-CN"/>
              <a:t>.)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If sample with replacement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 iterations, the probability of wrong answer is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mtClean="0"/>
                  <a:t> 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grpSp>
        <p:nvGrpSpPr>
          <p:cNvPr id="5" name="组合 4"/>
          <p:cNvGrpSpPr/>
          <p:nvPr/>
        </p:nvGrpSpPr>
        <p:grpSpPr>
          <a:xfrm>
            <a:off x="107504" y="5445224"/>
            <a:ext cx="8928546" cy="1152301"/>
            <a:chOff x="107504" y="3284984"/>
            <a:chExt cx="8928546" cy="1152301"/>
          </a:xfrm>
        </p:grpSpPr>
        <p:sp>
          <p:nvSpPr>
            <p:cNvPr id="6" name="矩形 5"/>
            <p:cNvSpPr/>
            <p:nvPr/>
          </p:nvSpPr>
          <p:spPr bwMode="auto">
            <a:xfrm>
              <a:off x="107504" y="3284984"/>
              <a:ext cx="8928546" cy="11523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52" y="3348570"/>
              <a:ext cx="8363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eaLnBrk="1" hangingPunct="1"/>
              <a:r>
                <a:rPr lang="en-US" altLang="zh-CN" sz="2800" smtClean="0"/>
                <a:t>We say that each sample is </a:t>
              </a:r>
              <a:r>
                <a:rPr lang="en-US" altLang="zh-CN" sz="2800" smtClean="0">
                  <a:solidFill>
                    <a:srgbClr val="FF0000"/>
                  </a:solidFill>
                </a:rPr>
                <a:t>independent</a:t>
              </a:r>
              <a:r>
                <a:rPr lang="en-US" altLang="zh-CN" sz="2800" smtClean="0"/>
                <a:t>.</a:t>
              </a:r>
            </a:p>
            <a:p>
              <a:pPr marL="0" lvl="1" algn="ctr" eaLnBrk="1" hangingPunct="1"/>
              <a:r>
                <a:rPr lang="en-US" altLang="zh-CN" sz="2800" smtClean="0"/>
                <a:t>What is independence???</a:t>
              </a: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05606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Axioms of Probability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Two events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/>
                  <a:t> are independent </a:t>
                </a:r>
                <a:r>
                  <a:rPr lang="en-US" altLang="zh-CN" smtClean="0"/>
                  <a:t>if </a:t>
                </a:r>
                <a:r>
                  <a:rPr lang="en-US" altLang="zh-CN"/>
                  <a:t>and only </a:t>
                </a:r>
                <a:r>
                  <a:rPr lang="en-US" altLang="zh-CN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)∙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More generally,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:r>
                  <a:rPr lang="en-US" altLang="zh-CN"/>
                  <a:t>are mutually independent if and only if, for any </a:t>
                </a:r>
                <a:r>
                  <a:rPr lang="en-US" altLang="zh-CN" smtClean="0"/>
                  <a:t>subset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⋂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Back to VPI, </a:t>
                </a:r>
              </a:p>
              <a:p>
                <a:pPr lvl="1"/>
                <a:r>
                  <a:rPr lang="en-US" altLang="zh-CN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is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1/100</m:t>
                    </m:r>
                  </m:oMath>
                </a14:m>
                <a:r>
                  <a:rPr lang="en-US" altLang="zh-CN"/>
                  <a:t> and since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mtClean="0"/>
                  <a:t> are independent, the </a:t>
                </a:r>
                <a:r>
                  <a:rPr lang="en-US" altLang="zh-CN"/>
                  <a:t>probability that the algorithm gives the wrong answer after k iterations </a:t>
                </a:r>
                <a:r>
                  <a:rPr lang="en-US" altLang="zh-CN" smtClean="0"/>
                  <a:t>is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⋂"/>
                                <m:limLoc m:val="subSup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83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VPI Randomized Algorithm</a:t>
            </a:r>
            <a:r>
              <a:rPr lang="en-US" altLang="zh-CN" smtClean="0"/>
              <a:t>(Cont</a:t>
            </a:r>
            <a:r>
              <a:rPr lang="en-US" altLang="zh-CN"/>
              <a:t>.)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If sample with replacement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 iterations, the probability of wrong answer is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mtClean="0"/>
                  <a:t> </a:t>
                </a:r>
              </a:p>
              <a:p>
                <a:r>
                  <a:rPr lang="en-US" altLang="zh-CN" smtClean="0"/>
                  <a:t>If sample without replacement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/>
                  <a:t> </a:t>
                </a:r>
                <a:r>
                  <a:rPr lang="en-US" altLang="zh-CN" smtClean="0"/>
                  <a:t>iterations,</a:t>
                </a:r>
                <a:r>
                  <a:rPr lang="zh-CN" altLang="en-US" smtClean="0"/>
                  <a:t> </a:t>
                </a:r>
                <a:r>
                  <a:rPr lang="en-US" altLang="zh-CN" smtClean="0"/>
                  <a:t>what is the probability of a wrong answer 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pSp>
        <p:nvGrpSpPr>
          <p:cNvPr id="5" name="组合 4"/>
          <p:cNvGrpSpPr/>
          <p:nvPr/>
        </p:nvGrpSpPr>
        <p:grpSpPr>
          <a:xfrm>
            <a:off x="107504" y="5445224"/>
            <a:ext cx="8928546" cy="1152301"/>
            <a:chOff x="107504" y="3284984"/>
            <a:chExt cx="8928546" cy="1152301"/>
          </a:xfrm>
        </p:grpSpPr>
        <p:sp>
          <p:nvSpPr>
            <p:cNvPr id="6" name="矩形 5"/>
            <p:cNvSpPr/>
            <p:nvPr/>
          </p:nvSpPr>
          <p:spPr bwMode="auto">
            <a:xfrm>
              <a:off x="107504" y="3284984"/>
              <a:ext cx="8928546" cy="11523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52" y="3348570"/>
              <a:ext cx="8363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eaLnBrk="1" hangingPunct="1"/>
              <a:r>
                <a:rPr lang="en-US" altLang="zh-CN" sz="2800" smtClean="0"/>
                <a:t>We say that the probability of choosing a given number is </a:t>
              </a:r>
              <a:r>
                <a:rPr lang="en-US" altLang="zh-CN" sz="2800" i="1" smtClean="0">
                  <a:solidFill>
                    <a:srgbClr val="FF0000"/>
                  </a:solidFill>
                </a:rPr>
                <a:t>conditioned</a:t>
              </a:r>
              <a:r>
                <a:rPr lang="en-US" altLang="zh-CN" sz="2800" smtClean="0"/>
                <a:t> on the previous events.</a:t>
              </a: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2574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Axioms of Probability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The conditional probability that event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/>
                  <a:t> occurs given that event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/>
                  <a:t> occurs </a:t>
                </a:r>
                <a:r>
                  <a:rPr lang="en-US" altLang="zh-CN" smtClean="0"/>
                  <a:t>is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useful form: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The conditional probability is well-defined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It is obvious that when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mtClean="0"/>
                  <a:t> are independent,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More generally,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⋯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06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Axioms of Probability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Back to VPI, when at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mtClean="0"/>
                  <a:t>-th iteration, we have found different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en-US" altLang="zh-CN" smtClean="0"/>
                  <a:t>roots previously, thus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Finally,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4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VPI Randomized Algorithm</a:t>
            </a:r>
            <a:r>
              <a:rPr lang="en-US" altLang="zh-CN" smtClean="0"/>
              <a:t>(Cont</a:t>
            </a:r>
            <a:r>
              <a:rPr lang="en-US" altLang="zh-CN"/>
              <a:t>.)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</p:spPr>
            <p:txBody>
              <a:bodyPr/>
              <a:lstStyle/>
              <a:p>
                <a:r>
                  <a:rPr lang="en-US" altLang="zh-CN" smtClean="0"/>
                  <a:t>If sample with replacement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 iterations, the probability of wrong answer is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mtClean="0"/>
                  <a:t> </a:t>
                </a:r>
              </a:p>
              <a:p>
                <a:r>
                  <a:rPr lang="en-US" altLang="zh-CN" smtClean="0"/>
                  <a:t>If sample without replacement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/>
                  <a:t> </a:t>
                </a:r>
                <a:r>
                  <a:rPr lang="en-US" altLang="zh-CN" smtClean="0"/>
                  <a:t>iterations,</a:t>
                </a:r>
                <a:r>
                  <a:rPr lang="zh-CN" altLang="en-US" smtClean="0"/>
                  <a:t> </a:t>
                </a:r>
                <a:r>
                  <a:rPr lang="en-US" altLang="zh-CN"/>
                  <a:t>the probability of wrong answer is </a:t>
                </a:r>
                <a:r>
                  <a:rPr lang="en-US" altLang="zh-CN" smtClean="0"/>
                  <a:t>still no </a:t>
                </a:r>
                <a:r>
                  <a:rPr lang="en-US" altLang="zh-CN"/>
                  <a:t>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endParaRPr lang="en-US" altLang="zh-CN" smtClean="0"/>
              </a:p>
              <a:p>
                <a:pPr lvl="1"/>
                <a:r>
                  <a:rPr lang="en-US" altLang="zh-CN" smtClean="0"/>
                  <a:t>if we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mtClean="0"/>
                  <a:t> iterations, the probability is 0.</a:t>
                </a:r>
              </a:p>
              <a:p>
                <a:pPr lvl="1"/>
                <a:r>
                  <a:rPr lang="en-US" altLang="zh-CN" smtClean="0"/>
                  <a:t>However,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, no faster.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  <a:blipFill rotWithShape="0">
                <a:blip r:embed="rId2"/>
                <a:stretch>
                  <a:fillRect l="-729" t="-1393" r="-2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Axioms of Probability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With replacement v.s. Without replacement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With replacement </a:t>
            </a:r>
            <a:r>
              <a:rPr lang="en-US" altLang="zh-CN" smtClean="0"/>
              <a:t>is more desirable</a:t>
            </a:r>
          </a:p>
          <a:p>
            <a:pPr lvl="2"/>
            <a:r>
              <a:rPr lang="en-US" altLang="zh-CN" smtClean="0"/>
              <a:t>easier to analysis</a:t>
            </a:r>
          </a:p>
          <a:p>
            <a:pPr lvl="2"/>
            <a:r>
              <a:rPr lang="en-US" altLang="zh-CN" smtClean="0"/>
              <a:t>simpler to code</a:t>
            </a:r>
          </a:p>
          <a:p>
            <a:pPr lvl="2"/>
            <a:r>
              <a:rPr lang="en-US" altLang="zh-CN"/>
              <a:t>the probability of making an error is almost negligible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19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1: Probability and Events</a:t>
            </a:r>
          </a:p>
          <a:p>
            <a:pPr lvl="1"/>
            <a:r>
              <a:rPr lang="en-US" altLang="zh-CN" smtClean="0"/>
              <a:t>Application: Verifying Polynomial Identities</a:t>
            </a:r>
          </a:p>
          <a:p>
            <a:pPr lvl="1"/>
            <a:r>
              <a:rPr lang="en-US" altLang="zh-CN" smtClean="0"/>
              <a:t>Axioms of Probability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Application: Verifying Matrix Multiplication</a:t>
            </a:r>
          </a:p>
          <a:p>
            <a:pPr lvl="1"/>
            <a:r>
              <a:rPr lang="en-US" altLang="zh-CN" smtClean="0"/>
              <a:t>Application: A Randomized Min-Cuit Algorithm</a:t>
            </a:r>
          </a:p>
          <a:p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9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1: Probability and Events</a:t>
            </a:r>
          </a:p>
          <a:p>
            <a:pPr lvl="1"/>
            <a:r>
              <a:rPr lang="en-US" altLang="zh-CN" smtClean="0"/>
              <a:t>Application: Verifying Polynomial Identities</a:t>
            </a:r>
          </a:p>
          <a:p>
            <a:pPr lvl="1"/>
            <a:r>
              <a:rPr lang="en-US" altLang="zh-CN" smtClean="0"/>
              <a:t>Axioms of Probability</a:t>
            </a:r>
          </a:p>
          <a:p>
            <a:pPr lvl="1"/>
            <a:r>
              <a:rPr lang="en-US" altLang="zh-CN" smtClean="0"/>
              <a:t>Application: Verifying Matrix Multiplication</a:t>
            </a:r>
          </a:p>
          <a:p>
            <a:pPr lvl="1"/>
            <a:r>
              <a:rPr lang="en-US" altLang="zh-CN" smtClean="0"/>
              <a:t>Application: A Randomized Min-Cuit Algorithm</a:t>
            </a:r>
          </a:p>
          <a:p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0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34" y="130176"/>
            <a:ext cx="8964488" cy="714375"/>
          </a:xfrm>
        </p:spPr>
        <p:txBody>
          <a:bodyPr/>
          <a:lstStyle/>
          <a:p>
            <a:r>
              <a:rPr lang="en-US" altLang="zh-CN"/>
              <a:t>Verifying Matrix </a:t>
            </a:r>
            <a:r>
              <a:rPr lang="en-US" altLang="zh-CN" smtClean="0"/>
              <a:t>Multiplication (VMM)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Definition: Given three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matrices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mtClean="0"/>
                  <a:t>, determine whether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e.g.,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 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78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Deterministic </a:t>
            </a:r>
            <a:r>
              <a:rPr lang="en-US" altLang="zh-CN" smtClean="0"/>
              <a:t>Algorithm: Idea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Algorithm 1: Brute force</a:t>
                </a:r>
              </a:p>
              <a:p>
                <a:pPr lvl="1"/>
                <a:r>
                  <a:rPr lang="en-US" altLang="zh-CN" smtClean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Algorithm 2: </a:t>
                </a:r>
                <a:r>
                  <a:rPr lang="en-US" altLang="zh-CN"/>
                  <a:t>Strassen’s </a:t>
                </a:r>
                <a:r>
                  <a:rPr lang="en-US" altLang="zh-CN" smtClean="0"/>
                  <a:t>method [CLRS Ch.4] </a:t>
                </a:r>
              </a:p>
              <a:p>
                <a:pPr lvl="1"/>
                <a:r>
                  <a:rPr lang="en-US" altLang="zh-CN" smtClean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grpSp>
        <p:nvGrpSpPr>
          <p:cNvPr id="5" name="组合 4"/>
          <p:cNvGrpSpPr/>
          <p:nvPr/>
        </p:nvGrpSpPr>
        <p:grpSpPr>
          <a:xfrm>
            <a:off x="107504" y="5445224"/>
            <a:ext cx="8928546" cy="1152301"/>
            <a:chOff x="107504" y="3284984"/>
            <a:chExt cx="8928546" cy="1152301"/>
          </a:xfrm>
        </p:grpSpPr>
        <p:sp>
          <p:nvSpPr>
            <p:cNvPr id="6" name="矩形 5"/>
            <p:cNvSpPr/>
            <p:nvPr/>
          </p:nvSpPr>
          <p:spPr bwMode="auto">
            <a:xfrm>
              <a:off x="107504" y="3284984"/>
              <a:ext cx="8928546" cy="11523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52" y="3348570"/>
              <a:ext cx="8363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eaLnBrk="1" hangingPunct="1"/>
              <a:r>
                <a:rPr lang="en-US" altLang="zh-CN" sz="2800" smtClean="0"/>
                <a:t>Can randomized algorithm speed???</a:t>
              </a: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9991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Randomized </a:t>
            </a:r>
            <a:r>
              <a:rPr lang="en-US" altLang="zh-CN" smtClean="0"/>
              <a:t>Algorithm: Idea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altLang="zh-CN" smtClean="0"/>
                  <a:t>Step 1: Choose a random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smtClean="0"/>
                  <a:t>Step 2: Computes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mtClean="0"/>
              </a:p>
              <a:p>
                <a:pPr lvl="1">
                  <a:spcBef>
                    <a:spcPts val="0"/>
                  </a:spcBef>
                </a:pPr>
                <a:r>
                  <a:rPr lang="en-US" altLang="zh-CN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mtClean="0"/>
              </a:p>
              <a:p>
                <a:pPr lvl="1">
                  <a:spcBef>
                    <a:spcPts val="0"/>
                  </a:spcBef>
                </a:pPr>
                <a:r>
                  <a:rPr lang="en-US" altLang="zh-CN" smtClean="0"/>
                  <a:t>Otherwise, it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mtClean="0"/>
              </a:p>
              <a:p>
                <a:pPr marL="342900" lvl="1" indent="-342900">
                  <a:spcBef>
                    <a:spcPts val="0"/>
                  </a:spcBef>
                  <a:buClr>
                    <a:srgbClr val="660033"/>
                  </a:buClr>
                </a:pPr>
                <a:r>
                  <a:rPr lang="en-US" altLang="zh-CN" sz="3000" smtClean="0"/>
                  <a:t>Time complexity: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000" smtClean="0"/>
                  <a:t>, because</a:t>
                </a:r>
              </a:p>
              <a:p>
                <a:pPr marL="638175" lvl="2" indent="-342900">
                  <a:spcBef>
                    <a:spcPts val="0"/>
                  </a:spcBef>
                  <a:buClr>
                    <a:srgbClr val="660033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270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2700" smtClean="0"/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smtClean="0"/>
              </a:p>
              <a:p>
                <a:pPr marL="638175" lvl="2" indent="-342900">
                  <a:spcBef>
                    <a:spcPts val="0"/>
                  </a:spcBef>
                  <a:buClr>
                    <a:srgbClr val="660033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smtClean="0"/>
                  <a:t> still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/>
              </a:p>
              <a:p>
                <a:pPr marL="638175" lvl="2" indent="-342900">
                  <a:spcBef>
                    <a:spcPts val="0"/>
                  </a:spcBef>
                  <a:buClr>
                    <a:srgbClr val="660033"/>
                  </a:buClr>
                </a:pPr>
                <a:endParaRPr lang="en-US" altLang="zh-CN" sz="2700"/>
              </a:p>
              <a:p>
                <a:pPr>
                  <a:spcBef>
                    <a:spcPts val="0"/>
                  </a:spcBef>
                </a:pP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grpSp>
        <p:nvGrpSpPr>
          <p:cNvPr id="5" name="组合 4"/>
          <p:cNvGrpSpPr/>
          <p:nvPr/>
        </p:nvGrpSpPr>
        <p:grpSpPr>
          <a:xfrm>
            <a:off x="107504" y="5445224"/>
            <a:ext cx="8928546" cy="1152301"/>
            <a:chOff x="107504" y="3284984"/>
            <a:chExt cx="8928546" cy="1152301"/>
          </a:xfrm>
        </p:grpSpPr>
        <p:sp>
          <p:nvSpPr>
            <p:cNvPr id="6" name="矩形 5"/>
            <p:cNvSpPr/>
            <p:nvPr/>
          </p:nvSpPr>
          <p:spPr bwMode="auto">
            <a:xfrm>
              <a:off x="107504" y="3284984"/>
              <a:ext cx="8928546" cy="11523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50952" y="3348570"/>
                  <a:ext cx="83632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1" algn="ctr" eaLnBrk="1" hangingPunct="1"/>
                  <a:r>
                    <a:rPr lang="en-US" altLang="zh-CN" sz="2800" smtClean="0"/>
                    <a:t>If </a:t>
                  </a:r>
                  <a14:m>
                    <m:oMath xmlns:m="http://schemas.openxmlformats.org/officeDocument/2006/math"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altLang="zh-CN" sz="2800" smtClean="0"/>
                    <a:t> and 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a14:m>
                  <a:r>
                    <a:rPr lang="en-US" altLang="zh-CN" sz="2800" smtClean="0"/>
                    <a:t>, it gives wrong answers.</a:t>
                  </a:r>
                  <a:endParaRPr lang="zh-CN" altLang="en-US" sz="280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52" y="3348570"/>
                  <a:ext cx="836327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4" t="-12791" r="-1094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4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Randomized </a:t>
            </a:r>
            <a:r>
              <a:rPr lang="en-US" altLang="zh-CN" smtClean="0"/>
              <a:t>Algorithm: Analysis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8356" y="980728"/>
                <a:ext cx="8507288" cy="5688360"/>
              </a:xfrm>
            </p:spPr>
            <p:txBody>
              <a:bodyPr/>
              <a:lstStyle/>
              <a:p>
                <a:r>
                  <a:rPr lang="en-US" altLang="zh-CN" smtClean="0"/>
                  <a:t>Thm: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and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/>
                  <a:t> is chosen </a:t>
                </a:r>
                <a:r>
                  <a:rPr lang="en-US" altLang="zh-CN" smtClean="0"/>
                  <a:t>uniformly </a:t>
                </a:r>
                <a:r>
                  <a:rPr lang="en-US" altLang="zh-CN"/>
                  <a:t>at random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mtClean="0"/>
                  <a:t>),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r>
                  <a:rPr lang="en-US" altLang="zh-CN"/>
                  <a:t>Lem: Choosing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mtClean="0"/>
                  <a:t> (uniformly </a:t>
                </a:r>
                <a:r>
                  <a:rPr lang="en-US" altLang="zh-CN"/>
                  <a:t>at random is </a:t>
                </a:r>
                <a:r>
                  <a:rPr lang="en-US" altLang="zh-CN" smtClean="0"/>
                  <a:t>equivalent to </a:t>
                </a:r>
                <a:r>
                  <a:rPr lang="en-US" altLang="zh-CN"/>
                  <a:t>choosing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independently and </a:t>
                </a:r>
                <a:r>
                  <a:rPr lang="en-US" altLang="zh-CN" smtClean="0"/>
                  <a:t>uniformly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Proof: It is obvious.</a:t>
                </a:r>
              </a:p>
              <a:p>
                <a:r>
                  <a:rPr lang="en-US" altLang="zh-CN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mtClean="0"/>
                  <a:t>. Then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implies that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mtClean="0"/>
                  <a:t>. Since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mtClean="0"/>
                  <a:t>, it must have non-zero entry</a:t>
                </a:r>
              </a:p>
              <a:p>
                <a:pPr lvl="1"/>
                <a:r>
                  <a:rPr lang="en-US" altLang="zh-CN" smtClean="0"/>
                  <a:t>W.l.o.g., let that entry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356" y="980728"/>
                <a:ext cx="8507288" cy="5688360"/>
              </a:xfrm>
              <a:blipFill rotWithShape="0">
                <a:blip r:embed="rId2"/>
                <a:stretch>
                  <a:fillRect l="-716" t="-1393" r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38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Randomized </a:t>
            </a:r>
            <a:r>
              <a:rPr lang="en-US" altLang="zh-CN" smtClean="0"/>
              <a:t>Algorithm(Cont.)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</p:spPr>
            <p:txBody>
              <a:bodyPr/>
              <a:lstStyle/>
              <a:p>
                <a:r>
                  <a:rPr lang="en-US" altLang="zh-CN" smtClean="0"/>
                  <a:t>Because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mtClean="0"/>
                  <a:t>, it must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or 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Suppose we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mtClean="0"/>
                  <a:t> independently.</a:t>
                </a:r>
              </a:p>
              <a:p>
                <a:pPr lvl="1"/>
                <a:r>
                  <a:rPr lang="en-US" altLang="zh-CN" smtClean="0"/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sampled, the RHS is determined. There is at most one value from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RHS.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mtClean="0"/>
                  <a:t>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363272" cy="5688360"/>
              </a:xfrm>
              <a:blipFill rotWithShape="0">
                <a:blip r:embed="rId2"/>
                <a:stretch>
                  <a:fillRect l="-729" t="-1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grpSp>
        <p:nvGrpSpPr>
          <p:cNvPr id="5" name="组合 4"/>
          <p:cNvGrpSpPr/>
          <p:nvPr/>
        </p:nvGrpSpPr>
        <p:grpSpPr>
          <a:xfrm>
            <a:off x="107504" y="5445224"/>
            <a:ext cx="8928546" cy="1152301"/>
            <a:chOff x="107504" y="3284984"/>
            <a:chExt cx="8928546" cy="1152301"/>
          </a:xfrm>
        </p:grpSpPr>
        <p:sp>
          <p:nvSpPr>
            <p:cNvPr id="6" name="矩形 5"/>
            <p:cNvSpPr/>
            <p:nvPr/>
          </p:nvSpPr>
          <p:spPr bwMode="auto">
            <a:xfrm>
              <a:off x="107504" y="3284984"/>
              <a:ext cx="8928546" cy="11523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4665" y="3384080"/>
              <a:ext cx="87142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eaLnBrk="1" hangingPunct="1"/>
              <a:r>
                <a:rPr lang="en-US" altLang="zh-CN" sz="2800" i="1" smtClean="0"/>
                <a:t>Principle </a:t>
              </a:r>
              <a:r>
                <a:rPr lang="en-US" altLang="zh-CN" sz="2800" i="1"/>
                <a:t>of deferred </a:t>
              </a:r>
              <a:r>
                <a:rPr lang="en-US" altLang="zh-CN" sz="2800" i="1" smtClean="0"/>
                <a:t>decisions</a:t>
              </a:r>
              <a:r>
                <a:rPr lang="en-US" altLang="zh-CN" sz="2800" smtClean="0"/>
                <a:t>: Considering several random variables, put them on both sides.</a:t>
              </a: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330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Randomized Algorithm(Cont.)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Thm[</a:t>
                </a:r>
                <a:r>
                  <a:rPr lang="en-US" altLang="zh-CN"/>
                  <a:t>Law of Total Probability]: 	</a:t>
                </a:r>
                <a:r>
                  <a:rPr lang="en-US" altLang="zh-CN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mtClean="0"/>
                  <a:t> be </a:t>
                </a:r>
                <a:r>
                  <a:rPr lang="en-US" altLang="zh-CN"/>
                  <a:t>mutually </a:t>
                </a:r>
                <a:r>
                  <a:rPr lang="en-US" altLang="zh-CN" smtClean="0"/>
                  <a:t>disjoint events </a:t>
                </a:r>
                <a:r>
                  <a:rPr lang="en-US" altLang="zh-CN"/>
                  <a:t>in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/>
                  <a:t>, and </a:t>
                </a:r>
                <a:r>
                  <a:rPr lang="en-US" altLang="zh-CN" smtClean="0"/>
                  <a:t>let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mtClean="0"/>
                  <a:t>. Then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Proof: since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mtClean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mtClean="0"/>
                  <a:t>.</a:t>
                </a:r>
                <a:r>
                  <a:rPr lang="zh-CN" altLang="en-US" smtClean="0"/>
                  <a:t> </a:t>
                </a:r>
                <a:r>
                  <a:rPr lang="en-US" altLang="zh-CN" smtClean="0"/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mtClean="0"/>
                  <a:t>. Also because of conditional probability, the Theorem holds.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23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Randomized Algorithm(Cont.)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Thm: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/>
                  <a:t> and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/>
                  <a:t> is chosen uniformly at random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/>
                  <a:t>),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Proof: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grpSp>
        <p:nvGrpSpPr>
          <p:cNvPr id="7" name="组合 6"/>
          <p:cNvGrpSpPr/>
          <p:nvPr/>
        </p:nvGrpSpPr>
        <p:grpSpPr>
          <a:xfrm>
            <a:off x="899592" y="2653631"/>
            <a:ext cx="8022976" cy="4204369"/>
            <a:chOff x="1068056" y="2780879"/>
            <a:chExt cx="8022976" cy="420436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t="3668" r="83974" b="87162"/>
            <a:stretch/>
          </p:blipFill>
          <p:spPr>
            <a:xfrm>
              <a:off x="1068056" y="2780879"/>
              <a:ext cx="1542702" cy="36008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15960" t="2103" r="951"/>
            <a:stretch/>
          </p:blipFill>
          <p:spPr>
            <a:xfrm>
              <a:off x="1092712" y="3140968"/>
              <a:ext cx="7998320" cy="3844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95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Optimized Randomized Algorithm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500472" cy="568836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altLang="zh-CN" smtClean="0"/>
                  <a:t>Step 1: Choose a random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smtClean="0"/>
                  <a:t>Step 2: Computes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smtClean="0">
                    <a:solidFill>
                      <a:srgbClr val="FF0000"/>
                    </a:solidFill>
                  </a:rPr>
                  <a:t>Step 3: Repeat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>
                    <a:solidFill>
                      <a:srgbClr val="FF0000"/>
                    </a:solidFill>
                  </a:rPr>
                  <a:t> times </a:t>
                </a:r>
                <a:r>
                  <a:rPr lang="en-US" altLang="zh-CN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 is const., e.g.,100)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/>
                  <a:t>,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/>
              </a:p>
              <a:p>
                <a:pPr lvl="1">
                  <a:spcBef>
                    <a:spcPts val="0"/>
                  </a:spcBef>
                </a:pPr>
                <a:r>
                  <a:rPr lang="en-US" altLang="zh-CN"/>
                  <a:t>Otherwise, it returns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mtClean="0"/>
              </a:p>
              <a:p>
                <a:pPr marL="342900" lvl="1" indent="-342900">
                  <a:spcBef>
                    <a:spcPts val="0"/>
                  </a:spcBef>
                  <a:buClr>
                    <a:srgbClr val="660033"/>
                  </a:buClr>
                </a:pPr>
                <a:r>
                  <a:rPr lang="en-US" altLang="zh-CN" sz="3000" smtClean="0"/>
                  <a:t>Time complexity: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000" smtClean="0"/>
                  <a:t>, because each repeat</a:t>
                </a:r>
              </a:p>
              <a:p>
                <a:pPr marL="638175" lvl="2" indent="-342900">
                  <a:spcBef>
                    <a:spcPts val="0"/>
                  </a:spcBef>
                  <a:buClr>
                    <a:srgbClr val="660033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270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2700" smtClean="0"/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smtClean="0"/>
              </a:p>
              <a:p>
                <a:pPr marL="638175" lvl="2" indent="-342900">
                  <a:spcBef>
                    <a:spcPts val="0"/>
                  </a:spcBef>
                  <a:buClr>
                    <a:srgbClr val="660033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smtClean="0"/>
                  <a:t> still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/>
              </a:p>
              <a:p>
                <a:pPr marL="638175" lvl="2" indent="-342900">
                  <a:spcBef>
                    <a:spcPts val="0"/>
                  </a:spcBef>
                  <a:buClr>
                    <a:srgbClr val="660033"/>
                  </a:buClr>
                </a:pPr>
                <a:endParaRPr lang="en-US" altLang="zh-CN" sz="2700"/>
              </a:p>
              <a:p>
                <a:pPr>
                  <a:spcBef>
                    <a:spcPts val="0"/>
                  </a:spcBef>
                </a:pP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500472" cy="5688360"/>
              </a:xfrm>
              <a:blipFill rotWithShape="0">
                <a:blip r:embed="rId2"/>
                <a:stretch>
                  <a:fillRect l="-717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grpSp>
        <p:nvGrpSpPr>
          <p:cNvPr id="5" name="组合 4"/>
          <p:cNvGrpSpPr/>
          <p:nvPr/>
        </p:nvGrpSpPr>
        <p:grpSpPr>
          <a:xfrm>
            <a:off x="107504" y="5445224"/>
            <a:ext cx="8928546" cy="1152301"/>
            <a:chOff x="107504" y="3284984"/>
            <a:chExt cx="8928546" cy="1152301"/>
          </a:xfrm>
        </p:grpSpPr>
        <p:sp>
          <p:nvSpPr>
            <p:cNvPr id="6" name="矩形 5"/>
            <p:cNvSpPr/>
            <p:nvPr/>
          </p:nvSpPr>
          <p:spPr bwMode="auto">
            <a:xfrm>
              <a:off x="107504" y="3284984"/>
              <a:ext cx="8928546" cy="11523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50952" y="3348570"/>
                  <a:ext cx="8363272" cy="990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1" algn="ctr" eaLnBrk="1" hangingPunct="1"/>
                  <a:r>
                    <a:rPr lang="en-US" altLang="zh-CN" sz="2800" smtClean="0"/>
                    <a:t>If </a:t>
                  </a:r>
                  <a14:m>
                    <m:oMath xmlns:m="http://schemas.openxmlformats.org/officeDocument/2006/math"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altLang="zh-CN" sz="2800" smtClean="0"/>
                    <a:t> and 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a14:m>
                  <a:r>
                    <a:rPr lang="en-US" altLang="zh-CN" sz="2800" smtClean="0"/>
                    <a:t>, it gives wrong answers </a:t>
                  </a:r>
                  <a:r>
                    <a:rPr lang="en-US" altLang="zh-CN" sz="2800" smtClean="0">
                      <a:solidFill>
                        <a:srgbClr val="FF0000"/>
                      </a:solidFill>
                    </a:rPr>
                    <a:t>with probability 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a14:m>
                  <a:r>
                    <a:rPr lang="en-US" altLang="zh-CN" sz="2800" smtClean="0"/>
                    <a:t>.</a:t>
                  </a:r>
                  <a:endParaRPr lang="zh-CN" altLang="en-US" sz="280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52" y="3348570"/>
                  <a:ext cx="8363272" cy="9909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1" t="-6790" r="-1896" b="-141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31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Optimized Randomized Algorithm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One interesting thing is to study the gradual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change in confidence </a:t>
                </a:r>
                <a:r>
                  <a:rPr lang="en-US" altLang="zh-CN" smtClean="0"/>
                  <a:t>in the correctness as we repeat.</a:t>
                </a:r>
              </a:p>
              <a:p>
                <a:r>
                  <a:rPr lang="en-US" altLang="zh-CN"/>
                  <a:t>Thm[Bayes’ Law]: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 are mutually disjoint </a:t>
                </a:r>
                <a:r>
                  <a:rPr lang="en-US" altLang="zh-CN" smtClean="0"/>
                  <a:t>sets such </a:t>
                </a:r>
                <a:r>
                  <a:rPr lang="en-US" altLang="zh-CN"/>
                  <a:t>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/>
                  <a:t>. </a:t>
                </a:r>
                <a:endParaRPr lang="en-US" altLang="zh-CN" smtClean="0"/>
              </a:p>
              <a:p>
                <a:pPr lvl="1"/>
                <a:r>
                  <a:rPr lang="en-US" altLang="zh-CN" smtClean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84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Theorem [Bayes’ Law] Example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we </a:t>
                </a:r>
                <a:r>
                  <a:rPr lang="en-US" altLang="zh-CN"/>
                  <a:t>are given </a:t>
                </a:r>
                <a:r>
                  <a:rPr lang="en-US" altLang="zh-CN">
                    <a:solidFill>
                      <a:srgbClr val="FF0000"/>
                    </a:solidFill>
                  </a:rPr>
                  <a:t>three coins </a:t>
                </a:r>
                <a:r>
                  <a:rPr lang="en-US" altLang="zh-CN"/>
                  <a:t>and are told that </a:t>
                </a:r>
                <a:r>
                  <a:rPr lang="en-US" altLang="zh-CN">
                    <a:solidFill>
                      <a:srgbClr val="FF0000"/>
                    </a:solidFill>
                  </a:rPr>
                  <a:t>two</a:t>
                </a:r>
                <a:r>
                  <a:rPr lang="en-US" altLang="zh-CN"/>
                  <a:t> of the coins </a:t>
                </a:r>
                <a:r>
                  <a:rPr lang="en-US" altLang="zh-CN">
                    <a:solidFill>
                      <a:srgbClr val="FF0000"/>
                    </a:solidFill>
                  </a:rPr>
                  <a:t>are fair </a:t>
                </a:r>
                <a:r>
                  <a:rPr lang="en-US" altLang="zh-CN"/>
                  <a:t>and </a:t>
                </a:r>
                <a:r>
                  <a:rPr lang="en-US" altLang="zh-CN">
                    <a:solidFill>
                      <a:srgbClr val="FF0000"/>
                    </a:solidFill>
                  </a:rPr>
                  <a:t>the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other </a:t>
                </a:r>
                <a:r>
                  <a:rPr lang="en-US" altLang="zh-CN">
                    <a:solidFill>
                      <a:srgbClr val="FF0000"/>
                    </a:solidFill>
                  </a:rPr>
                  <a:t>is biased</a:t>
                </a:r>
                <a:r>
                  <a:rPr lang="en-US" altLang="zh-CN"/>
                  <a:t>, landing heads with probability </a:t>
                </a:r>
                <a:r>
                  <a:rPr lang="en-US" altLang="zh-CN">
                    <a:solidFill>
                      <a:srgbClr val="FF0000"/>
                    </a:solidFill>
                  </a:rPr>
                  <a:t>2/3</a:t>
                </a:r>
                <a:r>
                  <a:rPr lang="en-US" altLang="zh-CN"/>
                  <a:t>. </a:t>
                </a:r>
                <a:endParaRPr lang="en-US" altLang="zh-CN" smtClean="0"/>
              </a:p>
              <a:p>
                <a:r>
                  <a:rPr lang="en-US" altLang="zh-CN"/>
                  <a:t>The first and second </a:t>
                </a:r>
                <a:r>
                  <a:rPr lang="en-US" altLang="zh-CN" smtClean="0"/>
                  <a:t>coins come </a:t>
                </a:r>
                <a:r>
                  <a:rPr lang="en-US" altLang="zh-CN"/>
                  <a:t>up heads, and the third comes up tails. What is the probability that the first </a:t>
                </a:r>
                <a:r>
                  <a:rPr lang="en-US" altLang="zh-CN" smtClean="0"/>
                  <a:t>coin is </a:t>
                </a:r>
                <a:r>
                  <a:rPr lang="en-US" altLang="zh-CN"/>
                  <a:t>the biased one? </a:t>
                </a:r>
                <a:endParaRPr lang="en-US" altLang="zh-CN" smtClean="0"/>
              </a:p>
              <a:p>
                <a:pPr lvl="1"/>
                <a:r>
                  <a:rPr lang="en-US" altLang="zh-CN" smtClean="0"/>
                  <a:t>Each coin is equally like to be biased.</a:t>
                </a:r>
              </a:p>
              <a:p>
                <a:pPr lvl="1"/>
                <a:r>
                  <a:rPr lang="en-US" altLang="zh-CN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be </a:t>
                </a:r>
                <a:r>
                  <a:rPr lang="en-US" altLang="zh-CN" smtClean="0"/>
                  <a:t>the event </a:t>
                </a:r>
                <a:r>
                  <a:rPr lang="en-US" altLang="zh-CN"/>
                  <a:t>that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mtClean="0"/>
                  <a:t>-</a:t>
                </a:r>
                <a:r>
                  <a:rPr lang="en-US" altLang="zh-CN"/>
                  <a:t>th coin flipped is the biased one, and let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/>
                  <a:t> be the event that the </a:t>
                </a:r>
                <a:r>
                  <a:rPr lang="en-US" altLang="zh-CN" smtClean="0"/>
                  <a:t>three coin </a:t>
                </a:r>
                <a:r>
                  <a:rPr lang="en-US" altLang="zh-CN"/>
                  <a:t>flips came up heads, heads, and </a:t>
                </a:r>
                <a:r>
                  <a:rPr lang="en-US" altLang="zh-CN" smtClean="0"/>
                  <a:t>tails.</a:t>
                </a:r>
                <a:r>
                  <a:rPr lang="en-US" altLang="zh-CN"/>
                  <a:t/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4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1: Probability and Events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Application: Verifying Polynomial Identities</a:t>
            </a:r>
          </a:p>
          <a:p>
            <a:pPr lvl="1"/>
            <a:r>
              <a:rPr lang="en-US" altLang="zh-CN" smtClean="0"/>
              <a:t>Axioms of Probability</a:t>
            </a:r>
          </a:p>
          <a:p>
            <a:pPr lvl="1"/>
            <a:r>
              <a:rPr lang="en-US" altLang="zh-CN" smtClean="0"/>
              <a:t>Application: Verifying Matrix Multiplication</a:t>
            </a:r>
          </a:p>
          <a:p>
            <a:pPr lvl="1"/>
            <a:r>
              <a:rPr lang="en-US" altLang="zh-CN" smtClean="0"/>
              <a:t>Application: A Randomized Min-Cuit Algorithm</a:t>
            </a:r>
          </a:p>
          <a:p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0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Theorem [Bayes’ Law] Example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mtClean="0"/>
                  <a:t>. We have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Applying Bayes’ Law, we have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/>
                  <a:t>the outcome of the three coin flips increases the likelihood that the first coin </a:t>
                </a:r>
                <a:r>
                  <a:rPr lang="en-US" altLang="zh-CN" smtClean="0"/>
                  <a:t>is the </a:t>
                </a:r>
                <a:r>
                  <a:rPr lang="en-US" altLang="zh-CN"/>
                  <a:t>biased one </a:t>
                </a:r>
                <a:r>
                  <a:rPr lang="en-US" altLang="zh-CN" smtClean="0"/>
                  <a:t>from 1/3 to 2/5.</a:t>
                </a:r>
                <a:r>
                  <a:rPr lang="en-US" altLang="zh-CN"/>
                  <a:t/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7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Optimized Randomized Algorithm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One interesting thing is to study the gradual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change in confidence </a:t>
                </a:r>
                <a:r>
                  <a:rPr lang="en-US" altLang="zh-CN" smtClean="0"/>
                  <a:t>in the correctness as we repeat.</a:t>
                </a:r>
              </a:p>
              <a:p>
                <a:r>
                  <a:rPr lang="en-US" altLang="zh-CN" smtClean="0"/>
                  <a:t>Let E be the decision is corret, we have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Applying Bayes’ Law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so in next repeat,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53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Optimized Randomized Algorithm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One interesting thing is to study the gradual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change in confidence </a:t>
                </a:r>
                <a:r>
                  <a:rPr lang="en-US" altLang="zh-CN" smtClean="0"/>
                  <a:t>in the correctness as we repeat.</a:t>
                </a:r>
              </a:p>
              <a:p>
                <a:r>
                  <a:rPr lang="en-US" altLang="zh-CN" smtClean="0"/>
                  <a:t>In general, if prior model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mtClean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Thus, if repeat 100 times, the probability of giving correct answer is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5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1: Probability and Events</a:t>
            </a:r>
          </a:p>
          <a:p>
            <a:pPr lvl="1"/>
            <a:r>
              <a:rPr lang="en-US" altLang="zh-CN" smtClean="0"/>
              <a:t>Application: Verifying Polynomial Identities</a:t>
            </a:r>
          </a:p>
          <a:p>
            <a:pPr lvl="1"/>
            <a:r>
              <a:rPr lang="en-US" altLang="zh-CN" smtClean="0"/>
              <a:t>Axioms of Probability</a:t>
            </a:r>
          </a:p>
          <a:p>
            <a:pPr lvl="1"/>
            <a:r>
              <a:rPr lang="en-US" altLang="zh-CN" smtClean="0"/>
              <a:t>Application: Verifying Matrix Multiplication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Application: A Randomized </a:t>
            </a:r>
            <a:r>
              <a:rPr lang="en-US" altLang="zh-CN" smtClean="0">
                <a:solidFill>
                  <a:srgbClr val="FF0000"/>
                </a:solidFill>
              </a:rPr>
              <a:t>Min-Cut </a:t>
            </a:r>
            <a:r>
              <a:rPr lang="en-US" altLang="zh-CN" smtClean="0">
                <a:solidFill>
                  <a:srgbClr val="FF0000"/>
                </a:solidFill>
              </a:rPr>
              <a:t>Algorithm</a:t>
            </a:r>
          </a:p>
          <a:p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55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Min-Cut </a:t>
            </a:r>
            <a:r>
              <a:rPr lang="en-US" altLang="zh-CN" smtClean="0"/>
              <a:t>Problem: Definition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Definition: </a:t>
                </a:r>
                <a:r>
                  <a:rPr lang="en-US" altLang="zh-CN" smtClean="0"/>
                  <a:t>Given </a:t>
                </a:r>
                <a:r>
                  <a:rPr lang="en-US" altLang="zh-CN"/>
                  <a:t>a graph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/>
                  <a:t>with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vertices, the </a:t>
                </a:r>
                <a:r>
                  <a:rPr lang="en-US" altLang="zh-CN" smtClean="0"/>
                  <a:t>minimum cut or </a:t>
                </a:r>
                <a:r>
                  <a:rPr lang="en-US" altLang="zh-CN"/>
                  <a:t>min-cut </a:t>
                </a:r>
                <a:r>
                  <a:rPr lang="en-US" altLang="zh-CN" smtClean="0"/>
                  <a:t>problem </a:t>
                </a:r>
                <a:r>
                  <a:rPr lang="en-US" altLang="zh-CN"/>
                  <a:t>is to find a minimum cardinality cut-set in G. </a:t>
                </a:r>
                <a:endParaRPr lang="en-US" altLang="zh-CN" smtClean="0"/>
              </a:p>
              <a:p>
                <a:pPr lvl="1"/>
                <a:r>
                  <a:rPr lang="en-US" altLang="zh-CN"/>
                  <a:t>A cut-set in a graph is a set of edges whose removal breaks the graph into two </a:t>
                </a:r>
                <a:r>
                  <a:rPr lang="en-US" altLang="zh-CN" smtClean="0"/>
                  <a:t>or more </a:t>
                </a:r>
                <a:r>
                  <a:rPr lang="en-US" altLang="zh-CN"/>
                  <a:t>connected components</a:t>
                </a:r>
                <a:r>
                  <a:rPr lang="en-US" altLang="zh-CN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393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77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Min-Cut </a:t>
            </a:r>
            <a:r>
              <a:rPr lang="en-US" altLang="zh-CN" smtClean="0"/>
              <a:t>Problem: Example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Definition: </a:t>
                </a:r>
                <a:r>
                  <a:rPr lang="en-US" altLang="zh-CN" smtClean="0"/>
                  <a:t>Given </a:t>
                </a:r>
                <a:r>
                  <a:rPr lang="en-US" altLang="zh-CN"/>
                  <a:t>a graph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/>
                  <a:t>with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vertices, the </a:t>
                </a:r>
                <a:r>
                  <a:rPr lang="en-US" altLang="zh-CN" smtClean="0"/>
                  <a:t>minimum cut or </a:t>
                </a:r>
                <a:r>
                  <a:rPr lang="en-US" altLang="zh-CN"/>
                  <a:t>min-cut </a:t>
                </a:r>
                <a:r>
                  <a:rPr lang="en-US" altLang="zh-CN" smtClean="0"/>
                  <a:t>problem </a:t>
                </a:r>
                <a:r>
                  <a:rPr lang="en-US" altLang="zh-CN"/>
                  <a:t>is to find a minimum cardinality cut-set in G. </a:t>
                </a:r>
                <a:endParaRPr lang="en-US" altLang="zh-CN" smtClean="0"/>
              </a:p>
              <a:p>
                <a:pPr lvl="1"/>
                <a:r>
                  <a:rPr lang="en-US" altLang="zh-CN"/>
                  <a:t>A cut-set in a graph is a set of edges whose removal breaks the graph into two </a:t>
                </a:r>
                <a:r>
                  <a:rPr lang="en-US" altLang="zh-CN" smtClean="0"/>
                  <a:t>or more </a:t>
                </a:r>
                <a:r>
                  <a:rPr lang="en-US" altLang="zh-CN"/>
                  <a:t>connected components</a:t>
                </a:r>
                <a:r>
                  <a:rPr lang="en-US" altLang="zh-CN" smtClean="0"/>
                  <a:t>.</a:t>
                </a:r>
              </a:p>
              <a:p>
                <a:r>
                  <a:rPr lang="en-US" altLang="zh-CN" smtClean="0"/>
                  <a:t>Example: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30" name="文本框 29"/>
          <p:cNvSpPr txBox="1"/>
          <p:nvPr/>
        </p:nvSpPr>
        <p:spPr>
          <a:xfrm>
            <a:off x="323528" y="6349334"/>
            <a:ext cx="274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Graph 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155802" y="6349334"/>
                <a:ext cx="27466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mtClean="0"/>
                  <a:t>min-cut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mtClean="0"/>
                  <a:t>), 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/>
                  <a:t>)</a:t>
                </a:r>
                <a:r>
                  <a:rPr lang="en-US" altLang="zh-CN" smtClean="0"/>
                  <a:t>}</a:t>
                </a:r>
                <a:endParaRPr lang="zh-CN" altLang="en-US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802" y="6349334"/>
                <a:ext cx="2746648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412568" y="4345309"/>
            <a:ext cx="3011064" cy="2021803"/>
            <a:chOff x="412568" y="4345309"/>
            <a:chExt cx="3011064" cy="2021803"/>
          </a:xfrm>
        </p:grpSpPr>
        <p:grpSp>
          <p:nvGrpSpPr>
            <p:cNvPr id="20" name="组合 19"/>
            <p:cNvGrpSpPr/>
            <p:nvPr/>
          </p:nvGrpSpPr>
          <p:grpSpPr>
            <a:xfrm>
              <a:off x="971600" y="4725144"/>
              <a:ext cx="1872208" cy="1296144"/>
              <a:chOff x="971600" y="4725144"/>
              <a:chExt cx="1872208" cy="1296144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971600" y="4725144"/>
                <a:ext cx="0" cy="129614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971600" y="4725144"/>
                <a:ext cx="1296144" cy="0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971600" y="6021288"/>
                <a:ext cx="1296144" cy="0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0" name="直接连接符 9"/>
              <p:cNvCxnSpPr/>
              <p:nvPr/>
            </p:nvCxnSpPr>
            <p:spPr bwMode="auto">
              <a:xfrm>
                <a:off x="2263984" y="4725144"/>
                <a:ext cx="0" cy="129614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1" name="直接连接符 10"/>
              <p:cNvCxnSpPr/>
              <p:nvPr/>
            </p:nvCxnSpPr>
            <p:spPr bwMode="auto">
              <a:xfrm flipH="1">
                <a:off x="971600" y="4725144"/>
                <a:ext cx="1282560" cy="129614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971600" y="4725144"/>
                <a:ext cx="1292384" cy="129614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2254160" y="4725144"/>
                <a:ext cx="589648" cy="720080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 flipV="1">
                <a:off x="2254160" y="5445224"/>
                <a:ext cx="589648" cy="57606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412568" y="5999893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8" y="5999893"/>
                  <a:ext cx="57982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969160" y="6059335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60" y="6059335"/>
                  <a:ext cx="579824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843808" y="5305662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5305662"/>
                  <a:ext cx="579824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2123728" y="4379320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4379320"/>
                  <a:ext cx="57982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611560" y="4345309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4345309"/>
                  <a:ext cx="57982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/>
          <p:cNvGrpSpPr/>
          <p:nvPr/>
        </p:nvGrpSpPr>
        <p:grpSpPr>
          <a:xfrm>
            <a:off x="4219168" y="4373343"/>
            <a:ext cx="3011064" cy="2021803"/>
            <a:chOff x="412568" y="4345309"/>
            <a:chExt cx="3011064" cy="2021803"/>
          </a:xfrm>
        </p:grpSpPr>
        <p:grpSp>
          <p:nvGrpSpPr>
            <p:cNvPr id="39" name="组合 38"/>
            <p:cNvGrpSpPr/>
            <p:nvPr/>
          </p:nvGrpSpPr>
          <p:grpSpPr>
            <a:xfrm>
              <a:off x="971600" y="4725144"/>
              <a:ext cx="1872208" cy="1296144"/>
              <a:chOff x="971600" y="4725144"/>
              <a:chExt cx="1872208" cy="1296144"/>
            </a:xfrm>
          </p:grpSpPr>
          <p:cxnSp>
            <p:nvCxnSpPr>
              <p:cNvPr id="45" name="直接连接符 44"/>
              <p:cNvCxnSpPr/>
              <p:nvPr/>
            </p:nvCxnSpPr>
            <p:spPr bwMode="auto">
              <a:xfrm>
                <a:off x="971600" y="4725144"/>
                <a:ext cx="0" cy="129614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971600" y="4725144"/>
                <a:ext cx="1296144" cy="0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971600" y="6021288"/>
                <a:ext cx="1296144" cy="0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2263984" y="4725144"/>
                <a:ext cx="0" cy="129614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49" name="直接连接符 48"/>
              <p:cNvCxnSpPr/>
              <p:nvPr/>
            </p:nvCxnSpPr>
            <p:spPr bwMode="auto">
              <a:xfrm flipH="1">
                <a:off x="971600" y="4725144"/>
                <a:ext cx="1282560" cy="129614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971600" y="4725144"/>
                <a:ext cx="1292384" cy="129614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2254160" y="4725144"/>
                <a:ext cx="589648" cy="720080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dash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 bwMode="auto">
              <a:xfrm flipV="1">
                <a:off x="2254160" y="5445224"/>
                <a:ext cx="589648" cy="57606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dash"/>
                <a:round/>
                <a:headEnd type="oval" w="med" len="med"/>
                <a:tailEnd type="oval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412568" y="5999893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8" y="5999893"/>
                  <a:ext cx="579824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1969160" y="6059335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60" y="6059335"/>
                  <a:ext cx="57982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2843808" y="5305662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5305662"/>
                  <a:ext cx="579824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123728" y="4379320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4379320"/>
                  <a:ext cx="579824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611560" y="4345309"/>
                  <a:ext cx="579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4345309"/>
                  <a:ext cx="5798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77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Approximation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TBD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29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Randomized </a:t>
            </a:r>
            <a:r>
              <a:rPr lang="en-US" altLang="zh-CN" smtClean="0"/>
              <a:t>Algorithm: Idea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Concept: Edge Contraction</a:t>
                </a:r>
              </a:p>
              <a:p>
                <a:pPr lvl="1"/>
                <a:r>
                  <a:rPr lang="en-US" altLang="zh-CN"/>
                  <a:t> In </a:t>
                </a:r>
                <a:r>
                  <a:rPr lang="en-US" altLang="zh-CN">
                    <a:solidFill>
                      <a:srgbClr val="FF0000"/>
                    </a:solidFill>
                  </a:rPr>
                  <a:t>contracting</a:t>
                </a:r>
                <a:r>
                  <a:rPr lang="en-US" altLang="zh-CN"/>
                  <a:t> an edge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we merge </a:t>
                </a:r>
                <a:r>
                  <a:rPr lang="en-US" altLang="zh-CN" smtClean="0"/>
                  <a:t>the two </a:t>
                </a:r>
                <a:r>
                  <a:rPr lang="en-US" altLang="zh-CN"/>
                  <a:t>vertices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/>
                  <a:t> into one vertex, eliminate all edges connecting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/>
                  <a:t>, and </a:t>
                </a:r>
                <a:r>
                  <a:rPr lang="en-US" altLang="zh-CN" smtClean="0"/>
                  <a:t>retain all </a:t>
                </a:r>
                <a:r>
                  <a:rPr lang="en-US" altLang="zh-CN"/>
                  <a:t>other edges in the </a:t>
                </a:r>
                <a:r>
                  <a:rPr lang="en-US" altLang="zh-CN" smtClean="0"/>
                  <a:t>graph</a:t>
                </a:r>
              </a:p>
              <a:p>
                <a:r>
                  <a:rPr lang="en-US" altLang="zh-CN" smtClean="0"/>
                  <a:t>Basic idea: Contracting any edge until there are only two vertices left, the edges of final graph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smtClean="0"/>
                  <a:t> is a cut-set.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36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Randomized </a:t>
            </a:r>
            <a:r>
              <a:rPr lang="en-US" altLang="zh-CN" smtClean="0"/>
              <a:t>Algorithm: Example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grpSp>
        <p:nvGrpSpPr>
          <p:cNvPr id="46" name="组合 45"/>
          <p:cNvGrpSpPr/>
          <p:nvPr/>
        </p:nvGrpSpPr>
        <p:grpSpPr>
          <a:xfrm>
            <a:off x="234488" y="1556792"/>
            <a:ext cx="3100104" cy="2311802"/>
            <a:chOff x="234488" y="1556792"/>
            <a:chExt cx="3100104" cy="2311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34488" y="3560817"/>
                  <a:ext cx="27466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mtClean="0"/>
                    <a:t>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88" y="3560817"/>
                  <a:ext cx="274664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23528" y="1556792"/>
              <a:ext cx="3011064" cy="2021803"/>
              <a:chOff x="412568" y="4345309"/>
              <a:chExt cx="3011064" cy="202180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971600" y="4725144"/>
                <a:ext cx="1872208" cy="1296144"/>
                <a:chOff x="971600" y="4725144"/>
                <a:chExt cx="1872208" cy="1296144"/>
              </a:xfrm>
            </p:grpSpPr>
            <p:cxnSp>
              <p:nvCxnSpPr>
                <p:cNvPr id="16" name="直接连接符 15"/>
                <p:cNvCxnSpPr/>
                <p:nvPr/>
              </p:nvCxnSpPr>
              <p:spPr bwMode="auto">
                <a:xfrm>
                  <a:off x="2263984" y="4725144"/>
                  <a:ext cx="0" cy="1296144"/>
                </a:xfrm>
                <a:prstGeom prst="line">
                  <a:avLst/>
                </a:prstGeom>
                <a:solidFill>
                  <a:srgbClr val="C0C0C0">
                    <a:alpha val="0"/>
                  </a:srgbClr>
                </a:solidFill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3" name="直接连接符 12"/>
                <p:cNvCxnSpPr/>
                <p:nvPr/>
              </p:nvCxnSpPr>
              <p:spPr bwMode="auto">
                <a:xfrm>
                  <a:off x="971600" y="4725144"/>
                  <a:ext cx="0" cy="1296144"/>
                </a:xfrm>
                <a:prstGeom prst="line">
                  <a:avLst/>
                </a:prstGeom>
                <a:solidFill>
                  <a:srgbClr val="C0C0C0">
                    <a:alpha val="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4" name="直接连接符 13"/>
                <p:cNvCxnSpPr/>
                <p:nvPr/>
              </p:nvCxnSpPr>
              <p:spPr bwMode="auto">
                <a:xfrm>
                  <a:off x="971600" y="4725144"/>
                  <a:ext cx="1296144" cy="0"/>
                </a:xfrm>
                <a:prstGeom prst="line">
                  <a:avLst/>
                </a:prstGeom>
                <a:solidFill>
                  <a:srgbClr val="C0C0C0">
                    <a:alpha val="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5" name="直接连接符 14"/>
                <p:cNvCxnSpPr/>
                <p:nvPr/>
              </p:nvCxnSpPr>
              <p:spPr bwMode="auto">
                <a:xfrm>
                  <a:off x="971600" y="6021288"/>
                  <a:ext cx="1296144" cy="0"/>
                </a:xfrm>
                <a:prstGeom prst="line">
                  <a:avLst/>
                </a:prstGeom>
                <a:solidFill>
                  <a:srgbClr val="C0C0C0">
                    <a:alpha val="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7" name="直接连接符 16"/>
                <p:cNvCxnSpPr/>
                <p:nvPr/>
              </p:nvCxnSpPr>
              <p:spPr bwMode="auto">
                <a:xfrm flipH="1">
                  <a:off x="971600" y="4725144"/>
                  <a:ext cx="1282560" cy="1296144"/>
                </a:xfrm>
                <a:prstGeom prst="line">
                  <a:avLst/>
                </a:prstGeom>
                <a:solidFill>
                  <a:srgbClr val="C0C0C0">
                    <a:alpha val="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8" name="直接连接符 17"/>
                <p:cNvCxnSpPr/>
                <p:nvPr/>
              </p:nvCxnSpPr>
              <p:spPr bwMode="auto">
                <a:xfrm>
                  <a:off x="971600" y="4725144"/>
                  <a:ext cx="1292384" cy="1296144"/>
                </a:xfrm>
                <a:prstGeom prst="line">
                  <a:avLst/>
                </a:prstGeom>
                <a:solidFill>
                  <a:srgbClr val="C0C0C0">
                    <a:alpha val="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9" name="直接连接符 18"/>
                <p:cNvCxnSpPr/>
                <p:nvPr/>
              </p:nvCxnSpPr>
              <p:spPr bwMode="auto">
                <a:xfrm>
                  <a:off x="2254160" y="4725144"/>
                  <a:ext cx="589648" cy="720080"/>
                </a:xfrm>
                <a:prstGeom prst="line">
                  <a:avLst/>
                </a:prstGeom>
                <a:solidFill>
                  <a:srgbClr val="C0C0C0">
                    <a:alpha val="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20" name="直接连接符 19"/>
                <p:cNvCxnSpPr/>
                <p:nvPr/>
              </p:nvCxnSpPr>
              <p:spPr bwMode="auto">
                <a:xfrm flipV="1">
                  <a:off x="2254160" y="5445224"/>
                  <a:ext cx="589648" cy="576064"/>
                </a:xfrm>
                <a:prstGeom prst="line">
                  <a:avLst/>
                </a:prstGeom>
                <a:solidFill>
                  <a:srgbClr val="C0C0C0">
                    <a:alpha val="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412568" y="5999893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68" y="5999893"/>
                    <a:ext cx="57982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969160" y="6059335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9160" y="6059335"/>
                    <a:ext cx="579824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2843808" y="5305662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808" y="5305662"/>
                    <a:ext cx="579824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2123728" y="4379320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3728" y="4379320"/>
                    <a:ext cx="579824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611560" y="4345309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560" y="4345309"/>
                    <a:ext cx="579824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4" name="组合 43"/>
          <p:cNvGrpSpPr/>
          <p:nvPr/>
        </p:nvGrpSpPr>
        <p:grpSpPr>
          <a:xfrm>
            <a:off x="4362868" y="1643915"/>
            <a:ext cx="3308824" cy="2311802"/>
            <a:chOff x="3386384" y="1590803"/>
            <a:chExt cx="3308824" cy="2311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386384" y="3594828"/>
                  <a:ext cx="27466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mtClean="0"/>
                    <a:t>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384" y="3594828"/>
                  <a:ext cx="274664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组合 42"/>
            <p:cNvGrpSpPr/>
            <p:nvPr/>
          </p:nvGrpSpPr>
          <p:grpSpPr>
            <a:xfrm>
              <a:off x="3475424" y="1590803"/>
              <a:ext cx="3219784" cy="1962361"/>
              <a:chOff x="3475424" y="1590803"/>
              <a:chExt cx="3219784" cy="1962361"/>
            </a:xfrm>
          </p:grpSpPr>
          <p:cxnSp>
            <p:nvCxnSpPr>
              <p:cNvPr id="34" name="直接连接符 33"/>
              <p:cNvCxnSpPr/>
              <p:nvPr/>
            </p:nvCxnSpPr>
            <p:spPr bwMode="auto">
              <a:xfrm>
                <a:off x="4034456" y="1970638"/>
                <a:ext cx="1300480" cy="663111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rgbClr val="00B0F0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4034456" y="1970638"/>
                <a:ext cx="0" cy="1296144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 flipH="1">
                <a:off x="4034456" y="2633749"/>
                <a:ext cx="1296144" cy="633033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3475424" y="3245387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5424" y="3245387"/>
                    <a:ext cx="579824" cy="30777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5083756" y="2766672"/>
                    <a:ext cx="761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a14:m>
                    <a:r>
                      <a:rPr lang="en-US" altLang="zh-CN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3756" y="2766672"/>
                    <a:ext cx="761032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6115384" y="2464821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5384" y="2464821"/>
                    <a:ext cx="579824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3674416" y="1590803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4416" y="1590803"/>
                    <a:ext cx="579824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任意多边形 38"/>
              <p:cNvSpPr/>
              <p:nvPr/>
            </p:nvSpPr>
            <p:spPr bwMode="auto">
              <a:xfrm>
                <a:off x="4023360" y="1901856"/>
                <a:ext cx="1320800" cy="709264"/>
              </a:xfrm>
              <a:custGeom>
                <a:avLst/>
                <a:gdLst>
                  <a:gd name="connsiteX0" fmla="*/ 0 w 1320800"/>
                  <a:gd name="connsiteY0" fmla="*/ 59024 h 709264"/>
                  <a:gd name="connsiteX1" fmla="*/ 599440 w 1320800"/>
                  <a:gd name="connsiteY1" fmla="*/ 8224 h 709264"/>
                  <a:gd name="connsiteX2" fmla="*/ 1036320 w 1320800"/>
                  <a:gd name="connsiteY2" fmla="*/ 211424 h 709264"/>
                  <a:gd name="connsiteX3" fmla="*/ 1320800 w 1320800"/>
                  <a:gd name="connsiteY3" fmla="*/ 709264 h 70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0800" h="709264">
                    <a:moveTo>
                      <a:pt x="0" y="59024"/>
                    </a:moveTo>
                    <a:cubicBezTo>
                      <a:pt x="213360" y="20924"/>
                      <a:pt x="426720" y="-17176"/>
                      <a:pt x="599440" y="8224"/>
                    </a:cubicBezTo>
                    <a:cubicBezTo>
                      <a:pt x="772160" y="33624"/>
                      <a:pt x="916093" y="94584"/>
                      <a:pt x="1036320" y="211424"/>
                    </a:cubicBezTo>
                    <a:cubicBezTo>
                      <a:pt x="1156547" y="328264"/>
                      <a:pt x="1238673" y="518764"/>
                      <a:pt x="1320800" y="709264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 bwMode="auto">
              <a:xfrm>
                <a:off x="4033520" y="2621280"/>
                <a:ext cx="1300480" cy="659270"/>
              </a:xfrm>
              <a:custGeom>
                <a:avLst/>
                <a:gdLst>
                  <a:gd name="connsiteX0" fmla="*/ 0 w 1300480"/>
                  <a:gd name="connsiteY0" fmla="*/ 650240 h 659270"/>
                  <a:gd name="connsiteX1" fmla="*/ 822960 w 1300480"/>
                  <a:gd name="connsiteY1" fmla="*/ 568960 h 659270"/>
                  <a:gd name="connsiteX2" fmla="*/ 1300480 w 1300480"/>
                  <a:gd name="connsiteY2" fmla="*/ 0 h 65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0480" h="659270">
                    <a:moveTo>
                      <a:pt x="0" y="650240"/>
                    </a:moveTo>
                    <a:cubicBezTo>
                      <a:pt x="303106" y="663786"/>
                      <a:pt x="606213" y="677333"/>
                      <a:pt x="822960" y="568960"/>
                    </a:cubicBezTo>
                    <a:cubicBezTo>
                      <a:pt x="1039707" y="460587"/>
                      <a:pt x="1170093" y="230293"/>
                      <a:pt x="1300480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  <p:sp>
            <p:nvSpPr>
              <p:cNvPr id="41" name="任意多边形 40"/>
              <p:cNvSpPr/>
              <p:nvPr/>
            </p:nvSpPr>
            <p:spPr bwMode="auto">
              <a:xfrm>
                <a:off x="5344160" y="2453323"/>
                <a:ext cx="751840" cy="198437"/>
              </a:xfrm>
              <a:custGeom>
                <a:avLst/>
                <a:gdLst>
                  <a:gd name="connsiteX0" fmla="*/ 0 w 751840"/>
                  <a:gd name="connsiteY0" fmla="*/ 167957 h 198437"/>
                  <a:gd name="connsiteX1" fmla="*/ 243840 w 751840"/>
                  <a:gd name="connsiteY1" fmla="*/ 15557 h 198437"/>
                  <a:gd name="connsiteX2" fmla="*/ 558800 w 751840"/>
                  <a:gd name="connsiteY2" fmla="*/ 25717 h 198437"/>
                  <a:gd name="connsiteX3" fmla="*/ 751840 w 751840"/>
                  <a:gd name="connsiteY3" fmla="*/ 198437 h 19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1840" h="198437">
                    <a:moveTo>
                      <a:pt x="0" y="167957"/>
                    </a:moveTo>
                    <a:cubicBezTo>
                      <a:pt x="75353" y="103610"/>
                      <a:pt x="150707" y="39264"/>
                      <a:pt x="243840" y="15557"/>
                    </a:cubicBezTo>
                    <a:cubicBezTo>
                      <a:pt x="336973" y="-8150"/>
                      <a:pt x="474133" y="-4763"/>
                      <a:pt x="558800" y="25717"/>
                    </a:cubicBezTo>
                    <a:cubicBezTo>
                      <a:pt x="643467" y="56197"/>
                      <a:pt x="697653" y="127317"/>
                      <a:pt x="751840" y="198437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  <p:sp>
            <p:nvSpPr>
              <p:cNvPr id="42" name="任意多边形 41"/>
              <p:cNvSpPr/>
              <p:nvPr/>
            </p:nvSpPr>
            <p:spPr bwMode="auto">
              <a:xfrm>
                <a:off x="5334000" y="2651760"/>
                <a:ext cx="772160" cy="182879"/>
              </a:xfrm>
              <a:custGeom>
                <a:avLst/>
                <a:gdLst>
                  <a:gd name="connsiteX0" fmla="*/ 0 w 772160"/>
                  <a:gd name="connsiteY0" fmla="*/ 0 h 182879"/>
                  <a:gd name="connsiteX1" fmla="*/ 314960 w 772160"/>
                  <a:gd name="connsiteY1" fmla="*/ 162560 h 182879"/>
                  <a:gd name="connsiteX2" fmla="*/ 558800 w 772160"/>
                  <a:gd name="connsiteY2" fmla="*/ 162560 h 182879"/>
                  <a:gd name="connsiteX3" fmla="*/ 772160 w 772160"/>
                  <a:gd name="connsiteY3" fmla="*/ 0 h 18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160" h="182879">
                    <a:moveTo>
                      <a:pt x="0" y="0"/>
                    </a:moveTo>
                    <a:cubicBezTo>
                      <a:pt x="110913" y="67733"/>
                      <a:pt x="221827" y="135467"/>
                      <a:pt x="314960" y="162560"/>
                    </a:cubicBezTo>
                    <a:cubicBezTo>
                      <a:pt x="408093" y="189653"/>
                      <a:pt x="482600" y="189653"/>
                      <a:pt x="558800" y="162560"/>
                    </a:cubicBezTo>
                    <a:cubicBezTo>
                      <a:pt x="635000" y="135467"/>
                      <a:pt x="703580" y="67733"/>
                      <a:pt x="772160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p:grpSp>
      </p:grpSp>
      <p:sp>
        <p:nvSpPr>
          <p:cNvPr id="45" name="右箭头 44"/>
          <p:cNvSpPr/>
          <p:nvPr/>
        </p:nvSpPr>
        <p:spPr bwMode="auto">
          <a:xfrm>
            <a:off x="3343816" y="2397326"/>
            <a:ext cx="1159020" cy="3495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451908" y="5297582"/>
            <a:ext cx="3308824" cy="1449282"/>
            <a:chOff x="4451908" y="5297582"/>
            <a:chExt cx="3308824" cy="1449282"/>
          </a:xfrm>
        </p:grpSpPr>
        <p:sp>
          <p:nvSpPr>
            <p:cNvPr id="61" name="任意多边形 60"/>
            <p:cNvSpPr/>
            <p:nvPr/>
          </p:nvSpPr>
          <p:spPr bwMode="auto">
            <a:xfrm>
              <a:off x="5110480" y="5415616"/>
              <a:ext cx="1290320" cy="690544"/>
            </a:xfrm>
            <a:custGeom>
              <a:avLst/>
              <a:gdLst>
                <a:gd name="connsiteX0" fmla="*/ 1290320 w 1290320"/>
                <a:gd name="connsiteY0" fmla="*/ 60624 h 690544"/>
                <a:gd name="connsiteX1" fmla="*/ 690880 w 1290320"/>
                <a:gd name="connsiteY1" fmla="*/ 9824 h 690544"/>
                <a:gd name="connsiteX2" fmla="*/ 233680 w 1290320"/>
                <a:gd name="connsiteY2" fmla="*/ 233344 h 690544"/>
                <a:gd name="connsiteX3" fmla="*/ 0 w 1290320"/>
                <a:gd name="connsiteY3" fmla="*/ 690544 h 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320" h="690544">
                  <a:moveTo>
                    <a:pt x="1290320" y="60624"/>
                  </a:moveTo>
                  <a:cubicBezTo>
                    <a:pt x="1078653" y="20830"/>
                    <a:pt x="866987" y="-18963"/>
                    <a:pt x="690880" y="9824"/>
                  </a:cubicBezTo>
                  <a:cubicBezTo>
                    <a:pt x="514773" y="38611"/>
                    <a:pt x="348827" y="119891"/>
                    <a:pt x="233680" y="233344"/>
                  </a:cubicBezTo>
                  <a:cubicBezTo>
                    <a:pt x="118533" y="346797"/>
                    <a:pt x="59266" y="518670"/>
                    <a:pt x="0" y="690544"/>
                  </a:cubicBezTo>
                </a:path>
              </a:pathLst>
            </a:cu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451908" y="6439087"/>
                  <a:ext cx="27466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mtClean="0"/>
                    <a:t>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908" y="6439087"/>
                  <a:ext cx="2746648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组合 48"/>
            <p:cNvGrpSpPr/>
            <p:nvPr/>
          </p:nvGrpSpPr>
          <p:grpSpPr>
            <a:xfrm>
              <a:off x="4763312" y="5297582"/>
              <a:ext cx="2997420" cy="1122856"/>
              <a:chOff x="3697788" y="2453323"/>
              <a:chExt cx="2997420" cy="1122856"/>
            </a:xfrm>
          </p:grpSpPr>
          <p:cxnSp>
            <p:nvCxnSpPr>
              <p:cNvPr id="52" name="直接连接符 51"/>
              <p:cNvCxnSpPr/>
              <p:nvPr/>
            </p:nvCxnSpPr>
            <p:spPr bwMode="auto">
              <a:xfrm flipH="1">
                <a:off x="4034456" y="2633749"/>
                <a:ext cx="1296144" cy="633033"/>
              </a:xfrm>
              <a:prstGeom prst="line">
                <a:avLst/>
              </a:prstGeom>
              <a:solidFill>
                <a:srgbClr val="C0C0C0">
                  <a:alpha val="0"/>
                </a:srgb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3697788" y="3268402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7788" y="3268402"/>
                    <a:ext cx="579824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r="-42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5083756" y="2766672"/>
                    <a:ext cx="7610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a14:m>
                    <a:r>
                      <a:rPr lang="en-US" altLang="zh-CN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3756" y="2766672"/>
                    <a:ext cx="761032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115384" y="2464821"/>
                    <a:ext cx="579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5384" y="2464821"/>
                    <a:ext cx="579824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任意多边形 57"/>
              <p:cNvSpPr/>
              <p:nvPr/>
            </p:nvSpPr>
            <p:spPr bwMode="auto">
              <a:xfrm>
                <a:off x="4033520" y="2621280"/>
                <a:ext cx="1300480" cy="659270"/>
              </a:xfrm>
              <a:custGeom>
                <a:avLst/>
                <a:gdLst>
                  <a:gd name="connsiteX0" fmla="*/ 0 w 1300480"/>
                  <a:gd name="connsiteY0" fmla="*/ 650240 h 659270"/>
                  <a:gd name="connsiteX1" fmla="*/ 822960 w 1300480"/>
                  <a:gd name="connsiteY1" fmla="*/ 568960 h 659270"/>
                  <a:gd name="connsiteX2" fmla="*/ 1300480 w 1300480"/>
                  <a:gd name="connsiteY2" fmla="*/ 0 h 65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0480" h="659270">
                    <a:moveTo>
                      <a:pt x="0" y="650240"/>
                    </a:moveTo>
                    <a:cubicBezTo>
                      <a:pt x="303106" y="663786"/>
                      <a:pt x="606213" y="677333"/>
                      <a:pt x="822960" y="568960"/>
                    </a:cubicBezTo>
                    <a:cubicBezTo>
                      <a:pt x="1039707" y="460587"/>
                      <a:pt x="1170093" y="230293"/>
                      <a:pt x="1300480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 bwMode="auto">
              <a:xfrm>
                <a:off x="5344160" y="2453323"/>
                <a:ext cx="751840" cy="198437"/>
              </a:xfrm>
              <a:custGeom>
                <a:avLst/>
                <a:gdLst>
                  <a:gd name="connsiteX0" fmla="*/ 0 w 751840"/>
                  <a:gd name="connsiteY0" fmla="*/ 167957 h 198437"/>
                  <a:gd name="connsiteX1" fmla="*/ 243840 w 751840"/>
                  <a:gd name="connsiteY1" fmla="*/ 15557 h 198437"/>
                  <a:gd name="connsiteX2" fmla="*/ 558800 w 751840"/>
                  <a:gd name="connsiteY2" fmla="*/ 25717 h 198437"/>
                  <a:gd name="connsiteX3" fmla="*/ 751840 w 751840"/>
                  <a:gd name="connsiteY3" fmla="*/ 198437 h 19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1840" h="198437">
                    <a:moveTo>
                      <a:pt x="0" y="167957"/>
                    </a:moveTo>
                    <a:cubicBezTo>
                      <a:pt x="75353" y="103610"/>
                      <a:pt x="150707" y="39264"/>
                      <a:pt x="243840" y="15557"/>
                    </a:cubicBezTo>
                    <a:cubicBezTo>
                      <a:pt x="336973" y="-8150"/>
                      <a:pt x="474133" y="-4763"/>
                      <a:pt x="558800" y="25717"/>
                    </a:cubicBezTo>
                    <a:cubicBezTo>
                      <a:pt x="643467" y="56197"/>
                      <a:pt x="697653" y="127317"/>
                      <a:pt x="751840" y="198437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 bwMode="auto">
              <a:xfrm>
                <a:off x="5334000" y="2651760"/>
                <a:ext cx="772160" cy="182879"/>
              </a:xfrm>
              <a:custGeom>
                <a:avLst/>
                <a:gdLst>
                  <a:gd name="connsiteX0" fmla="*/ 0 w 772160"/>
                  <a:gd name="connsiteY0" fmla="*/ 0 h 182879"/>
                  <a:gd name="connsiteX1" fmla="*/ 314960 w 772160"/>
                  <a:gd name="connsiteY1" fmla="*/ 162560 h 182879"/>
                  <a:gd name="connsiteX2" fmla="*/ 558800 w 772160"/>
                  <a:gd name="connsiteY2" fmla="*/ 162560 h 182879"/>
                  <a:gd name="connsiteX3" fmla="*/ 772160 w 772160"/>
                  <a:gd name="connsiteY3" fmla="*/ 0 h 18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160" h="182879">
                    <a:moveTo>
                      <a:pt x="0" y="0"/>
                    </a:moveTo>
                    <a:cubicBezTo>
                      <a:pt x="110913" y="67733"/>
                      <a:pt x="221827" y="135467"/>
                      <a:pt x="314960" y="162560"/>
                    </a:cubicBezTo>
                    <a:cubicBezTo>
                      <a:pt x="408093" y="189653"/>
                      <a:pt x="482600" y="189653"/>
                      <a:pt x="558800" y="162560"/>
                    </a:cubicBezTo>
                    <a:cubicBezTo>
                      <a:pt x="635000" y="135467"/>
                      <a:pt x="703580" y="67733"/>
                      <a:pt x="772160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p:grpSp>
      </p:grpSp>
      <p:sp>
        <p:nvSpPr>
          <p:cNvPr id="62" name="下箭头 61"/>
          <p:cNvSpPr/>
          <p:nvPr/>
        </p:nvSpPr>
        <p:spPr bwMode="auto">
          <a:xfrm>
            <a:off x="5664117" y="4058787"/>
            <a:ext cx="322230" cy="102523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2988252" y="5309080"/>
                <a:ext cx="579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2" y="5309080"/>
                <a:ext cx="57982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左箭头 84"/>
          <p:cNvSpPr/>
          <p:nvPr/>
        </p:nvSpPr>
        <p:spPr bwMode="auto">
          <a:xfrm>
            <a:off x="3376446" y="5812527"/>
            <a:ext cx="1208410" cy="355936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0352" y="5364480"/>
            <a:ext cx="2855548" cy="1382384"/>
            <a:chOff x="150352" y="5364480"/>
            <a:chExt cx="2855548" cy="1382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259252" y="6439087"/>
                  <a:ext cx="27466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mtClean="0"/>
                    <a:t>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52" y="6439087"/>
                  <a:ext cx="2746648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150352" y="6101267"/>
                  <a:ext cx="14090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52" y="6101267"/>
                  <a:ext cx="140905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任意多边形 87"/>
            <p:cNvSpPr/>
            <p:nvPr/>
          </p:nvSpPr>
          <p:spPr bwMode="auto">
            <a:xfrm>
              <a:off x="904240" y="5364480"/>
              <a:ext cx="2072640" cy="751840"/>
            </a:xfrm>
            <a:custGeom>
              <a:avLst/>
              <a:gdLst>
                <a:gd name="connsiteX0" fmla="*/ 2072640 w 2072640"/>
                <a:gd name="connsiteY0" fmla="*/ 121920 h 751840"/>
                <a:gd name="connsiteX1" fmla="*/ 1402080 w 2072640"/>
                <a:gd name="connsiteY1" fmla="*/ 0 h 751840"/>
                <a:gd name="connsiteX2" fmla="*/ 751840 w 2072640"/>
                <a:gd name="connsiteY2" fmla="*/ 121920 h 751840"/>
                <a:gd name="connsiteX3" fmla="*/ 162560 w 2072640"/>
                <a:gd name="connsiteY3" fmla="*/ 426720 h 751840"/>
                <a:gd name="connsiteX4" fmla="*/ 0 w 2072640"/>
                <a:gd name="connsiteY4" fmla="*/ 75184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640" h="751840">
                  <a:moveTo>
                    <a:pt x="2072640" y="121920"/>
                  </a:moveTo>
                  <a:cubicBezTo>
                    <a:pt x="1847426" y="60960"/>
                    <a:pt x="1622213" y="0"/>
                    <a:pt x="1402080" y="0"/>
                  </a:cubicBezTo>
                  <a:cubicBezTo>
                    <a:pt x="1181947" y="0"/>
                    <a:pt x="958427" y="50800"/>
                    <a:pt x="751840" y="121920"/>
                  </a:cubicBezTo>
                  <a:cubicBezTo>
                    <a:pt x="545253" y="193040"/>
                    <a:pt x="287867" y="321733"/>
                    <a:pt x="162560" y="426720"/>
                  </a:cubicBezTo>
                  <a:cubicBezTo>
                    <a:pt x="37253" y="531707"/>
                    <a:pt x="18626" y="641773"/>
                    <a:pt x="0" y="75184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89" name="任意多边形 88"/>
            <p:cNvSpPr/>
            <p:nvPr/>
          </p:nvSpPr>
          <p:spPr bwMode="auto">
            <a:xfrm>
              <a:off x="904240" y="5486400"/>
              <a:ext cx="2072640" cy="629920"/>
            </a:xfrm>
            <a:custGeom>
              <a:avLst/>
              <a:gdLst>
                <a:gd name="connsiteX0" fmla="*/ 0 w 2072640"/>
                <a:gd name="connsiteY0" fmla="*/ 629920 h 629920"/>
                <a:gd name="connsiteX1" fmla="*/ 416560 w 2072640"/>
                <a:gd name="connsiteY1" fmla="*/ 609600 h 629920"/>
                <a:gd name="connsiteX2" fmla="*/ 1158240 w 2072640"/>
                <a:gd name="connsiteY2" fmla="*/ 518160 h 629920"/>
                <a:gd name="connsiteX3" fmla="*/ 1859280 w 2072640"/>
                <a:gd name="connsiteY3" fmla="*/ 203200 h 629920"/>
                <a:gd name="connsiteX4" fmla="*/ 2072640 w 2072640"/>
                <a:gd name="connsiteY4" fmla="*/ 0 h 62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640" h="629920">
                  <a:moveTo>
                    <a:pt x="0" y="629920"/>
                  </a:moveTo>
                  <a:cubicBezTo>
                    <a:pt x="111760" y="629073"/>
                    <a:pt x="223520" y="628227"/>
                    <a:pt x="416560" y="609600"/>
                  </a:cubicBezTo>
                  <a:cubicBezTo>
                    <a:pt x="609600" y="590973"/>
                    <a:pt x="917787" y="585893"/>
                    <a:pt x="1158240" y="518160"/>
                  </a:cubicBezTo>
                  <a:cubicBezTo>
                    <a:pt x="1398693" y="450427"/>
                    <a:pt x="1706880" y="289560"/>
                    <a:pt x="1859280" y="203200"/>
                  </a:cubicBezTo>
                  <a:cubicBezTo>
                    <a:pt x="2011680" y="116840"/>
                    <a:pt x="2042160" y="58420"/>
                    <a:pt x="207264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74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2" grpId="0" animBg="1"/>
      <p:bldP spid="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Randomized </a:t>
            </a:r>
            <a:r>
              <a:rPr lang="en-US" altLang="zh-CN" smtClean="0"/>
              <a:t>Algorithm: Idea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Concept: Edge Contraction</a:t>
                </a:r>
              </a:p>
              <a:p>
                <a:pPr lvl="1"/>
                <a:r>
                  <a:rPr lang="en-US" altLang="zh-CN"/>
                  <a:t> In </a:t>
                </a:r>
                <a:r>
                  <a:rPr lang="en-US" altLang="zh-CN">
                    <a:solidFill>
                      <a:srgbClr val="FF0000"/>
                    </a:solidFill>
                  </a:rPr>
                  <a:t>contracting</a:t>
                </a:r>
                <a:r>
                  <a:rPr lang="en-US" altLang="zh-CN"/>
                  <a:t> an edge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we merge </a:t>
                </a:r>
                <a:r>
                  <a:rPr lang="en-US" altLang="zh-CN" smtClean="0"/>
                  <a:t>the two </a:t>
                </a:r>
                <a:r>
                  <a:rPr lang="en-US" altLang="zh-CN"/>
                  <a:t>vertices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/>
                  <a:t> into one vertex, eliminate all edges connecting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/>
                  <a:t>, and </a:t>
                </a:r>
                <a:r>
                  <a:rPr lang="en-US" altLang="zh-CN" smtClean="0"/>
                  <a:t>retain all </a:t>
                </a:r>
                <a:r>
                  <a:rPr lang="en-US" altLang="zh-CN"/>
                  <a:t>other edges in the </a:t>
                </a:r>
                <a:r>
                  <a:rPr lang="en-US" altLang="zh-CN" smtClean="0"/>
                  <a:t>graph</a:t>
                </a:r>
              </a:p>
              <a:p>
                <a:r>
                  <a:rPr lang="en-US" altLang="zh-CN" smtClean="0"/>
                  <a:t>Basic idea: Contracting any edge until there are only two vertices left, the edges of final graph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smtClean="0"/>
                  <a:t> is a cut-set.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pSp>
        <p:nvGrpSpPr>
          <p:cNvPr id="5" name="组合 4"/>
          <p:cNvGrpSpPr/>
          <p:nvPr/>
        </p:nvGrpSpPr>
        <p:grpSpPr>
          <a:xfrm>
            <a:off x="107504" y="5445224"/>
            <a:ext cx="8928546" cy="1152301"/>
            <a:chOff x="107504" y="3284984"/>
            <a:chExt cx="8928546" cy="1152301"/>
          </a:xfrm>
        </p:grpSpPr>
        <p:sp>
          <p:nvSpPr>
            <p:cNvPr id="6" name="矩形 5"/>
            <p:cNvSpPr/>
            <p:nvPr/>
          </p:nvSpPr>
          <p:spPr bwMode="auto">
            <a:xfrm>
              <a:off x="107504" y="3284984"/>
              <a:ext cx="8928546" cy="11523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52" y="3348570"/>
              <a:ext cx="8363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eaLnBrk="1" hangingPunct="1"/>
              <a:r>
                <a:rPr lang="en-US" altLang="zh-CN" sz="2800" smtClean="0"/>
                <a:t>What is the </a:t>
              </a:r>
              <a:r>
                <a:rPr lang="en-US" altLang="zh-CN" sz="2800" i="1" smtClean="0">
                  <a:solidFill>
                    <a:srgbClr val="FF0000"/>
                  </a:solidFill>
                </a:rPr>
                <a:t>probability</a:t>
              </a:r>
              <a:r>
                <a:rPr lang="en-US" altLang="zh-CN" sz="2800" smtClean="0"/>
                <a:t> of giving a correct answer? i.e., the cut-set is also min-cut.</a:t>
              </a: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26516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22238"/>
            <a:ext cx="8712968" cy="714375"/>
          </a:xfrm>
        </p:spPr>
        <p:txBody>
          <a:bodyPr/>
          <a:lstStyle/>
          <a:p>
            <a:r>
              <a:rPr lang="en-US" altLang="zh-CN" smtClean="0"/>
              <a:t>Verifying </a:t>
            </a:r>
            <a:r>
              <a:rPr lang="en-US" altLang="zh-CN"/>
              <a:t>Polynomial </a:t>
            </a:r>
            <a:r>
              <a:rPr lang="en-US" altLang="zh-CN" smtClean="0"/>
              <a:t>Identities(VPI)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Definition: Given two polynomials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, determine whether they are equal.</a:t>
                </a:r>
              </a:p>
              <a:p>
                <a:pPr lvl="1"/>
                <a:r>
                  <a:rPr lang="en-US" altLang="zh-CN" smtClean="0"/>
                  <a:t>e.g.,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+25</m:t>
                    </m:r>
                  </m:oMath>
                </a14:m>
                <a:r>
                  <a:rPr lang="zh-CN" altLang="en-US" smtClean="0"/>
                  <a:t> </a:t>
                </a:r>
                <a:endParaRPr lang="en-US" altLang="zh-CN" smtClean="0"/>
              </a:p>
              <a:p>
                <a:pPr lvl="1"/>
                <a:r>
                  <a:rPr lang="en-US" altLang="zh-CN" smtClean="0"/>
                  <a:t>product form: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canonical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e.g.,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5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Randomized </a:t>
            </a:r>
            <a:r>
              <a:rPr lang="en-US" altLang="zh-CN" smtClean="0"/>
              <a:t>Algorithm: Analysis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Thm: The algorithm outputs a min-cut set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Proof: Let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mtClean="0"/>
                  <a:t> be the min-cut, which parititions vertices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mtClean="0"/>
                  <a:t> into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pPr lvl="2"/>
                <a:r>
                  <a:rPr lang="en-US" altLang="zh-CN" smtClean="0"/>
                  <a:t>If we contract edges connecting vertices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mtClean="0"/>
                  <a:t> 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mtClean="0"/>
              </a:p>
              <a:p>
                <a:pPr lvl="2"/>
                <a:r>
                  <a:rPr lang="en-US" altLang="zh-CN" smtClean="0"/>
                  <a:t>i.e., we never chooses edges in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mtClean="0"/>
                  <a:t> during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n-2</a:t>
                </a:r>
                <a:r>
                  <a:rPr lang="en-US" altLang="zh-CN" smtClean="0"/>
                  <a:t> iterations</a:t>
                </a:r>
              </a:p>
              <a:p>
                <a:pPr lvl="2"/>
                <a:r>
                  <a:rPr lang="en-US" altLang="zh-CN" smtClean="0"/>
                  <a:t>The final cut-set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smtClean="0"/>
                  <a:t> 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mtClean="0"/>
                  <a:t>, i.e., min-cut.</a:t>
                </a:r>
              </a:p>
              <a:p>
                <a:pPr lvl="2"/>
                <a:r>
                  <a:rPr lang="en-US" altLang="zh-CN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mtClean="0"/>
                  <a:t> be event that contracted edge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mtClean="0"/>
                  <a:t>-th iteration is not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be event that </a:t>
                </a:r>
                <a:r>
                  <a:rPr lang="en-US" altLang="zh-CN"/>
                  <a:t>contracted </a:t>
                </a:r>
                <a:r>
                  <a:rPr lang="en-US" altLang="zh-CN" smtClean="0"/>
                  <a:t>edges in first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/>
                  <a:t>-th iteration is not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pPr lvl="2"/>
                <a:r>
                  <a:rPr lang="en-US" altLang="zh-CN" smtClean="0"/>
                  <a:t>We only need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0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Randomized </a:t>
            </a:r>
            <a:r>
              <a:rPr lang="en-US" altLang="zh-CN" smtClean="0"/>
              <a:t>Algorithm: </a:t>
            </a:r>
            <a:r>
              <a:rPr lang="en-US" altLang="zh-CN"/>
              <a:t>Analysis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Proof (Cont.):</a:t>
                </a:r>
              </a:p>
              <a:p>
                <a:pPr lvl="1"/>
                <a:r>
                  <a:rPr lang="en-US" altLang="zh-CN" smtClean="0"/>
                  <a:t>Obviously,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pPr lvl="2"/>
                <a:r>
                  <a:rPr lang="en-US" altLang="zh-CN" smtClean="0"/>
                  <a:t>Suppose,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, each vertex must have degree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pPr lvl="3"/>
                <a:r>
                  <a:rPr lang="en-US" altLang="zh-CN" smtClean="0"/>
                  <a:t>Thus, there must be at least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mtClean="0"/>
                  <a:t> edges in total.</a:t>
                </a:r>
              </a:p>
              <a:p>
                <a:pPr lvl="3"/>
                <a:r>
                  <a:rPr lang="en-US" altLang="zh-CN" smtClean="0"/>
                  <a:t>As contracted edges is uniformly chosen, we have</a:t>
                </a:r>
              </a:p>
              <a:p>
                <a:pPr lvl="4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Suppose first iteration did not choose edge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pPr lvl="2"/>
                <a:r>
                  <a:rPr lang="en-US" altLang="zh-CN" smtClean="0"/>
                  <a:t>In another word, we condition on the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pPr lvl="3"/>
                <a:r>
                  <a:rPr lang="en-US" altLang="zh-CN" smtClean="0"/>
                  <a:t>Then after iteration, there are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mtClean="0"/>
                  <a:t> vertices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mtClean="0"/>
              </a:p>
              <a:p>
                <a:pPr lvl="3"/>
                <a:r>
                  <a:rPr lang="en-US" altLang="zh-CN" smtClean="0"/>
                  <a:t>Thus, there must be at least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(n-1)k/2 </a:t>
                </a:r>
                <a:r>
                  <a:rPr lang="en-US" altLang="zh-CN" smtClean="0"/>
                  <a:t>edges in total</a:t>
                </a:r>
              </a:p>
              <a:p>
                <a:pPr lvl="3"/>
                <a:r>
                  <a:rPr lang="en-US" altLang="zh-CN" smtClean="0"/>
                  <a:t>Similarly, we have conditioned probability</a:t>
                </a:r>
              </a:p>
              <a:p>
                <a:pPr lvl="4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Randomized </a:t>
            </a:r>
            <a:r>
              <a:rPr lang="en-US" altLang="zh-CN" smtClean="0"/>
              <a:t>Algorithm: Analysis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Proof (Cont.):</a:t>
                </a:r>
              </a:p>
              <a:p>
                <a:pPr lvl="1"/>
                <a:r>
                  <a:rPr lang="en-US" altLang="zh-CN" smtClean="0"/>
                  <a:t>Generally,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, we have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39" y="3140968"/>
            <a:ext cx="8872711" cy="32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Randomized </a:t>
            </a:r>
            <a:r>
              <a:rPr lang="en-US" altLang="zh-CN" smtClean="0"/>
              <a:t>Algorithm: Analysis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Thm: The algorithm outputs a min-cut set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smtClean="0"/>
              </a:p>
              <a:p>
                <a:r>
                  <a:rPr lang="en-US" altLang="zh-CN" smtClean="0"/>
                  <a:t>Since the algorithm has one-sided error, we can reduce the </a:t>
                </a:r>
                <a:r>
                  <a:rPr lang="en-US" altLang="zh-CN"/>
                  <a:t>probability </a:t>
                </a:r>
                <a:r>
                  <a:rPr lang="en-US" altLang="zh-CN" smtClean="0"/>
                  <a:t>by repeating.</a:t>
                </a:r>
              </a:p>
              <a:p>
                <a:pPr lvl="1"/>
                <a:r>
                  <a:rPr lang="en-US" altLang="zh-CN" smtClean="0"/>
                  <a:t>Assume we repeat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mtClean="0"/>
                  <a:t> times and output the minimum cut-set, the probability of not a min-cut is at most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mtClean="0"/>
              </a:p>
              <a:p>
                <a:pPr lvl="3"/>
                <a:r>
                  <a:rPr lang="en-US" altLang="zh-CN" smtClean="0"/>
                  <a:t>because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6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23528" y="836712"/>
            <a:ext cx="8491537" cy="2150492"/>
          </a:xfrm>
        </p:spPr>
        <p:txBody>
          <a:bodyPr anchor="ctr"/>
          <a:lstStyle/>
          <a:p>
            <a:pPr algn="ctr" eaLnBrk="1" hangingPunct="1"/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Probability and Computing</a:t>
            </a:r>
            <a:b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altLang="zh-CN" sz="3800" smtClean="0">
                <a:solidFill>
                  <a:srgbClr val="0000FF"/>
                </a:solidFill>
                <a:cs typeface="Arial" panose="020B0604020202020204" pitchFamily="34" charset="0"/>
              </a:rPr>
              <a:t>Chapter 2: Discrete Random    Variables and Expectation</a:t>
            </a:r>
            <a:endParaRPr lang="en-US" altLang="ko-KR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250825" y="3213100"/>
          <a:ext cx="8642350" cy="2447925"/>
        </p:xfrm>
        <a:graphic>
          <a:graphicData uri="http://schemas.openxmlformats.org/drawingml/2006/table">
            <a:tbl>
              <a:tblPr/>
              <a:tblGrid>
                <a:gridCol w="8642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Michael Mitzenmacher</a:t>
                      </a:r>
                      <a:r>
                        <a:rPr lang="en-US" altLang="zh-CN" sz="2800" b="1" kern="1200" baseline="30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Eli Upfal</a:t>
                      </a:r>
                      <a:r>
                        <a:rPr lang="en-US" altLang="zh-CN" sz="2800" b="1" kern="1200" baseline="30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800" b="1" baseline="300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28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400" b="1" baseline="300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</a:rPr>
                        <a:t>Harvard University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400" b="1" baseline="3000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</a:rPr>
                        <a:t>Brown University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68144" y="58772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/>
              <a:t>Zeng Yuxiang</a:t>
            </a:r>
          </a:p>
          <a:p>
            <a:pPr algn="r"/>
            <a:r>
              <a:rPr lang="en-US" altLang="zh-CN" sz="1800" smtClean="0"/>
              <a:t>2018/06/23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67010420"/>
      </p:ext>
    </p:extLst>
  </p:cSld>
  <p:clrMapOvr>
    <a:masterClrMapping/>
  </p:clrMapOvr>
  <p:transition spd="slow" advTm="1225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2: Discrete Random Variables and Expectation</a:t>
            </a:r>
          </a:p>
          <a:p>
            <a:pPr lvl="1"/>
            <a:r>
              <a:rPr lang="en-US" altLang="zh-CN" smtClean="0"/>
              <a:t>Random Variables and </a:t>
            </a:r>
            <a:r>
              <a:rPr lang="en-US" altLang="zh-CN"/>
              <a:t>Expectation</a:t>
            </a:r>
            <a:endParaRPr lang="en-US" altLang="zh-CN" smtClean="0"/>
          </a:p>
          <a:p>
            <a:pPr lvl="2"/>
            <a:r>
              <a:rPr lang="en-US" altLang="zh-CN" smtClean="0"/>
              <a:t>Linearity of Expectations</a:t>
            </a:r>
          </a:p>
          <a:p>
            <a:pPr lvl="2"/>
            <a:r>
              <a:rPr lang="en-US" altLang="zh-CN" smtClean="0"/>
              <a:t>Jensen’s Inequality</a:t>
            </a:r>
            <a:endParaRPr lang="en-US" altLang="zh-CN"/>
          </a:p>
          <a:p>
            <a:pPr lvl="1"/>
            <a:r>
              <a:rPr lang="en-US" altLang="zh-CN" smtClean="0"/>
              <a:t>The Bernolli and Binomial Random Variables</a:t>
            </a:r>
          </a:p>
          <a:p>
            <a:pPr lvl="1"/>
            <a:r>
              <a:rPr lang="en-US" altLang="zh-CN" smtClean="0"/>
              <a:t>Conditional Expectation</a:t>
            </a:r>
          </a:p>
          <a:p>
            <a:pPr lvl="1"/>
            <a:r>
              <a:rPr lang="en-US" altLang="zh-CN" smtClean="0"/>
              <a:t>The Geometric Distribution</a:t>
            </a:r>
          </a:p>
          <a:p>
            <a:pPr lvl="2"/>
            <a:r>
              <a:rPr lang="en-US" altLang="zh-CN" smtClean="0"/>
              <a:t>Example: Coupon Collector’s Problem</a:t>
            </a:r>
          </a:p>
          <a:p>
            <a:pPr lvl="1"/>
            <a:r>
              <a:rPr lang="en-US" altLang="zh-CN" smtClean="0"/>
              <a:t>Application: The Expected Run-Time of Quicksort</a:t>
            </a:r>
          </a:p>
          <a:p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6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Deterministic </a:t>
            </a:r>
            <a:r>
              <a:rPr lang="en-US" altLang="zh-CN" smtClean="0"/>
              <a:t>Algorithm: Idea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Transform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 into </a:t>
                </a:r>
                <a:r>
                  <a:rPr lang="en-US" altLang="zh-CN"/>
                  <a:t>canonical </a:t>
                </a:r>
                <a:r>
                  <a:rPr lang="en-US" altLang="zh-CN" smtClean="0"/>
                  <a:t>form</a:t>
                </a:r>
              </a:p>
              <a:p>
                <a:pPr lvl="1"/>
                <a:r>
                  <a:rPr lang="en-US" altLang="zh-CN" smtClean="0"/>
                  <a:t>i.e.,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if the coefficients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en-US" altLang="zh-CN" smtClean="0"/>
                  <a:t>are same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equal.</a:t>
                </a:r>
              </a:p>
              <a:p>
                <a:pPr lvl="1"/>
                <a:r>
                  <a:rPr lang="en-US" altLang="zh-CN" smtClean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7" name="组合 6"/>
          <p:cNvGrpSpPr/>
          <p:nvPr/>
        </p:nvGrpSpPr>
        <p:grpSpPr>
          <a:xfrm>
            <a:off x="107504" y="3284984"/>
            <a:ext cx="8928546" cy="1512168"/>
            <a:chOff x="107504" y="3284984"/>
            <a:chExt cx="8928546" cy="1512168"/>
          </a:xfrm>
        </p:grpSpPr>
        <p:sp>
          <p:nvSpPr>
            <p:cNvPr id="5" name="矩形 4"/>
            <p:cNvSpPr/>
            <p:nvPr/>
          </p:nvSpPr>
          <p:spPr bwMode="auto">
            <a:xfrm>
              <a:off x="107504" y="3284984"/>
              <a:ext cx="8928546" cy="151216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0952" y="3348570"/>
              <a:ext cx="83632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eaLnBrk="1" hangingPunct="1"/>
              <a:r>
                <a:rPr lang="en-US" altLang="zh-CN" sz="2800"/>
                <a:t>However, sometimes, canonical form is calculated from product form. </a:t>
              </a:r>
              <a:endParaRPr lang="en-US" altLang="zh-CN" sz="2800" smtClean="0"/>
            </a:p>
            <a:p>
              <a:pPr marL="0" lvl="1" algn="ctr" eaLnBrk="1" hangingPunct="1"/>
              <a:r>
                <a:rPr lang="en-US" altLang="zh-CN" sz="2800" smtClean="0"/>
                <a:t>The </a:t>
              </a:r>
              <a:r>
                <a:rPr lang="en-US" altLang="zh-CN" sz="2800"/>
                <a:t>solution just repeated the process</a:t>
              </a:r>
              <a:r>
                <a:rPr lang="en-US" altLang="zh-CN" sz="2800" smtClean="0"/>
                <a:t>.</a:t>
              </a: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9158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Randomized </a:t>
            </a:r>
            <a:r>
              <a:rPr lang="en-US" altLang="zh-CN" smtClean="0"/>
              <a:t>Algorithm: Idea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Step 1: choose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uniformly at random in the range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{1,…,100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uniform at random: each integer is equally likely to be chosen.</a:t>
                </a:r>
              </a:p>
              <a:p>
                <a:r>
                  <a:rPr lang="en-US" altLang="zh-CN" smtClean="0"/>
                  <a:t>Step 2: then computes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decide they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are not </a:t>
                </a:r>
                <a:r>
                  <a:rPr lang="en-US" altLang="zh-CN" smtClean="0"/>
                  <a:t>equal.</a:t>
                </a:r>
              </a:p>
              <a:p>
                <a:pPr lvl="1"/>
                <a:r>
                  <a:rPr lang="en-US" altLang="zh-CN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 smtClean="0"/>
                  <a:t>decide they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are</a:t>
                </a:r>
                <a:r>
                  <a:rPr lang="en-US" altLang="zh-CN" smtClean="0"/>
                  <a:t> </a:t>
                </a:r>
                <a:r>
                  <a:rPr lang="en-US" altLang="zh-CN"/>
                  <a:t>equal</a:t>
                </a:r>
                <a:r>
                  <a:rPr lang="en-US" altLang="zh-CN" smtClean="0"/>
                  <a:t>.</a:t>
                </a:r>
              </a:p>
              <a:p>
                <a:pPr marL="342900" lvl="1" indent="-342900">
                  <a:buClr>
                    <a:srgbClr val="660033"/>
                  </a:buClr>
                </a:pPr>
                <a:r>
                  <a:rPr lang="en-US" altLang="zh-CN" sz="3000">
                    <a:cs typeface="ＭＳ Ｐゴシック" charset="-128"/>
                  </a:rPr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000">
                        <a:latin typeface="Cambria Math" panose="02040503050406030204" pitchFamily="18" charset="0"/>
                        <a:cs typeface="ＭＳ Ｐゴシック" charset="-128"/>
                      </a:rPr>
                      <m:t>Θ</m:t>
                    </m:r>
                    <m:r>
                      <a:rPr lang="en-US" altLang="zh-CN" sz="3000">
                        <a:latin typeface="Cambria Math" panose="02040503050406030204" pitchFamily="18" charset="0"/>
                        <a:cs typeface="ＭＳ Ｐゴシック" charset="-128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3000" b="0" i="0" smtClean="0">
                        <a:latin typeface="Cambria Math" panose="02040503050406030204" pitchFamily="18" charset="0"/>
                        <a:cs typeface="ＭＳ Ｐゴシック" charset="-128"/>
                      </a:rPr>
                      <m:t>d</m:t>
                    </m:r>
                    <m:r>
                      <a:rPr lang="en-US" altLang="zh-CN" sz="3000">
                        <a:latin typeface="Cambria Math" panose="02040503050406030204" pitchFamily="18" charset="0"/>
                        <a:cs typeface="ＭＳ Ｐゴシック" charset="-128"/>
                      </a:rPr>
                      <m:t>)</m:t>
                    </m:r>
                  </m:oMath>
                </a14:m>
                <a:endParaRPr lang="en-US" altLang="zh-CN" sz="2700">
                  <a:cs typeface="ＭＳ Ｐゴシック" charset="-128"/>
                </a:endParaRPr>
              </a:p>
              <a:p>
                <a:pPr lvl="1"/>
                <a:r>
                  <a:rPr lang="en-US" altLang="zh-CN" smtClean="0"/>
                  <a:t>faster than deterministic solution</a:t>
                </a:r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2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pSp>
        <p:nvGrpSpPr>
          <p:cNvPr id="5" name="组合 4"/>
          <p:cNvGrpSpPr/>
          <p:nvPr/>
        </p:nvGrpSpPr>
        <p:grpSpPr>
          <a:xfrm>
            <a:off x="107504" y="5445224"/>
            <a:ext cx="8928546" cy="1152301"/>
            <a:chOff x="107504" y="3284984"/>
            <a:chExt cx="8928546" cy="1152301"/>
          </a:xfrm>
        </p:grpSpPr>
        <p:sp>
          <p:nvSpPr>
            <p:cNvPr id="6" name="矩形 5"/>
            <p:cNvSpPr/>
            <p:nvPr/>
          </p:nvSpPr>
          <p:spPr bwMode="auto">
            <a:xfrm>
              <a:off x="107504" y="3284984"/>
              <a:ext cx="8928546" cy="11523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52" y="3348570"/>
              <a:ext cx="8363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eaLnBrk="1" hangingPunct="1"/>
              <a:r>
                <a:rPr lang="en-US" altLang="zh-CN" sz="2800" smtClean="0"/>
                <a:t>However</a:t>
              </a:r>
              <a:r>
                <a:rPr lang="en-US" altLang="zh-CN" sz="2800"/>
                <a:t>, </a:t>
              </a:r>
              <a:r>
                <a:rPr lang="en-US" altLang="zh-CN" sz="2800" smtClean="0"/>
                <a:t>it may give a wrong answer.</a:t>
              </a:r>
            </a:p>
            <a:p>
              <a:pPr marL="0" lvl="1" algn="ctr" eaLnBrk="1" hangingPunct="1"/>
              <a:r>
                <a:rPr lang="en-US" altLang="zh-CN" sz="2800" smtClean="0"/>
                <a:t>How ???</a:t>
              </a:r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969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Randomized </a:t>
            </a:r>
            <a:r>
              <a:rPr lang="en-US" altLang="zh-CN" smtClean="0"/>
              <a:t>Algorithm: Analysis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660033"/>
                  </a:buClr>
                </a:pPr>
                <a:r>
                  <a:rPr lang="en-US" altLang="zh-CN" sz="300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000"/>
                  <a:t>, the algorithm is </a:t>
                </a:r>
                <a:r>
                  <a:rPr lang="en-US" altLang="zh-CN" sz="3000" smtClean="0"/>
                  <a:t>correct.</a:t>
                </a:r>
                <a:endParaRPr lang="en-US" altLang="zh-CN" sz="3000"/>
              </a:p>
              <a:p>
                <a:pPr lvl="1"/>
                <a:r>
                  <a:rPr lang="en-US" altLang="zh-CN"/>
                  <a:t>since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.</a:t>
                </a:r>
                <a:endParaRPr lang="en-US" altLang="zh-CN" smtClean="0"/>
              </a:p>
              <a:p>
                <a:r>
                  <a:rPr lang="en-US" altLang="zh-CN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, the algorithm is correct.</a:t>
                </a:r>
              </a:p>
              <a:p>
                <a:pPr lvl="1"/>
                <a:r>
                  <a:rPr lang="en-US" altLang="zh-CN" smtClean="0"/>
                  <a:t>since it find 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mtClean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r>
                  <a:rPr lang="en-US" altLang="zh-CN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, the algorithm </a:t>
                </a:r>
                <a:r>
                  <a:rPr lang="en-US" altLang="zh-CN" smtClean="0"/>
                  <a:t>may give the wrong answer.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mtClean="0"/>
                  <a:t> must be root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the probability of a wrong answer is no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altLang="zh-CN"/>
              </a:p>
              <a:p>
                <a:endParaRPr lang="en-US" altLang="zh-CN" smtClean="0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93" r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10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1: Probability and Events</a:t>
            </a:r>
          </a:p>
          <a:p>
            <a:pPr lvl="1"/>
            <a:r>
              <a:rPr lang="en-US" altLang="zh-CN" smtClean="0"/>
              <a:t>Application: Verifying Polynomial Identities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Axioms of Probability</a:t>
            </a:r>
          </a:p>
          <a:p>
            <a:pPr lvl="1"/>
            <a:r>
              <a:rPr lang="en-US" altLang="zh-CN" smtClean="0"/>
              <a:t>Application: Verifying Matrix Multiplication</a:t>
            </a:r>
          </a:p>
          <a:p>
            <a:pPr lvl="1"/>
            <a:r>
              <a:rPr lang="en-US" altLang="zh-CN" smtClean="0"/>
              <a:t>Application: A Randomized Min-Cuit Algorithm</a:t>
            </a:r>
          </a:p>
          <a:p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8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Axioms of Probability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638" y="836613"/>
                <a:ext cx="8963412" cy="5688360"/>
              </a:xfrm>
            </p:spPr>
            <p:txBody>
              <a:bodyPr/>
              <a:lstStyle/>
              <a:p>
                <a:r>
                  <a:rPr lang="en-US" altLang="zh-CN" smtClean="0"/>
                  <a:t>A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probability space </a:t>
                </a:r>
                <a:r>
                  <a:rPr lang="en-US" altLang="zh-CN" smtClean="0"/>
                  <a:t>has three components</a:t>
                </a:r>
              </a:p>
              <a:p>
                <a:pPr lvl="1"/>
                <a:r>
                  <a:rPr lang="en-US" altLang="zh-CN"/>
                  <a:t>a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/>
                  <a:t>, which is the set of all possible outcomes of the random </a:t>
                </a:r>
                <a:r>
                  <a:rPr lang="en-US" altLang="zh-CN" smtClean="0"/>
                  <a:t>process modeled </a:t>
                </a:r>
                <a:r>
                  <a:rPr lang="en-US" altLang="zh-CN"/>
                  <a:t>by the probability </a:t>
                </a:r>
                <a:r>
                  <a:rPr lang="en-US" altLang="zh-CN" smtClean="0"/>
                  <a:t>space </a:t>
                </a:r>
              </a:p>
              <a:p>
                <a:pPr lvl="2"/>
                <a:r>
                  <a:rPr lang="en-US" altLang="zh-CN" smtClean="0"/>
                  <a:t>an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mtClean="0"/>
                  <a:t> is called </a:t>
                </a:r>
                <a:r>
                  <a:rPr lang="en-US" altLang="zh-CN" i="1" smtClean="0"/>
                  <a:t>simple</a:t>
                </a:r>
                <a:r>
                  <a:rPr lang="en-US" altLang="zh-CN" smtClean="0"/>
                  <a:t> or </a:t>
                </a:r>
                <a:r>
                  <a:rPr lang="en-US" altLang="zh-CN" i="1" smtClean="0"/>
                  <a:t>elementary</a:t>
                </a:r>
                <a:r>
                  <a:rPr lang="en-US" altLang="zh-CN" smtClean="0"/>
                  <a:t> event</a:t>
                </a:r>
              </a:p>
              <a:p>
                <a:pPr lvl="1"/>
                <a:r>
                  <a:rPr lang="en-US" altLang="zh-CN" smtClean="0"/>
                  <a:t>a family of sets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/>
                  <a:t> representing the </a:t>
                </a:r>
                <a:r>
                  <a:rPr lang="en-US" altLang="zh-CN" smtClean="0"/>
                  <a:t>allowable events</a:t>
                </a:r>
                <a:r>
                  <a:rPr lang="en-US" altLang="zh-CN"/>
                  <a:t>, where </a:t>
                </a:r>
                <a:r>
                  <a:rPr lang="en-US" altLang="zh-CN">
                    <a:solidFill>
                      <a:srgbClr val="FF0000"/>
                    </a:solidFill>
                  </a:rPr>
                  <a:t>each set </a:t>
                </a:r>
                <a:r>
                  <a:rPr lang="en-US" altLang="zh-CN"/>
                  <a:t>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/>
                  <a:t> is a </a:t>
                </a:r>
                <a:r>
                  <a:rPr lang="en-US" altLang="zh-CN" smtClean="0"/>
                  <a:t>subset of </a:t>
                </a:r>
                <a:r>
                  <a:rPr lang="en-US" altLang="zh-CN"/>
                  <a:t>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smtClean="0"/>
              </a:p>
              <a:p>
                <a:pPr lvl="1"/>
                <a:r>
                  <a:rPr lang="en-US" altLang="zh-CN"/>
                  <a:t>a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probability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mtClean="0"/>
                  <a:t> satisfying</a:t>
                </a:r>
              </a:p>
              <a:p>
                <a:pPr lvl="2"/>
                <a:r>
                  <a:rPr lang="en-US" altLang="zh-CN" smtClean="0"/>
                  <a:t>for event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altLang="zh-CN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smtClean="0"/>
              </a:p>
              <a:p>
                <a:pPr lvl="2"/>
                <a:r>
                  <a:rPr lang="en-US" altLang="zh-CN"/>
                  <a:t>for any finite or countably infinite sequence of pairwise </a:t>
                </a:r>
                <a:r>
                  <a:rPr lang="en-US" altLang="zh-CN">
                    <a:solidFill>
                      <a:srgbClr val="FF0000"/>
                    </a:solidFill>
                  </a:rPr>
                  <a:t>mutually disjoint </a:t>
                </a:r>
                <a:r>
                  <a:rPr lang="en-US" altLang="zh-CN" smtClean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mtClean="0"/>
                  <a:t> </a:t>
                </a:r>
                <a:endParaRPr lang="en-US" altLang="zh-CN" smtClean="0"/>
              </a:p>
              <a:p>
                <a:pPr marL="693737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8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38" y="836613"/>
                <a:ext cx="8963412" cy="5688360"/>
              </a:xfrm>
              <a:blipFill rotWithShape="0">
                <a:blip r:embed="rId2"/>
                <a:stretch>
                  <a:fillRect l="-680" t="-1393" b="-3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97CC5-BB9E-487E-AFF3-8F5506CF83B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1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UCLA">
  <a:themeElements>
    <a:clrScheme name="UCLA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FFFFFF"/>
      </a:accent1>
      <a:accent2>
        <a:srgbClr val="6699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8A8A"/>
      </a:accent6>
      <a:hlink>
        <a:srgbClr val="7E9CE8"/>
      </a:hlink>
      <a:folHlink>
        <a:srgbClr val="D8D8EC"/>
      </a:folHlink>
    </a:clrScheme>
    <a:fontScheme name="UC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lnDef>
  </a:objectDefaults>
  <a:extraClrSchemeLst>
    <a:extraClrScheme>
      <a:clrScheme name="UCL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73683"/>
        </a:hlink>
        <a:folHlink>
          <a:srgbClr val="354B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FFFFFF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bsn05</Template>
  <TotalTime>79625</TotalTime>
  <Words>1328</Words>
  <Application>Microsoft Office PowerPoint</Application>
  <PresentationFormat>全屏显示(4:3)</PresentationFormat>
  <Paragraphs>359</Paragraphs>
  <Slides>45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Arial Unicode MS</vt:lpstr>
      <vt:lpstr>Gulim</vt:lpstr>
      <vt:lpstr>ＭＳ Ｐゴシック</vt:lpstr>
      <vt:lpstr>ＭＳ Ｐゴシック</vt:lpstr>
      <vt:lpstr>Arial</vt:lpstr>
      <vt:lpstr>Cambria Math</vt:lpstr>
      <vt:lpstr>Wingdings</vt:lpstr>
      <vt:lpstr>UCLA</vt:lpstr>
      <vt:lpstr>Probability and Computing Chapter 1: Events and Probability</vt:lpstr>
      <vt:lpstr>Outline</vt:lpstr>
      <vt:lpstr>Outline</vt:lpstr>
      <vt:lpstr>Verifying Polynomial Identities(VPI)</vt:lpstr>
      <vt:lpstr>Deterministic Algorithm: Idea</vt:lpstr>
      <vt:lpstr>Randomized Algorithm: Idea</vt:lpstr>
      <vt:lpstr>Randomized Algorithm: Analysis</vt:lpstr>
      <vt:lpstr>Outline</vt:lpstr>
      <vt:lpstr>Axioms of Probability</vt:lpstr>
      <vt:lpstr>Axioms of Probability</vt:lpstr>
      <vt:lpstr>VPI Randomized Algorithm(Cont.)</vt:lpstr>
      <vt:lpstr>VPI Randomized Algorithm(Cont.)</vt:lpstr>
      <vt:lpstr>Axioms of Probability</vt:lpstr>
      <vt:lpstr>VPI Randomized Algorithm(Cont.)</vt:lpstr>
      <vt:lpstr>Axioms of Probability</vt:lpstr>
      <vt:lpstr>Axioms of Probability</vt:lpstr>
      <vt:lpstr>VPI Randomized Algorithm(Cont.)</vt:lpstr>
      <vt:lpstr>Axioms of Probability</vt:lpstr>
      <vt:lpstr>Outline</vt:lpstr>
      <vt:lpstr>Verifying Matrix Multiplication (VMM)</vt:lpstr>
      <vt:lpstr>Deterministic Algorithm: Idea</vt:lpstr>
      <vt:lpstr>Randomized Algorithm: Idea</vt:lpstr>
      <vt:lpstr>Randomized Algorithm: Analysis</vt:lpstr>
      <vt:lpstr>Randomized Algorithm(Cont.)</vt:lpstr>
      <vt:lpstr>Randomized Algorithm(Cont.)</vt:lpstr>
      <vt:lpstr>Randomized Algorithm(Cont.)</vt:lpstr>
      <vt:lpstr>Optimized Randomized Algorithm</vt:lpstr>
      <vt:lpstr>Optimized Randomized Algorithm</vt:lpstr>
      <vt:lpstr>Theorem [Bayes’ Law] Example</vt:lpstr>
      <vt:lpstr>Theorem [Bayes’ Law] Example</vt:lpstr>
      <vt:lpstr>Optimized Randomized Algorithm</vt:lpstr>
      <vt:lpstr>Optimized Randomized Algorithm</vt:lpstr>
      <vt:lpstr>Outline</vt:lpstr>
      <vt:lpstr>Min-Cut Problem: Definition</vt:lpstr>
      <vt:lpstr>Min-Cut Problem: Example</vt:lpstr>
      <vt:lpstr>Approximation Algorithm</vt:lpstr>
      <vt:lpstr>Randomized Algorithm: Idea</vt:lpstr>
      <vt:lpstr>Randomized Algorithm: Example</vt:lpstr>
      <vt:lpstr>Randomized Algorithm: Idea</vt:lpstr>
      <vt:lpstr>Randomized Algorithm: Analysis</vt:lpstr>
      <vt:lpstr>Randomized Algorithm: Analysis</vt:lpstr>
      <vt:lpstr>Randomized Algorithm: Analysis </vt:lpstr>
      <vt:lpstr>Randomized Algorithm: Analysis</vt:lpstr>
      <vt:lpstr>Probability and Computing Chapter 2: Discrete Random    Variables and Expectation</vt:lpstr>
      <vt:lpstr>Outline</vt:lpstr>
    </vt:vector>
  </TitlesOfParts>
  <Company>Penn 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</dc:title>
  <dc:creator>Dongwon Lee</dc:creator>
  <cp:lastModifiedBy>Turf</cp:lastModifiedBy>
  <cp:revision>4536</cp:revision>
  <cp:lastPrinted>2014-10-07T03:42:34Z</cp:lastPrinted>
  <dcterms:created xsi:type="dcterms:W3CDTF">2010-05-27T13:38:31Z</dcterms:created>
  <dcterms:modified xsi:type="dcterms:W3CDTF">2018-06-24T09:12:01Z</dcterms:modified>
</cp:coreProperties>
</file>