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8E5FCE5-D08C-4667-A97C-666FFBE339D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0"/>
    <a:srgbClr val="00CC66"/>
    <a:srgbClr val="CC3300"/>
    <a:srgbClr val="FF6600"/>
    <a:srgbClr val="9999FF"/>
    <a:srgbClr val="E7E7E7"/>
    <a:srgbClr val="009999"/>
    <a:srgbClr val="33CC33"/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8" autoAdjust="0"/>
    <p:restoredTop sz="94384" autoAdjust="0"/>
  </p:normalViewPr>
  <p:slideViewPr>
    <p:cSldViewPr>
      <p:cViewPr varScale="1">
        <p:scale>
          <a:sx n="67" d="100"/>
          <a:sy n="67" d="100"/>
        </p:scale>
        <p:origin x="7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76B5CA37-EDAE-4F4C-824F-000168A4B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2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C9D69967-106B-45CA-8A62-977B1E7220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84A01-1A03-46B9-B873-E5B3C63265DC}" type="slidenum">
              <a:rPr lang="en-US"/>
              <a:pPr/>
              <a:t>1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9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Rectangle 21"/>
          <p:cNvSpPr>
            <a:spLocks noChangeArrowheads="1"/>
          </p:cNvSpPr>
          <p:nvPr userDrawn="1"/>
        </p:nvSpPr>
        <p:spPr bwMode="auto">
          <a:xfrm>
            <a:off x="0" y="4764"/>
            <a:ext cx="12192000" cy="3000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 userDrawn="1"/>
        </p:nvSpPr>
        <p:spPr bwMode="auto">
          <a:xfrm>
            <a:off x="0" y="4764"/>
            <a:ext cx="812800" cy="3000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 algn="ctr" eaLnBrk="0" hangingPunct="0">
              <a:spcBef>
                <a:spcPct val="50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endParaRPr lang="en-GB" sz="2400" b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06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EF7DC02-4CF5-44D3-9FA7-9CDBF8B60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11379200" cy="3352800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11379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Calibri" panose="020F0502020204030204" pitchFamily="34" charset="0"/>
              <a:buChar char="–"/>
              <a:defRPr>
                <a:latin typeface="Calibri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DFF77-9E96-4C9A-AE98-2E9E149F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672554A-12DF-42AE-BD6A-02A7B7E96D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158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884" name="Rectangle 20"/>
          <p:cNvSpPr>
            <a:spLocks noChangeArrowheads="1"/>
          </p:cNvSpPr>
          <p:nvPr userDrawn="1"/>
        </p:nvSpPr>
        <p:spPr bwMode="auto">
          <a:xfrm>
            <a:off x="0" y="4764"/>
            <a:ext cx="12192000" cy="3000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 userDrawn="1"/>
        </p:nvSpPr>
        <p:spPr bwMode="auto">
          <a:xfrm>
            <a:off x="0" y="4764"/>
            <a:ext cx="812800" cy="3000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 algn="ctr" eaLnBrk="0" hangingPunct="0">
              <a:spcBef>
                <a:spcPct val="50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endParaRPr lang="en-GB" sz="2400" b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86" name="Line 22"/>
          <p:cNvSpPr>
            <a:spLocks noChangeShapeType="1"/>
          </p:cNvSpPr>
          <p:nvPr userDrawn="1"/>
        </p:nvSpPr>
        <p:spPr bwMode="auto">
          <a:xfrm>
            <a:off x="711200" y="1066800"/>
            <a:ext cx="112776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447800"/>
            <a:ext cx="9144000" cy="1200329"/>
          </a:xfrm>
        </p:spPr>
        <p:txBody>
          <a:bodyPr/>
          <a:lstStyle/>
          <a:p>
            <a:r>
              <a:rPr lang="en-US" sz="4000" dirty="0"/>
              <a:t>Moments and Deviations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8789" y="3733800"/>
            <a:ext cx="7693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Yao Kai</a:t>
            </a:r>
          </a:p>
          <a:p>
            <a:pPr algn="ctr"/>
            <a:r>
              <a:rPr lang="en-US" dirty="0"/>
              <a:t>Hong Kong University of Science and Technology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9164" y="4953000"/>
            <a:ext cx="792661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A0D44-C436-43FF-A75A-A5CD6791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8C6E20-A30F-48C4-B122-9F915ECFA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19200"/>
            <a:ext cx="5943600" cy="153524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A289C2-53DE-4BAD-A6EA-1E244EF0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27E586-486E-4643-9A5D-55B901E3E1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23900"/>
            <a:ext cx="554133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5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CF4F9-707B-4819-812F-589246FC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coin-flipping, </a:t>
            </a:r>
            <a:r>
              <a:rPr lang="en-US" altLang="zh-CN" dirty="0" err="1"/>
              <a:t>Pr</a:t>
            </a:r>
            <a:r>
              <a:rPr lang="en-US" altLang="zh-CN" dirty="0"/>
              <a:t>(obtaining more than 3n/4 heads)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213BCC-D4AF-4905-8F9D-5ACEAB9E9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8300206" cy="54102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2DB87E-0508-4C85-B14D-DC2C1C16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26409-E417-423A-B853-35457BF0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randomized algorithm for computing the median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4834C-DB80-472D-89FD-664A9850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 Given n elements drawn from a totally ordered universe, find the median.</a:t>
            </a:r>
          </a:p>
          <a:p>
            <a:r>
              <a:rPr lang="en-US" altLang="zh-CN" dirty="0"/>
              <a:t>Solution:</a:t>
            </a:r>
          </a:p>
          <a:p>
            <a:pPr lvl="1"/>
            <a:r>
              <a:rPr lang="en-US" altLang="zh-CN" dirty="0"/>
              <a:t>Sorting. 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 deterministic algorithm. O(n), but complex.</a:t>
            </a:r>
          </a:p>
          <a:p>
            <a:pPr lvl="1"/>
            <a:r>
              <a:rPr lang="en-US" altLang="zh-CN" dirty="0"/>
              <a:t>Randomized algorithm: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C209D-ECC9-489B-8FB3-6A6BE6C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773CDA-81C8-48FC-8B0E-1E71AFF0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42" y="3127554"/>
            <a:ext cx="6511432" cy="3667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450D49-4526-4606-9ABD-A4CBCDC1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24489"/>
            <a:ext cx="4291834" cy="2199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568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19F1C-45EF-4268-8509-6AFE9BA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the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18590-D2C9-47DB-9FCD-AA2CE00A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Theorem 3.9: </a:t>
            </a:r>
            <a:r>
              <a:rPr lang="en-US" altLang="zh-CN" dirty="0"/>
              <a:t>The algorithm terminates in linear time. If it does not output FAIL, it outputs the correct median.</a:t>
            </a:r>
          </a:p>
          <a:p>
            <a:r>
              <a:rPr lang="en-US" altLang="zh-CN" dirty="0"/>
              <a:t>Proof:</a:t>
            </a:r>
          </a:p>
          <a:p>
            <a:pPr lvl="1"/>
            <a:r>
              <a:rPr lang="en-US" altLang="zh-CN" dirty="0"/>
              <a:t>Correctness:</a:t>
            </a:r>
          </a:p>
          <a:p>
            <a:pPr lvl="2"/>
            <a:r>
              <a:rPr lang="en-US" altLang="zh-CN" dirty="0"/>
              <a:t>the algorithm only give an incorrect answer if the median were not in the set C.</a:t>
            </a:r>
          </a:p>
          <a:p>
            <a:pPr lvl="2"/>
            <a:r>
              <a:rPr lang="en-US" altLang="zh-CN" dirty="0"/>
              <a:t>step 6 guarantees that , in these cases, the algorithm outputs FAIL.</a:t>
            </a:r>
          </a:p>
          <a:p>
            <a:pPr lvl="1"/>
            <a:r>
              <a:rPr lang="en-US" altLang="zh-CN" dirty="0"/>
              <a:t>Linear time:</a:t>
            </a:r>
          </a:p>
          <a:p>
            <a:pPr lvl="2"/>
            <a:r>
              <a:rPr lang="en-US" altLang="zh-CN" dirty="0"/>
              <a:t>as long as C is sufficiently small, the total work is only linear in the size of S. </a:t>
            </a:r>
          </a:p>
          <a:p>
            <a:pPr lvl="2"/>
            <a:r>
              <a:rPr lang="en-US" altLang="zh-CN" dirty="0"/>
              <a:t>Step 7 guarantees this.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93F061-71F6-474E-B7DE-535F947B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0A396-F583-490C-A0AD-D8D3C8E6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Bounding the probability of FAIL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1BBDF-A85A-4A01-A72A-D64EBF1A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“bad” events: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Lemma 3.10: </a:t>
            </a:r>
            <a:r>
              <a:rPr lang="en-US" altLang="zh-CN" dirty="0"/>
              <a:t>The randomized median algorithm fails if and only if at least one of these 3 events occurs.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6E57D-DCCA-4CF4-8A90-FB801D64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5CA7CF-4402-4871-982A-885E6F92E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07017"/>
            <a:ext cx="5116286" cy="114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BFF2A8-78A5-4167-A598-EC4AFC55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52" y="3638818"/>
            <a:ext cx="1059924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6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BCB0-E4CC-497B-B2F7-40265E57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A2A3CB-A041-4BDA-9910-4FED6C167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07495"/>
            <a:ext cx="5638800" cy="94990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84E06-6D10-41FB-98D3-43522B0B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35747B-0A6C-493B-A095-1D061116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7400"/>
            <a:ext cx="88868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0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5A900-438D-43D9-AEC6-8FC1DE0F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247B39-B54E-4585-8A22-67442940D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7" y="1095375"/>
            <a:ext cx="8810625" cy="286702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2D596F-34C4-4903-A340-3483227F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47A98A-2E77-46AA-A751-C4D28A01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43350"/>
            <a:ext cx="8553450" cy="28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E6E7B-081C-4D24-B7C1-F8A333EA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CE8DAD-A93A-4906-9642-7BD719FB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15" y="1259446"/>
            <a:ext cx="9023370" cy="433910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58A6DF-6730-4F51-84ED-3DCD3633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1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CC8FD-0FFD-481F-BA40-68201A25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CD841-EDDA-4D18-A8C3-51AC4EC7D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143000"/>
            <a:ext cx="8604458" cy="54102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999784-441A-439D-9537-284F11FF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7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C2A6B-52E9-4DDC-9D2B-6CEF7453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50EEA7-3CDE-4E74-89CD-D86552C4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371600"/>
            <a:ext cx="8838958" cy="118586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5DCC6-2E8D-4610-9ADB-0ED4261C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85AC7-FF97-42F6-8905-1BA5EC17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F31FC-7AAC-4544-89D7-4B7C17D1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Markov’s Inequality</a:t>
            </a:r>
          </a:p>
          <a:p>
            <a:r>
              <a:rPr lang="en-US" altLang="zh-CN" dirty="0"/>
              <a:t>Variance and Moments of a Random Variable</a:t>
            </a:r>
          </a:p>
          <a:p>
            <a:r>
              <a:rPr lang="en-US" altLang="zh-CN" dirty="0"/>
              <a:t>Chebyshev’s Inequality</a:t>
            </a:r>
          </a:p>
          <a:p>
            <a:r>
              <a:rPr lang="en-US" altLang="zh-CN" dirty="0"/>
              <a:t>Application: Computing the Median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2FC24-7FAE-4DC0-BCB9-BE9285DC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92FE8-0CF0-4D23-B70A-225D972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Markov’s Inequality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3185F8-FCE4-4764-91AF-2086DD52F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181600"/>
              </a:xfrm>
            </p:spPr>
            <p:txBody>
              <a:bodyPr/>
              <a:lstStyle/>
              <a:p>
                <a:r>
                  <a:rPr lang="en-US" altLang="zh-CN" b="1" dirty="0"/>
                  <a:t>Theorem 3.1 [Markov’s Inequality]: 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be a random variable that assumes only non-negative values. Then, for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i="1" dirty="0"/>
              </a:p>
              <a:p>
                <a:r>
                  <a:rPr lang="en-US" altLang="zh-CN" b="1" i="1" dirty="0"/>
                  <a:t>Proof:</a:t>
                </a:r>
              </a:p>
              <a:p>
                <a:pPr lvl="1"/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let </a:t>
                </a:r>
              </a:p>
              <a:p>
                <a:pPr lvl="1"/>
                <a:r>
                  <a:rPr lang="en-US" altLang="zh-CN" dirty="0"/>
                  <a:t>Note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  (Since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is a 0-1 variable.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Therefore: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Comments:</a:t>
                </a:r>
              </a:p>
              <a:p>
                <a:pPr lvl="1"/>
                <a:r>
                  <a:rPr lang="en-US" altLang="zh-CN" dirty="0"/>
                  <a:t>Markov’s inequality is often too weak to yield useful results, but it is a fundamental tool in developing more sophisticated bounds.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3185F8-FCE4-4764-91AF-2086DD52F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181600"/>
              </a:xfrm>
              <a:blipFill>
                <a:blip r:embed="rId2"/>
                <a:stretch>
                  <a:fillRect l="-333" t="-941" r="-500" b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2E3CE-897A-4D89-A5F5-C44E59EC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8EEAEC-47D3-47D5-8DCC-C89491EE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059243"/>
            <a:ext cx="2057401" cy="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6483D-447C-4DA2-9B1B-FD53B062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coin-flipping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CDC964-4EE5-4E50-A986-1DE1AE45D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42999"/>
            <a:ext cx="11086303" cy="434340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36EEE-2075-419D-87DA-84481AF5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5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B6F95-BFD6-444E-BB9A-9C97A45D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Variance and Moments of a Random Variable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267379-A4B4-42CC-8A57-48836AF45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Definition 3.1: The k-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moment of a random variable X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Definition 3.2: The variance of a random variable X is defined as:</a:t>
                </a:r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The standard deviation of a random variable X is: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Comments: </a:t>
                </a:r>
              </a:p>
              <a:p>
                <a:pPr lvl="1"/>
                <a:r>
                  <a:rPr lang="en-US" altLang="zh-CN" dirty="0"/>
                  <a:t>Given the first and second moments, one can compute the variance and standard deviation of the random variable. </a:t>
                </a:r>
              </a:p>
              <a:p>
                <a:pPr lvl="1"/>
                <a:r>
                  <a:rPr lang="en-US" altLang="zh-CN" dirty="0"/>
                  <a:t>Variance and standard deviation offer a measure of how far the random variable is likely to be from its expectation . </a:t>
                </a:r>
                <a:br>
                  <a:rPr lang="en-US" altLang="zh-CN" dirty="0"/>
                </a:b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267379-A4B4-42CC-8A57-48836AF4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" t="-861" r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29407-3787-47BF-B9E3-5135F4A2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D3FC39-62A2-4C23-84FC-4706532F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62200"/>
            <a:ext cx="5715000" cy="3459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8CF140-63A1-47D9-87CD-B48B01390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219450"/>
            <a:ext cx="20574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43DD1-CEB1-4D55-A547-D74C4D9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B64E4-CC7D-473E-BD22-29B2F395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820400" cy="4953000"/>
          </a:xfrm>
        </p:spPr>
        <p:txBody>
          <a:bodyPr/>
          <a:lstStyle/>
          <a:p>
            <a:r>
              <a:rPr lang="en-US" altLang="zh-CN" dirty="0"/>
              <a:t>Definition 3.3: The covariance of two random Variables X and Y is: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Definition 3.4: For any two random variables X and Y: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Note that: The variance of the sum of two ( or any finite number of) random variables does equal the sum of the variances when the random variables are </a:t>
            </a:r>
            <a:r>
              <a:rPr lang="en-US" altLang="zh-CN" b="1" dirty="0">
                <a:solidFill>
                  <a:srgbClr val="FF0000"/>
                </a:solidFill>
              </a:rPr>
              <a:t>independent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C92D8-5433-47E9-B67C-E338F2D4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FFCA3-E5E7-4067-A5FC-2220497B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28800"/>
            <a:ext cx="4474464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FF7963-CEBA-4FE7-8C6E-220700D7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15296"/>
            <a:ext cx="5448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61DC7-11F8-40B0-B745-941FB8F8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E2D1F-C8C4-49FB-8D29-FC986908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Theorem 3.3: If X and Y are two independent random variables, then:</a:t>
            </a:r>
          </a:p>
          <a:p>
            <a:endParaRPr lang="en-US" altLang="zh-CN" dirty="0"/>
          </a:p>
          <a:p>
            <a:r>
              <a:rPr lang="en-US" altLang="zh-CN" dirty="0"/>
              <a:t>Proof: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D88C-4A22-4CE4-BC7E-8F562361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6FC712-0F7E-4F30-A53B-F3515CB2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828801"/>
            <a:ext cx="2567353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0748DD-749A-45AF-92BC-064E9597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615" y="2590801"/>
            <a:ext cx="5415709" cy="272602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3B07B0F-C66C-4293-9FE1-B565E2E8FE70}"/>
              </a:ext>
            </a:extLst>
          </p:cNvPr>
          <p:cNvCxnSpPr/>
          <p:nvPr/>
        </p:nvCxnSpPr>
        <p:spPr bwMode="auto">
          <a:xfrm>
            <a:off x="4800600" y="3048000"/>
            <a:ext cx="2362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129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7403D-7363-4715-A070-7B2E18C5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04058F-8DC4-4D71-893D-68BC397CD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Corollary 3.4: If X and Y are independent random variables, then: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Theorem 3.5: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be mutually independent random variables. Then: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br>
                  <a:rPr lang="en-US" altLang="zh-CN" dirty="0"/>
                </a:b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04058F-8DC4-4D71-893D-68BC397CD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" t="-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50EDD-F8AC-415B-A4B9-71074D2B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B1248-9C29-4CEF-AD56-69832071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6639261" cy="106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87A1A1-3793-4427-BCF7-8CF1E90F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657600"/>
            <a:ext cx="3280835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A49F2-32DF-4E08-8F2B-DC6A6A34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Chebyshev’s Inequality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F3ABF-2D33-4AA6-A845-B8AD7728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Theorem 3.6: [Chebyshev’s Inequality]: </a:t>
            </a:r>
            <a:r>
              <a:rPr lang="en-US" altLang="zh-CN" dirty="0"/>
              <a:t>For any a&gt;0:</a:t>
            </a:r>
          </a:p>
          <a:p>
            <a:endParaRPr lang="en-US" altLang="zh-CN" dirty="0"/>
          </a:p>
          <a:p>
            <a:r>
              <a:rPr lang="en-US" altLang="zh-CN" dirty="0"/>
              <a:t>Proof: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5DE12D-A788-4184-A578-3DCD6C6B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4A-12DF-42AE-BD6A-02A7B7E96DB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9746C6-1026-4F70-98C2-1E0B97BE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814123"/>
            <a:ext cx="3962400" cy="700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B6533D-1D71-4554-BC5E-20B823DCD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7" y="2743200"/>
            <a:ext cx="9320213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50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article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48"/>
  <p:tag name="DEFAULTHEIGHT" val="200"/>
  <p:tag name="DEFAULTMAGNIFICATION" val="2"/>
  <p:tag name="FIRSTGRAHAM@KUEDRPNTSVWZY5H8" val="4601"/>
  <p:tag name="FIRSTGRAHAM@8NUCJLMQVQWYY57I" val="3974"/>
</p:tagLst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BE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27311</TotalTime>
  <Words>557</Words>
  <Application>Microsoft Office PowerPoint</Application>
  <PresentationFormat>宽屏</PresentationFormat>
  <Paragraphs>88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Futura Md BT</vt:lpstr>
      <vt:lpstr>Aharoni</vt:lpstr>
      <vt:lpstr>Arial</vt:lpstr>
      <vt:lpstr>Calibri</vt:lpstr>
      <vt:lpstr>Cambria Math</vt:lpstr>
      <vt:lpstr>Wingdings</vt:lpstr>
      <vt:lpstr>Pixel</vt:lpstr>
      <vt:lpstr>Moments and Deviations</vt:lpstr>
      <vt:lpstr>Outline</vt:lpstr>
      <vt:lpstr>Markov’s Inequality</vt:lpstr>
      <vt:lpstr>Example: coin-flipping</vt:lpstr>
      <vt:lpstr>Variance and Moments of a Random Variable</vt:lpstr>
      <vt:lpstr>PowerPoint 演示文稿</vt:lpstr>
      <vt:lpstr>PowerPoint 演示文稿</vt:lpstr>
      <vt:lpstr>PowerPoint 演示文稿</vt:lpstr>
      <vt:lpstr>Chebyshev’s Inequality</vt:lpstr>
      <vt:lpstr>PowerPoint 演示文稿</vt:lpstr>
      <vt:lpstr>Example: coin-flipping, Pr(obtaining more than 3n/4 heads)</vt:lpstr>
      <vt:lpstr>A randomized algorithm for computing the median</vt:lpstr>
      <vt:lpstr>Analysis of the algorithm</vt:lpstr>
      <vt:lpstr>Bounding the probability of FAIL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chapter3</dc:title>
  <dc:creator>kyaoab</dc:creator>
  <cp:lastModifiedBy>yao kai</cp:lastModifiedBy>
  <cp:revision>811</cp:revision>
  <dcterms:created xsi:type="dcterms:W3CDTF">2006-07-13T03:34:23Z</dcterms:created>
  <dcterms:modified xsi:type="dcterms:W3CDTF">2018-06-28T12:47:14Z</dcterms:modified>
</cp:coreProperties>
</file>