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, Zhi-Gang (ES-Best-Shore-Services-China-SH)" initials="YZ(" lastIdx="1" clrIdx="0">
    <p:extLst>
      <p:ext uri="{19B8F6BF-5375-455C-9EA6-DF929625EA0E}">
        <p15:presenceInfo xmlns:p15="http://schemas.microsoft.com/office/powerpoint/2012/main" userId="S-1-5-21-1343024091-879983540-725345543-850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8" autoAdjust="0"/>
    <p:restoredTop sz="94700" autoAdjust="0"/>
  </p:normalViewPr>
  <p:slideViewPr>
    <p:cSldViewPr>
      <p:cViewPr varScale="1">
        <p:scale>
          <a:sx n="84" d="100"/>
          <a:sy n="84" d="100"/>
        </p:scale>
        <p:origin x="2237" y="82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</a:t>
            </a:r>
            <a:r>
              <a:rPr lang="en-US" b="1" dirty="0"/>
              <a:t>Title Slide with Picture </a:t>
            </a:r>
            <a:r>
              <a:rPr lang="en-US" dirty="0"/>
              <a:t>ideal for including a dark picture with a brief title and </a:t>
            </a:r>
            <a:r>
              <a:rPr lang="en-US" dirty="0" smtClean="0"/>
              <a:t>subtitle.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selection of pre-approved title slides are available in the </a:t>
            </a:r>
            <a:r>
              <a:rPr lang="en-US" b="1" dirty="0" smtClean="0"/>
              <a:t>HPE </a:t>
            </a:r>
            <a:r>
              <a:rPr lang="en-US" b="1" dirty="0"/>
              <a:t>Title Slide </a:t>
            </a:r>
            <a:r>
              <a:rPr lang="en-US" b="1" dirty="0" smtClean="0"/>
              <a:t>Library. </a:t>
            </a:r>
            <a:r>
              <a:rPr lang="en-US" dirty="0" smtClean="0"/>
              <a:t>The location of the library will be communicated later.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insert a slide with a different picture from the </a:t>
            </a:r>
            <a:r>
              <a:rPr lang="en-US" dirty="0" smtClean="0"/>
              <a:t>HPE </a:t>
            </a:r>
            <a:r>
              <a:rPr lang="en-US" dirty="0"/>
              <a:t>Title Slide Library:</a:t>
            </a:r>
          </a:p>
          <a:p>
            <a:endParaRPr lang="en-US" dirty="0"/>
          </a:p>
          <a:p>
            <a:r>
              <a:rPr lang="en-US" dirty="0"/>
              <a:t>Open the file </a:t>
            </a:r>
            <a:r>
              <a:rPr lang="en-US" b="1" dirty="0" smtClean="0"/>
              <a:t>HPE_16x9_Title_Slide_Library.pptx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From the Slide thumbnails pane, select the slide with the picture you would like to use in your presentation and click </a:t>
            </a:r>
            <a:r>
              <a:rPr lang="en-US" b="1" dirty="0"/>
              <a:t>Copy</a:t>
            </a:r>
            <a:r>
              <a:rPr lang="en-US" dirty="0"/>
              <a:t> (</a:t>
            </a:r>
            <a:r>
              <a:rPr lang="en-US" dirty="0" err="1"/>
              <a:t>Ctrl+C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Open a copy of the new </a:t>
            </a:r>
            <a:r>
              <a:rPr lang="en-US" dirty="0" smtClean="0"/>
              <a:t>HPE </a:t>
            </a:r>
            <a:r>
              <a:rPr lang="en-US" dirty="0"/>
              <a:t>16x9 template (Standard or Events)  or your current presentation</a:t>
            </a:r>
          </a:p>
          <a:p>
            <a:endParaRPr lang="en-US" dirty="0"/>
          </a:p>
          <a:p>
            <a:r>
              <a:rPr lang="en-US" dirty="0"/>
              <a:t>In the Slide thumbnails pane, click </a:t>
            </a:r>
            <a:r>
              <a:rPr lang="en-US" b="1" dirty="0"/>
              <a:t>Paste</a:t>
            </a:r>
            <a:r>
              <a:rPr lang="en-US" dirty="0"/>
              <a:t> (</a:t>
            </a:r>
            <a:r>
              <a:rPr lang="en-US" dirty="0" err="1"/>
              <a:t>Ctrl+V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Paste Options </a:t>
            </a:r>
            <a:r>
              <a:rPr lang="en-US" dirty="0"/>
              <a:t>clipboard icon will appear. </a:t>
            </a:r>
            <a:r>
              <a:rPr lang="en-US" b="1" dirty="0"/>
              <a:t>Click</a:t>
            </a:r>
            <a:r>
              <a:rPr lang="en-US" dirty="0"/>
              <a:t> the icon and select </a:t>
            </a:r>
            <a:r>
              <a:rPr lang="en-US" b="1" dirty="0"/>
              <a:t>Keep Source Formatting</a:t>
            </a:r>
            <a:r>
              <a:rPr lang="en-US" dirty="0"/>
              <a:t>. (</a:t>
            </a:r>
            <a:r>
              <a:rPr lang="en-US" dirty="0" err="1"/>
              <a:t>Ctrl+K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29,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29,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29,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29,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29,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29,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29,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29, 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29,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29,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29,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29, 2015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29,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29,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29,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29,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29,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29,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29,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29,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29,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HPE PM 2.0 Design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JS &amp; Neo4J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8013" y="5562600"/>
            <a:ext cx="5489578" cy="609601"/>
          </a:xfrm>
        </p:spPr>
        <p:txBody>
          <a:bodyPr/>
          <a:lstStyle/>
          <a:p>
            <a:r>
              <a:rPr lang="en-US" dirty="0" err="1" smtClean="0"/>
              <a:t>Zhigang</a:t>
            </a:r>
            <a:r>
              <a:rPr lang="en-US" dirty="0" smtClean="0"/>
              <a:t> Yan</a:t>
            </a:r>
          </a:p>
          <a:p>
            <a:r>
              <a:rPr lang="en-US" dirty="0" smtClean="0"/>
              <a:t>Dec 12</a:t>
            </a:r>
            <a:r>
              <a:rPr lang="en-US" baseline="30000" dirty="0" smtClean="0"/>
              <a:t>nd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5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ltGray">
          <a:xfrm>
            <a:off x="609439" y="2819400"/>
            <a:ext cx="10439559" cy="163830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sp>
        <p:nvSpPr>
          <p:cNvPr id="15" name="Rectangle 14"/>
          <p:cNvSpPr/>
          <p:nvPr/>
        </p:nvSpPr>
        <p:spPr bwMode="ltGray">
          <a:xfrm>
            <a:off x="609441" y="4419600"/>
            <a:ext cx="10439559" cy="1371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/>
              <a:t>Collectors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6" name="Can 5"/>
          <p:cNvSpPr/>
          <p:nvPr/>
        </p:nvSpPr>
        <p:spPr bwMode="ltGray">
          <a:xfrm>
            <a:off x="4267200" y="3227831"/>
            <a:ext cx="2286000" cy="914400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NEO4J</a:t>
            </a:r>
          </a:p>
        </p:txBody>
      </p:sp>
      <p:sp>
        <p:nvSpPr>
          <p:cNvPr id="7" name="Rounded Rectangle 6"/>
          <p:cNvSpPr/>
          <p:nvPr/>
        </p:nvSpPr>
        <p:spPr bwMode="ltGray">
          <a:xfrm>
            <a:off x="3276600" y="5029200"/>
            <a:ext cx="17526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SNMP Collector</a:t>
            </a:r>
          </a:p>
        </p:txBody>
      </p:sp>
      <p:sp>
        <p:nvSpPr>
          <p:cNvPr id="8" name="Rounded Rectangle 7"/>
          <p:cNvSpPr/>
          <p:nvPr/>
        </p:nvSpPr>
        <p:spPr bwMode="ltGray">
          <a:xfrm>
            <a:off x="5867400" y="5029200"/>
            <a:ext cx="16002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CSV Collector</a:t>
            </a:r>
          </a:p>
        </p:txBody>
      </p:sp>
      <p:cxnSp>
        <p:nvCxnSpPr>
          <p:cNvPr id="10" name="Elbow Connector 9"/>
          <p:cNvCxnSpPr>
            <a:stCxn id="7" idx="0"/>
            <a:endCxn id="6" idx="3"/>
          </p:cNvCxnSpPr>
          <p:nvPr/>
        </p:nvCxnSpPr>
        <p:spPr>
          <a:xfrm rot="5400000" flipH="1" flipV="1">
            <a:off x="4338066" y="3957066"/>
            <a:ext cx="886969" cy="12573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  <a:endCxn id="6" idx="3"/>
          </p:cNvCxnSpPr>
          <p:nvPr/>
        </p:nvCxnSpPr>
        <p:spPr>
          <a:xfrm rot="16200000" flipV="1">
            <a:off x="5595366" y="3957066"/>
            <a:ext cx="886969" cy="12573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ltGray">
          <a:xfrm>
            <a:off x="609440" y="1181098"/>
            <a:ext cx="10439559" cy="163830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/>
              <a:t>GUI</a:t>
            </a:r>
          </a:p>
        </p:txBody>
      </p:sp>
      <p:sp>
        <p:nvSpPr>
          <p:cNvPr id="19" name="Rounded Rectangle 18"/>
          <p:cNvSpPr/>
          <p:nvPr/>
        </p:nvSpPr>
        <p:spPr bwMode="ltGray">
          <a:xfrm>
            <a:off x="8286830" y="5029200"/>
            <a:ext cx="194294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more Collectors</a:t>
            </a:r>
          </a:p>
        </p:txBody>
      </p:sp>
      <p:cxnSp>
        <p:nvCxnSpPr>
          <p:cNvPr id="23" name="Elbow Connector 22"/>
          <p:cNvCxnSpPr>
            <a:stCxn id="19" idx="0"/>
            <a:endCxn id="6" idx="3"/>
          </p:cNvCxnSpPr>
          <p:nvPr/>
        </p:nvCxnSpPr>
        <p:spPr>
          <a:xfrm rot="16200000" flipV="1">
            <a:off x="6890766" y="2661666"/>
            <a:ext cx="886969" cy="38481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ltGray">
          <a:xfrm>
            <a:off x="7410530" y="3661794"/>
            <a:ext cx="17526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JOB Management</a:t>
            </a:r>
          </a:p>
        </p:txBody>
      </p:sp>
      <p:sp>
        <p:nvSpPr>
          <p:cNvPr id="30" name="Right Arrow Callout 29"/>
          <p:cNvSpPr/>
          <p:nvPr/>
        </p:nvSpPr>
        <p:spPr bwMode="ltGray">
          <a:xfrm>
            <a:off x="1898646" y="3108960"/>
            <a:ext cx="2543133" cy="804671"/>
          </a:xfrm>
          <a:prstGeom prst="rightArrowCallout">
            <a:avLst>
              <a:gd name="adj1" fmla="val 18849"/>
              <a:gd name="adj2" fmla="val 17034"/>
              <a:gd name="adj3" fmla="val 25000"/>
              <a:gd name="adj4" fmla="val 7864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Definitions: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Model, KPI, Threshold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Data: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  Raw counters </a:t>
            </a:r>
          </a:p>
        </p:txBody>
      </p:sp>
      <p:sp>
        <p:nvSpPr>
          <p:cNvPr id="32" name="Rounded Rectangle 31"/>
          <p:cNvSpPr/>
          <p:nvPr/>
        </p:nvSpPr>
        <p:spPr bwMode="ltGray">
          <a:xfrm>
            <a:off x="7410530" y="3029713"/>
            <a:ext cx="17526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User Management</a:t>
            </a:r>
          </a:p>
        </p:txBody>
      </p:sp>
      <p:sp>
        <p:nvSpPr>
          <p:cNvPr id="33" name="Rounded Rectangle 32"/>
          <p:cNvSpPr/>
          <p:nvPr/>
        </p:nvSpPr>
        <p:spPr bwMode="ltGray">
          <a:xfrm>
            <a:off x="9229764" y="3029712"/>
            <a:ext cx="1752600" cy="1161287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Threshold Management(</a:t>
            </a:r>
            <a:r>
              <a:rPr lang="en-US" dirty="0" smtClean="0"/>
              <a:t>Condition/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Action)</a:t>
            </a:r>
            <a:endParaRPr lang="en-US" dirty="0" smtClean="0"/>
          </a:p>
        </p:txBody>
      </p:sp>
      <p:sp>
        <p:nvSpPr>
          <p:cNvPr id="34" name="Left-Right Arrow 33"/>
          <p:cNvSpPr/>
          <p:nvPr/>
        </p:nvSpPr>
        <p:spPr bwMode="ltGray">
          <a:xfrm>
            <a:off x="6667500" y="3632453"/>
            <a:ext cx="495300" cy="177547"/>
          </a:xfrm>
          <a:prstGeom prst="leftRightArrow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35" name="Rounded Rectangle 34"/>
          <p:cNvSpPr/>
          <p:nvPr/>
        </p:nvSpPr>
        <p:spPr bwMode="ltGray">
          <a:xfrm>
            <a:off x="1445870" y="1395318"/>
            <a:ext cx="1752600" cy="74059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User Management</a:t>
            </a:r>
          </a:p>
        </p:txBody>
      </p:sp>
      <p:sp>
        <p:nvSpPr>
          <p:cNvPr id="36" name="Rounded Rectangle 35"/>
          <p:cNvSpPr/>
          <p:nvPr/>
        </p:nvSpPr>
        <p:spPr bwMode="ltGray">
          <a:xfrm>
            <a:off x="3310857" y="1387126"/>
            <a:ext cx="1752600" cy="75697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Ad-hoc Report/Chart</a:t>
            </a:r>
          </a:p>
        </p:txBody>
      </p:sp>
      <p:sp>
        <p:nvSpPr>
          <p:cNvPr id="37" name="Rounded Rectangle 36"/>
          <p:cNvSpPr/>
          <p:nvPr/>
        </p:nvSpPr>
        <p:spPr bwMode="ltGray">
          <a:xfrm>
            <a:off x="5218112" y="1397344"/>
            <a:ext cx="1752600" cy="75499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System Management  and Monitor</a:t>
            </a:r>
          </a:p>
        </p:txBody>
      </p:sp>
      <p:sp>
        <p:nvSpPr>
          <p:cNvPr id="39" name="Up-Down Arrow 38"/>
          <p:cNvSpPr/>
          <p:nvPr/>
        </p:nvSpPr>
        <p:spPr bwMode="ltGray">
          <a:xfrm>
            <a:off x="5334000" y="2410966"/>
            <a:ext cx="304800" cy="652272"/>
          </a:xfrm>
          <a:prstGeom prst="upDown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40" name="Rounded Rectangle 39"/>
          <p:cNvSpPr/>
          <p:nvPr/>
        </p:nvSpPr>
        <p:spPr bwMode="ltGray">
          <a:xfrm>
            <a:off x="7125367" y="1387126"/>
            <a:ext cx="1752600" cy="75697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KPI/Threshold Management</a:t>
            </a:r>
          </a:p>
        </p:txBody>
      </p:sp>
      <p:sp>
        <p:nvSpPr>
          <p:cNvPr id="41" name="Rounded Rectangle 40"/>
          <p:cNvSpPr/>
          <p:nvPr/>
        </p:nvSpPr>
        <p:spPr bwMode="ltGray">
          <a:xfrm>
            <a:off x="9011968" y="1387126"/>
            <a:ext cx="1752600" cy="75697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Model Designer</a:t>
            </a:r>
          </a:p>
        </p:txBody>
      </p:sp>
      <p:sp>
        <p:nvSpPr>
          <p:cNvPr id="25" name="Can 24"/>
          <p:cNvSpPr/>
          <p:nvPr/>
        </p:nvSpPr>
        <p:spPr bwMode="ltGray">
          <a:xfrm>
            <a:off x="2717341" y="3982211"/>
            <a:ext cx="1270919" cy="316994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Achieve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2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10969784" cy="4953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new system is based on Neo4J database, which provides high performance on massive data.</a:t>
            </a:r>
          </a:p>
          <a:p>
            <a:r>
              <a:rPr lang="en-US" sz="1600" dirty="0" smtClean="0"/>
              <a:t>All modules are developed in JavaScript (NodeJS &amp; AngularJS)</a:t>
            </a:r>
          </a:p>
          <a:p>
            <a:r>
              <a:rPr lang="en-US" sz="1600" dirty="0" smtClean="0"/>
              <a:t>All function modules provide REST APIs for CONTROL and MONIOR</a:t>
            </a:r>
          </a:p>
          <a:p>
            <a:r>
              <a:rPr lang="en-US" sz="1600" dirty="0" smtClean="0"/>
              <a:t>All function modules work independently (process), only exchange data via Neo4J and REST APIs</a:t>
            </a:r>
          </a:p>
          <a:p>
            <a:r>
              <a:rPr lang="en-US" sz="1600" dirty="0" smtClean="0"/>
              <a:t>Due to limit of V8(NodeJS) to deal with huge data, it has to split the collector into several collectors work parallel, these collector can run in a distribution environment</a:t>
            </a:r>
          </a:p>
          <a:p>
            <a:r>
              <a:rPr lang="en-US" sz="1600" dirty="0" smtClean="0"/>
              <a:t>Only raw counters are stored in the Neo4J, all calculations are runtime. (depends on the performance of Neo4J)</a:t>
            </a:r>
          </a:p>
          <a:p>
            <a:r>
              <a:rPr lang="en-US" sz="1600" dirty="0" smtClean="0"/>
              <a:t>Jobs are executed by scheduler. The jobs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Calculate/Get KPIs  have thresholds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Trigger the actions if thresholds are broken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Data retention</a:t>
            </a:r>
          </a:p>
          <a:p>
            <a:r>
              <a:rPr lang="en-US" sz="1600" dirty="0" smtClean="0"/>
              <a:t>The GUI only provide simple ad-hoc KPI reports/charts. To build complex reports can use reporting tools, like HPE UOC, Pentaho…</a:t>
            </a:r>
          </a:p>
          <a:p>
            <a:endParaRPr lang="en-US" sz="1600" dirty="0"/>
          </a:p>
          <a:p>
            <a:pPr lvl="1"/>
            <a:endParaRPr lang="en-US" sz="14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521015" y="1564770"/>
            <a:ext cx="1147313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:NE_DEF</a:t>
            </a:r>
          </a:p>
          <a:p>
            <a:pPr algn="ctr"/>
            <a:r>
              <a:rPr lang="en-US" dirty="0" smtClean="0"/>
              <a:t>{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 </a:t>
            </a:r>
            <a:r>
              <a:rPr lang="en-US" dirty="0" err="1" smtClean="0"/>
              <a:t>name:a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020093" y="1555626"/>
            <a:ext cx="2099097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:KPI_DEF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altLang="zh-CN" dirty="0"/>
              <a:t>ID</a:t>
            </a:r>
            <a:r>
              <a:rPr lang="zh-CN" altLang="en-US" dirty="0"/>
              <a:t>：</a:t>
            </a:r>
            <a:endParaRPr lang="en-US" dirty="0" smtClean="0"/>
          </a:p>
          <a:p>
            <a:pPr algn="ctr"/>
            <a:r>
              <a:rPr lang="en-US" dirty="0" smtClean="0"/>
              <a:t>name:</a:t>
            </a:r>
          </a:p>
          <a:p>
            <a:pPr algn="ctr"/>
            <a:r>
              <a:rPr lang="en-US" dirty="0" smtClean="0"/>
              <a:t>Agg:0/1/2</a:t>
            </a:r>
          </a:p>
          <a:p>
            <a:pPr algn="ctr"/>
            <a:r>
              <a:rPr lang="en-US" dirty="0" smtClean="0"/>
              <a:t>formula}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155919" y="3402319"/>
            <a:ext cx="2218425" cy="16045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r>
              <a:rPr lang="en-US" dirty="0" err="1" smtClean="0"/>
              <a:t>KPI_Value</a:t>
            </a:r>
            <a:endParaRPr lang="en-US" dirty="0" smtClean="0"/>
          </a:p>
          <a:p>
            <a:pPr algn="ctr"/>
            <a:r>
              <a:rPr lang="en-US" dirty="0" smtClean="0"/>
              <a:t>{</a:t>
            </a:r>
            <a:endParaRPr lang="en-US" altLang="zh-CN" dirty="0" smtClean="0"/>
          </a:p>
          <a:p>
            <a:pPr algn="ctr"/>
            <a:r>
              <a:rPr lang="en-US" dirty="0" smtClean="0"/>
              <a:t>value:</a:t>
            </a:r>
          </a:p>
          <a:p>
            <a:pPr algn="ctr"/>
            <a:r>
              <a:rPr lang="en-US" dirty="0" err="1" smtClean="0"/>
              <a:t>Ts</a:t>
            </a:r>
            <a:r>
              <a:rPr lang="en-US" dirty="0" smtClean="0"/>
              <a:t>:}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266503" y="919024"/>
            <a:ext cx="1986951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:GRANULARITY</a:t>
            </a:r>
          </a:p>
          <a:p>
            <a:pPr algn="ctr"/>
            <a:r>
              <a:rPr lang="en-US" dirty="0" smtClean="0"/>
              <a:t>{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dirty="0" smtClean="0"/>
              <a:t>type:}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5069642" y="3160139"/>
            <a:ext cx="195490" cy="24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1872" y="482216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157" y="4700343"/>
            <a:ext cx="2526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Formula: </a:t>
            </a:r>
          </a:p>
          <a:p>
            <a:r>
              <a:rPr lang="en-US" dirty="0" smtClean="0"/>
              <a:t>0: counter</a:t>
            </a:r>
          </a:p>
          <a:p>
            <a:r>
              <a:rPr lang="en-US" dirty="0" smtClean="0"/>
              <a:t>1: entity </a:t>
            </a:r>
            <a:r>
              <a:rPr lang="en-US" dirty="0" err="1" smtClean="0"/>
              <a:t>kpi</a:t>
            </a:r>
            <a:r>
              <a:rPr lang="en-US" dirty="0" smtClean="0"/>
              <a:t>– (k1+k2 )/k3</a:t>
            </a:r>
          </a:p>
          <a:p>
            <a:r>
              <a:rPr lang="en-US" dirty="0" smtClean="0"/>
              <a:t>2. Entity </a:t>
            </a:r>
            <a:r>
              <a:rPr lang="en-US" dirty="0" err="1" smtClean="0"/>
              <a:t>agg</a:t>
            </a:r>
            <a:r>
              <a:rPr lang="en-US" dirty="0" smtClean="0"/>
              <a:t> – sum(b.k1)</a:t>
            </a:r>
          </a:p>
          <a:p>
            <a:r>
              <a:rPr lang="en-US" dirty="0" smtClean="0"/>
              <a:t>3. Time </a:t>
            </a:r>
            <a:r>
              <a:rPr lang="en-US" dirty="0" err="1" smtClean="0"/>
              <a:t>agg</a:t>
            </a:r>
            <a:r>
              <a:rPr lang="en-US" dirty="0" smtClean="0"/>
              <a:t> – sum (a.k1) 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2" idx="3"/>
            <a:endCxn id="43" idx="1"/>
          </p:cNvCxnSpPr>
          <p:nvPr/>
        </p:nvCxnSpPr>
        <p:spPr>
          <a:xfrm flipV="1">
            <a:off x="3668328" y="2357883"/>
            <a:ext cx="351765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1"/>
            <a:endCxn id="43" idx="3"/>
          </p:cNvCxnSpPr>
          <p:nvPr/>
        </p:nvCxnSpPr>
        <p:spPr>
          <a:xfrm flipH="1">
            <a:off x="6119190" y="1721281"/>
            <a:ext cx="1147313" cy="6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521016" y="3433366"/>
            <a:ext cx="1147313" cy="16045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:NE{</a:t>
            </a:r>
          </a:p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： </a:t>
            </a:r>
            <a:r>
              <a:rPr lang="en-US" dirty="0" smtClean="0"/>
              <a:t>name:a1}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2"/>
            <a:endCxn id="51" idx="0"/>
          </p:cNvCxnSpPr>
          <p:nvPr/>
        </p:nvCxnSpPr>
        <p:spPr>
          <a:xfrm>
            <a:off x="3094672" y="3169283"/>
            <a:ext cx="1" cy="2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03526" y="2953448"/>
            <a:ext cx="1147313" cy="16045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:NE{</a:t>
            </a:r>
          </a:p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： </a:t>
            </a:r>
            <a:r>
              <a:rPr lang="en-US" dirty="0" smtClean="0"/>
              <a:t>name:b1}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41872" y="1102550"/>
            <a:ext cx="1147313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:NE_DEF</a:t>
            </a:r>
          </a:p>
          <a:p>
            <a:pPr algn="ctr"/>
            <a:r>
              <a:rPr lang="en-US" dirty="0" smtClean="0"/>
              <a:t>{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 </a:t>
            </a:r>
            <a:r>
              <a:rPr lang="en-US" dirty="0" err="1" smtClean="0"/>
              <a:t>name:b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4" idx="3"/>
            <a:endCxn id="42" idx="1"/>
          </p:cNvCxnSpPr>
          <p:nvPr/>
        </p:nvCxnSpPr>
        <p:spPr>
          <a:xfrm>
            <a:off x="1889185" y="1904807"/>
            <a:ext cx="631830" cy="46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51" idx="1"/>
          </p:cNvCxnSpPr>
          <p:nvPr/>
        </p:nvCxnSpPr>
        <p:spPr>
          <a:xfrm>
            <a:off x="1850839" y="3755705"/>
            <a:ext cx="670177" cy="4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44" idx="1"/>
          </p:cNvCxnSpPr>
          <p:nvPr/>
        </p:nvCxnSpPr>
        <p:spPr>
          <a:xfrm flipV="1">
            <a:off x="3668329" y="4204576"/>
            <a:ext cx="487590" cy="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15464" y="5030637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trigger calculation:?</a:t>
            </a:r>
          </a:p>
          <a:p>
            <a:r>
              <a:rPr lang="en-US" dirty="0" smtClean="0"/>
              <a:t>JOB management:  { id, </a:t>
            </a:r>
            <a:r>
              <a:rPr lang="en-US" dirty="0" err="1" smtClean="0"/>
              <a:t>kpiid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Threshold: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112370" y="2921476"/>
            <a:ext cx="1986951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:THRESTHOLD</a:t>
            </a:r>
          </a:p>
          <a:p>
            <a:pPr algn="ctr"/>
            <a:r>
              <a:rPr lang="en-US" dirty="0" smtClean="0"/>
              <a:t>{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dirty="0" smtClean="0"/>
              <a:t>type: filter}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1"/>
            <a:endCxn id="43" idx="3"/>
          </p:cNvCxnSpPr>
          <p:nvPr/>
        </p:nvCxnSpPr>
        <p:spPr>
          <a:xfrm flipH="1" flipV="1">
            <a:off x="6119190" y="2357883"/>
            <a:ext cx="2993180" cy="136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2"/>
            <a:endCxn id="53" idx="0"/>
          </p:cNvCxnSpPr>
          <p:nvPr/>
        </p:nvCxnSpPr>
        <p:spPr>
          <a:xfrm flipH="1">
            <a:off x="1277183" y="2707063"/>
            <a:ext cx="38346" cy="246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CSV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collector will monitor a configuration directory and consumes new files.</a:t>
            </a:r>
          </a:p>
          <a:p>
            <a:r>
              <a:rPr lang="en-US" dirty="0" smtClean="0"/>
              <a:t>The file must in a defined format. So it’s required a external  simple ETL application to reform the source files. </a:t>
            </a:r>
          </a:p>
          <a:p>
            <a:r>
              <a:rPr lang="en-US" dirty="0" smtClean="0"/>
              <a:t>The file must have headers.  </a:t>
            </a:r>
          </a:p>
          <a:p>
            <a:r>
              <a:rPr lang="en-US" dirty="0" smtClean="0"/>
              <a:t>After collect successfully, the file will be renamed or removed.</a:t>
            </a:r>
          </a:p>
          <a:p>
            <a:r>
              <a:rPr lang="en-US" dirty="0" smtClean="0"/>
              <a:t>Inventory data may come together with performance file or need another collector to collect from inventory system.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77946"/>
              </p:ext>
            </p:extLst>
          </p:nvPr>
        </p:nvGraphicFramePr>
        <p:xfrm>
          <a:off x="4038600" y="2514600"/>
          <a:ext cx="701040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132321"/>
                <a:gridCol w="865893"/>
                <a:gridCol w="1182276"/>
                <a:gridCol w="899196"/>
                <a:gridCol w="1065714"/>
                <a:gridCol w="1065714"/>
                <a:gridCol w="799286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&lt;Parent Type&gt;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&lt;Ne Type&gt;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Timestamp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Granularity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&lt;KPI Name1&gt;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&lt;KPI Name2&gt;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BTS1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148237847383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Scenario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definitions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435" y="645926"/>
            <a:ext cx="7848600" cy="59010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95600" y="2472750"/>
            <a:ext cx="4553871" cy="1477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BSC,BTS,TS,GRANULARITY,nbr_call_request,nbr_call_response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BSC1,BTS1,100000000000,900,1,2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BSC1,BTS1,100000900000,900,1,2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BSC1,BTS1,100001800000,900,1,2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BSC1,BTS1,100002700000,900,1,2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BSC1,BTS2,100000000000,900,1,2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BSC1,BTS2,100000900000,900,1,2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BSC1,BTS2,100001800000,900,1,2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BSC1,BTS2,100002700000,900,1,2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0547" y="3092733"/>
            <a:ext cx="685800" cy="1677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CSV file</a:t>
            </a:r>
            <a:endParaRPr lang="en-US" sz="1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1699677"/>
            <a:ext cx="34290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(:TEMPLATE:BSC {type:"BSC",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:""});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(:TEMPLATE:BTS {type:"BTS",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:""});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33700" y="2042154"/>
            <a:ext cx="419100" cy="53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1866412"/>
            <a:ext cx="228600" cy="710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4152" y="1676960"/>
            <a:ext cx="3352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(:KPI_DEF {id:0,name:"number of service request",type:0,formula:"nbr_call_request"});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75929" y="1952924"/>
            <a:ext cx="1124871" cy="636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772400" y="1821359"/>
            <a:ext cx="38862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(:KPI_DEF {id:1,name:"number of success service request",type:0,formula:"nbr_call_response"});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839871" y="2180818"/>
            <a:ext cx="3294729" cy="39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3447" y="4323041"/>
            <a:ext cx="373380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(:GRANULARITY {id:0,type:"15mins",num:900});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724400" y="3886200"/>
            <a:ext cx="838200" cy="56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collect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45418"/>
            <a:ext cx="9381114" cy="51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_v2.potx" id="{EC39521B-8045-443F-BD52-7A907E19980C}" vid="{95094B2B-0B69-4155-8B43-4D6A298351DB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ppt/theme/themeOverride1.xml><?xml version="1.0" encoding="utf-8"?>
<a:themeOverride xmlns:a="http://schemas.openxmlformats.org/drawingml/2006/main">
  <a:clrScheme name="HPE">
    <a:dk1>
      <a:sysClr val="windowText" lastClr="000000"/>
    </a:dk1>
    <a:lt1>
      <a:sysClr val="window" lastClr="FFFFFF"/>
    </a:lt1>
    <a:dk2>
      <a:srgbClr val="425563"/>
    </a:dk2>
    <a:lt2>
      <a:srgbClr val="C6C9CA"/>
    </a:lt2>
    <a:accent1>
      <a:srgbClr val="425563"/>
    </a:accent1>
    <a:accent2>
      <a:srgbClr val="2AD2C9"/>
    </a:accent2>
    <a:accent3>
      <a:srgbClr val="FF8D6D"/>
    </a:accent3>
    <a:accent4>
      <a:srgbClr val="5B4767"/>
    </a:accent4>
    <a:accent5>
      <a:srgbClr val="617D78"/>
    </a:accent5>
    <a:accent6>
      <a:srgbClr val="C6C9CA"/>
    </a:accent6>
    <a:hlink>
      <a:srgbClr val="617D78"/>
    </a:hlink>
    <a:folHlink>
      <a:srgbClr val="8787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638</Words>
  <Application>Microsoft Office PowerPoint</Application>
  <PresentationFormat>Widescreen</PresentationFormat>
  <Paragraphs>129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黑体</vt:lpstr>
      <vt:lpstr>Arial</vt:lpstr>
      <vt:lpstr>Calibri</vt:lpstr>
      <vt:lpstr>Consolas</vt:lpstr>
      <vt:lpstr>Wingdings</vt:lpstr>
      <vt:lpstr>HPE_Standard_Arial_16x9_v2</vt:lpstr>
      <vt:lpstr>HPE PM 2.0 Design</vt:lpstr>
      <vt:lpstr>Architecture</vt:lpstr>
      <vt:lpstr>General Ideas</vt:lpstr>
      <vt:lpstr>Neo4J Model</vt:lpstr>
      <vt:lpstr>Standard CSV Collector</vt:lpstr>
      <vt:lpstr>E2E Scenario     definitions</vt:lpstr>
      <vt:lpstr>Modeling</vt:lpstr>
      <vt:lpstr>After collect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The Presentation Company</dc:creator>
  <cp:lastModifiedBy>Yan, Zhi-Gang (ES-Best-Shore-Services-China-SH)</cp:lastModifiedBy>
  <cp:revision>98</cp:revision>
  <dcterms:created xsi:type="dcterms:W3CDTF">2015-06-05T00:45:03Z</dcterms:created>
  <dcterms:modified xsi:type="dcterms:W3CDTF">2015-12-29T12:28:04Z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