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56" r:id="rId2"/>
    <p:sldId id="263" r:id="rId3"/>
    <p:sldId id="262" r:id="rId4"/>
    <p:sldId id="278" r:id="rId5"/>
    <p:sldId id="271" r:id="rId6"/>
    <p:sldId id="270" r:id="rId7"/>
    <p:sldId id="272" r:id="rId8"/>
    <p:sldId id="273" r:id="rId9"/>
    <p:sldId id="280" r:id="rId10"/>
    <p:sldId id="274" r:id="rId11"/>
    <p:sldId id="266" r:id="rId12"/>
    <p:sldId id="267" r:id="rId13"/>
    <p:sldId id="268" r:id="rId14"/>
    <p:sldId id="269" r:id="rId15"/>
    <p:sldId id="279" r:id="rId16"/>
    <p:sldId id="277" r:id="rId17"/>
    <p:sldId id="275" r:id="rId18"/>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 Zhi-Gang (ES-Best-Shore-Services-China-SH)" initials="YZ(" lastIdx="1" clrIdx="0">
    <p:extLst>
      <p:ext uri="{19B8F6BF-5375-455C-9EA6-DF929625EA0E}">
        <p15:presenceInfo xmlns:p15="http://schemas.microsoft.com/office/powerpoint/2012/main" userId="S-1-5-21-1343024091-879983540-725345543-8501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78" autoAdjust="0"/>
    <p:restoredTop sz="94700" autoAdjust="0"/>
  </p:normalViewPr>
  <p:slideViewPr>
    <p:cSldViewPr>
      <p:cViewPr varScale="1">
        <p:scale>
          <a:sx n="73" d="100"/>
          <a:sy n="73" d="100"/>
        </p:scale>
        <p:origin x="211" y="58"/>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1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1/10/2016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 </a:t>
            </a:r>
            <a:r>
              <a:rPr lang="en-US" b="1" dirty="0"/>
              <a:t>Title Slide with Picture </a:t>
            </a:r>
            <a:r>
              <a:rPr lang="en-US" dirty="0"/>
              <a:t>ideal for including a dark picture with a brief title and </a:t>
            </a:r>
            <a:r>
              <a:rPr lang="en-US" dirty="0" smtClean="0"/>
              <a:t>subtitle.</a:t>
            </a:r>
          </a:p>
          <a:p>
            <a:endParaRPr lang="en-US" dirty="0" smtClean="0"/>
          </a:p>
          <a:p>
            <a:r>
              <a:rPr lang="en-US" dirty="0" smtClean="0"/>
              <a:t>A </a:t>
            </a:r>
            <a:r>
              <a:rPr lang="en-US" dirty="0"/>
              <a:t>selection of pre-approved title slides are available in the </a:t>
            </a:r>
            <a:r>
              <a:rPr lang="en-US" b="1" dirty="0" smtClean="0"/>
              <a:t>HPE </a:t>
            </a:r>
            <a:r>
              <a:rPr lang="en-US" b="1" dirty="0"/>
              <a:t>Title Slide </a:t>
            </a:r>
            <a:r>
              <a:rPr lang="en-US" b="1" dirty="0" smtClean="0"/>
              <a:t>Library. </a:t>
            </a:r>
            <a:r>
              <a:rPr lang="en-US" dirty="0" smtClean="0"/>
              <a:t>The location of the library will be communicated later.</a:t>
            </a:r>
            <a:endParaRPr lang="en-US" dirty="0"/>
          </a:p>
          <a:p>
            <a:endParaRPr lang="en-US" dirty="0"/>
          </a:p>
          <a:p>
            <a:r>
              <a:rPr lang="en-US" dirty="0" smtClean="0"/>
              <a:t>To </a:t>
            </a:r>
            <a:r>
              <a:rPr lang="en-US" dirty="0"/>
              <a:t>insert a slide with a different picture from the </a:t>
            </a:r>
            <a:r>
              <a:rPr lang="en-US" dirty="0" smtClean="0"/>
              <a:t>HPE </a:t>
            </a:r>
            <a:r>
              <a:rPr lang="en-US" dirty="0"/>
              <a:t>Title Slide Library:</a:t>
            </a:r>
          </a:p>
          <a:p>
            <a:endParaRPr lang="en-US" dirty="0"/>
          </a:p>
          <a:p>
            <a:r>
              <a:rPr lang="en-US" dirty="0"/>
              <a:t>Open the file </a:t>
            </a:r>
            <a:r>
              <a:rPr lang="en-US" b="1" dirty="0" smtClean="0"/>
              <a:t>HPE_16x9_Title_Slide_Library.pptx</a:t>
            </a:r>
            <a:endParaRPr lang="en-US" b="1" dirty="0"/>
          </a:p>
          <a:p>
            <a:endParaRPr lang="en-US" dirty="0"/>
          </a:p>
          <a:p>
            <a:r>
              <a:rPr lang="en-US" dirty="0"/>
              <a:t>From the Slide thumbnails pane, select the slide with the picture you would like to use in your presentation and click </a:t>
            </a:r>
            <a:r>
              <a:rPr lang="en-US" b="1" dirty="0"/>
              <a:t>Copy</a:t>
            </a:r>
            <a:r>
              <a:rPr lang="en-US" dirty="0"/>
              <a:t> (</a:t>
            </a:r>
            <a:r>
              <a:rPr lang="en-US" dirty="0" err="1"/>
              <a:t>Ctrl+C</a:t>
            </a:r>
            <a:r>
              <a:rPr lang="en-US" dirty="0"/>
              <a:t>)</a:t>
            </a:r>
          </a:p>
          <a:p>
            <a:endParaRPr lang="en-US" dirty="0"/>
          </a:p>
          <a:p>
            <a:r>
              <a:rPr lang="en-US" dirty="0"/>
              <a:t>Open a copy of the new </a:t>
            </a:r>
            <a:r>
              <a:rPr lang="en-US" dirty="0" smtClean="0"/>
              <a:t>HPE </a:t>
            </a:r>
            <a:r>
              <a:rPr lang="en-US" dirty="0"/>
              <a:t>16x9 template (Standard or Events)  or your current presentation</a:t>
            </a:r>
          </a:p>
          <a:p>
            <a:endParaRPr lang="en-US" dirty="0"/>
          </a:p>
          <a:p>
            <a:r>
              <a:rPr lang="en-US" dirty="0"/>
              <a:t>In the Slide thumbnails pane, click </a:t>
            </a:r>
            <a:r>
              <a:rPr lang="en-US" b="1" dirty="0"/>
              <a:t>Paste</a:t>
            </a:r>
            <a:r>
              <a:rPr lang="en-US" dirty="0"/>
              <a:t> (</a:t>
            </a:r>
            <a:r>
              <a:rPr lang="en-US" dirty="0" err="1"/>
              <a:t>Ctrl+V</a:t>
            </a:r>
            <a:r>
              <a:rPr lang="en-US" dirty="0"/>
              <a:t>)</a:t>
            </a:r>
          </a:p>
          <a:p>
            <a:endParaRPr lang="en-US" dirty="0"/>
          </a:p>
          <a:p>
            <a:r>
              <a:rPr lang="en-US" dirty="0"/>
              <a:t>A </a:t>
            </a:r>
            <a:r>
              <a:rPr lang="en-US" b="1" dirty="0"/>
              <a:t>Paste Options </a:t>
            </a:r>
            <a:r>
              <a:rPr lang="en-US" dirty="0"/>
              <a:t>clipboard icon will appear. </a:t>
            </a:r>
            <a:r>
              <a:rPr lang="en-US" b="1" dirty="0"/>
              <a:t>Click</a:t>
            </a:r>
            <a:r>
              <a:rPr lang="en-US" dirty="0"/>
              <a:t> the icon and select </a:t>
            </a:r>
            <a:r>
              <a:rPr lang="en-US" b="1" dirty="0"/>
              <a:t>Keep Source Formatting</a:t>
            </a:r>
            <a:r>
              <a:rPr lang="en-US" dirty="0"/>
              <a:t>. (</a:t>
            </a:r>
            <a:r>
              <a:rPr lang="en-US" dirty="0" err="1"/>
              <a:t>Ctrl+K</a:t>
            </a:r>
            <a:r>
              <a:rPr lang="en-US" dirty="0"/>
              <a:t>)</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t>1</a:t>
            </a:fld>
            <a:endParaRPr lang="en-US"/>
          </a:p>
        </p:txBody>
      </p:sp>
    </p:spTree>
    <p:extLst>
      <p:ext uri="{BB962C8B-B14F-4D97-AF65-F5344CB8AC3E}">
        <p14:creationId xmlns:p14="http://schemas.microsoft.com/office/powerpoint/2010/main" val="140567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3861844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1688739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11</a:t>
            </a:fld>
            <a:endParaRPr lang="en-US"/>
          </a:p>
        </p:txBody>
      </p:sp>
    </p:spTree>
    <p:extLst>
      <p:ext uri="{BB962C8B-B14F-4D97-AF65-F5344CB8AC3E}">
        <p14:creationId xmlns:p14="http://schemas.microsoft.com/office/powerpoint/2010/main" val="4178945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EFA54ACD-BEB7-4258-A5F3-653792456C00}" type="datetime4">
              <a:rPr lang="en-US" smtClean="0"/>
              <a:t>January 10,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January 10,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 name="Date Placeholder 1"/>
          <p:cNvSpPr>
            <a:spLocks noGrp="1"/>
          </p:cNvSpPr>
          <p:nvPr>
            <p:ph type="dt" sz="half" idx="10"/>
          </p:nvPr>
        </p:nvSpPr>
        <p:spPr/>
        <p:txBody>
          <a:bodyPr/>
          <a:lstStyle/>
          <a:p>
            <a:fld id="{ECF1CC87-9C4B-4D13-B529-5EAF641302E2}" type="datetime4">
              <a:rPr lang="en-US" smtClean="0"/>
              <a:t>January 10,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AEFA413A-E630-4377-B30C-3545E98CC867}" type="datetime4">
              <a:rPr lang="en-US" smtClean="0"/>
              <a:t>January 10,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2D33DC54-2A66-493A-80B5-8303FBA5D0AD}" type="datetime4">
              <a:rPr lang="en-US" smtClean="0"/>
              <a:t>January 10,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26B45FFC-9EEF-4E69-85F5-C8F54747804D}" type="datetime4">
              <a:rPr lang="en-US" smtClean="0"/>
              <a:t>January 10,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January 10,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January 10, 2016</a:t>
            </a:fld>
            <a:endParaRPr/>
          </a:p>
        </p:txBody>
      </p:sp>
      <p:sp>
        <p:nvSpPr>
          <p:cNvPr id="3" name="Footer Placeholder 2"/>
          <p:cNvSpPr>
            <a:spLocks noGrp="1"/>
          </p:cNvSpPr>
          <p:nvPr>
            <p:ph type="ftr" sz="quarter" idx="11"/>
          </p:nvPr>
        </p:nvSpPr>
        <p:spPr/>
        <p:txBody>
          <a:bodyPr/>
          <a:lstStyle/>
          <a:p>
            <a:r>
              <a:rPr lang="en-US" smtClean="0"/>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t>January 10,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t>January 10,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t>January 10,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t>January 10,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t>January 10,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t>January 10,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dirty="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January 10,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t>January 10,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January 10,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a:t>Click to edit Master title style</a:t>
            </a: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5" name="Date Placeholder 4"/>
          <p:cNvSpPr>
            <a:spLocks noGrp="1"/>
          </p:cNvSpPr>
          <p:nvPr>
            <p:ph type="dt" sz="half" idx="10"/>
          </p:nvPr>
        </p:nvSpPr>
        <p:spPr/>
        <p:txBody>
          <a:bodyPr/>
          <a:lstStyle/>
          <a:p>
            <a:fld id="{9C259EE5-F25B-4563-AE58-6B042DD986DA}" type="datetime4">
              <a:rPr lang="en-US" smtClean="0"/>
              <a:t>January 10,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a:t>Click to edit Master title style</a:t>
            </a: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January 10,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January 10,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January 10, 2016</a:t>
            </a:fld>
            <a:endParaRPr/>
          </a:p>
        </p:txBody>
      </p:sp>
      <p:sp>
        <p:nvSpPr>
          <p:cNvPr id="12" name="Footer Placeholder 11"/>
          <p:cNvSpPr>
            <a:spLocks noGrp="1"/>
          </p:cNvSpPr>
          <p:nvPr>
            <p:ph type="ftr" sz="quarter" idx="16"/>
          </p:nvPr>
        </p:nvSpPr>
        <p:spPr/>
        <p:txBody>
          <a:bodyPr/>
          <a:lstStyle/>
          <a:p>
            <a:r>
              <a:rPr lang="en-US" smtClean="0"/>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77C6BA28-E443-46F5-AE73-D543F89EF748}" type="datetime4">
              <a:rPr lang="en-US" smtClean="0"/>
              <a:t>January 10,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a:t>Click to edit Master title style</a:t>
            </a: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1452EE1A-1BE0-474E-808D-00D5A7797660}" type="datetime4">
              <a:rPr lang="en-US" smtClean="0"/>
              <a:t>January 10,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a:t>Click to edit Master title style</a:t>
            </a: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January 10,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a:t>Click to edit Master title style</a:t>
            </a: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January 10,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January 10,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January 10,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January 10,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BC7BE07D-E945-4DDF-8452-20009392BF2F}" type="datetime4">
              <a:rPr lang="en-US" smtClean="0"/>
              <a:t>January 10,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a:t>Click to edit Master title style</a:t>
            </a: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January 10, 2016</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pPr/>
              <a:t>‹#›</a:t>
            </a:fld>
            <a:endParaRPr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HPE Performance </a:t>
            </a:r>
            <a:r>
              <a:rPr lang="en-US" dirty="0" smtClean="0"/>
              <a:t>Management</a:t>
            </a:r>
            <a:endParaRPr lang="en-US" dirty="0"/>
          </a:p>
        </p:txBody>
      </p:sp>
      <p:sp>
        <p:nvSpPr>
          <p:cNvPr id="7" name="Subtitle 6"/>
          <p:cNvSpPr>
            <a:spLocks noGrp="1"/>
          </p:cNvSpPr>
          <p:nvPr>
            <p:ph type="subTitle" idx="1"/>
          </p:nvPr>
        </p:nvSpPr>
        <p:spPr/>
        <p:txBody>
          <a:bodyPr/>
          <a:lstStyle/>
          <a:p>
            <a:r>
              <a:rPr lang="en-US" dirty="0" smtClean="0"/>
              <a:t> JS &amp; Neo4J</a:t>
            </a:r>
            <a:endParaRPr lang="en-US" dirty="0"/>
          </a:p>
        </p:txBody>
      </p:sp>
      <p:sp>
        <p:nvSpPr>
          <p:cNvPr id="11" name="Text Placeholder 10"/>
          <p:cNvSpPr>
            <a:spLocks noGrp="1"/>
          </p:cNvSpPr>
          <p:nvPr>
            <p:ph type="body" sz="quarter" idx="13"/>
          </p:nvPr>
        </p:nvSpPr>
        <p:spPr>
          <a:xfrm>
            <a:off x="608013" y="5562600"/>
            <a:ext cx="5489578" cy="609601"/>
          </a:xfrm>
        </p:spPr>
        <p:txBody>
          <a:bodyPr/>
          <a:lstStyle/>
          <a:p>
            <a:r>
              <a:rPr lang="en-US" dirty="0" err="1" smtClean="0"/>
              <a:t>Zhigang</a:t>
            </a:r>
            <a:r>
              <a:rPr lang="en-US" dirty="0" smtClean="0"/>
              <a:t> Yan</a:t>
            </a:r>
          </a:p>
          <a:p>
            <a:r>
              <a:rPr lang="en-US" dirty="0" smtClean="0"/>
              <a:t>Jan10</a:t>
            </a:r>
            <a:r>
              <a:rPr lang="en-US" baseline="30000" dirty="0" smtClean="0"/>
              <a:t>th</a:t>
            </a:r>
            <a:r>
              <a:rPr lang="en-US" dirty="0" smtClean="0"/>
              <a:t>, 2016</a:t>
            </a:r>
            <a:endParaRPr lang="en-US" dirty="0"/>
          </a:p>
        </p:txBody>
      </p:sp>
    </p:spTree>
    <p:extLst>
      <p:ext uri="{BB962C8B-B14F-4D97-AF65-F5344CB8AC3E}">
        <p14:creationId xmlns:p14="http://schemas.microsoft.com/office/powerpoint/2010/main" val="35283557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Threshold Management</a:t>
            </a:r>
            <a:endParaRPr lang="en-US" dirty="0"/>
          </a:p>
        </p:txBody>
      </p:sp>
      <p:sp>
        <p:nvSpPr>
          <p:cNvPr id="3" name="Content Placeholder 2"/>
          <p:cNvSpPr>
            <a:spLocks noGrp="1"/>
          </p:cNvSpPr>
          <p:nvPr>
            <p:ph idx="1"/>
          </p:nvPr>
        </p:nvSpPr>
        <p:spPr>
          <a:xfrm>
            <a:off x="609600" y="1524001"/>
            <a:ext cx="5791200" cy="4267200"/>
          </a:xfrm>
        </p:spPr>
        <p:txBody>
          <a:bodyPr/>
          <a:lstStyle/>
          <a:p>
            <a:r>
              <a:rPr lang="en-US" dirty="0" smtClean="0"/>
              <a:t>Each KPI Definition has one or more Threshold definitions. </a:t>
            </a:r>
          </a:p>
          <a:p>
            <a:r>
              <a:rPr lang="en-US" dirty="0" smtClean="0"/>
              <a:t>Each definition has one condition and a Action</a:t>
            </a:r>
          </a:p>
          <a:p>
            <a:r>
              <a:rPr lang="en-US" dirty="0" smtClean="0"/>
              <a:t>The Condition must be a logical expression.</a:t>
            </a:r>
          </a:p>
          <a:p>
            <a:r>
              <a:rPr lang="en-US" dirty="0" smtClean="0"/>
              <a:t>The Action could be various types, but the action module is not develop in the prototype.</a:t>
            </a:r>
          </a:p>
          <a:p>
            <a:r>
              <a:rPr lang="en-US" dirty="0" smtClean="0"/>
              <a:t>Threshold engine will get the KPI values (get from DB if the KPI type is Raw or invoke KPI engine to calculate the KPI values) and check if it’s broke the condition.</a:t>
            </a:r>
          </a:p>
          <a:p>
            <a:r>
              <a:rPr lang="en-US" dirty="0" smtClean="0"/>
              <a:t>The threshold engine shall be invoke by a Job system which is not in the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10</a:t>
            </a:fld>
            <a:endParaRPr lang="en-US"/>
          </a:p>
        </p:txBody>
      </p:sp>
      <p:pic>
        <p:nvPicPr>
          <p:cNvPr id="5" name="Picture 4"/>
          <p:cNvPicPr>
            <a:picLocks noChangeAspect="1"/>
          </p:cNvPicPr>
          <p:nvPr/>
        </p:nvPicPr>
        <p:blipFill>
          <a:blip r:embed="rId2"/>
          <a:stretch>
            <a:fillRect/>
          </a:stretch>
        </p:blipFill>
        <p:spPr>
          <a:xfrm>
            <a:off x="6710334" y="1524000"/>
            <a:ext cx="4847714" cy="3810000"/>
          </a:xfrm>
          <a:prstGeom prst="rect">
            <a:avLst/>
          </a:prstGeom>
        </p:spPr>
      </p:pic>
    </p:spTree>
    <p:extLst>
      <p:ext uri="{BB962C8B-B14F-4D97-AF65-F5344CB8AC3E}">
        <p14:creationId xmlns:p14="http://schemas.microsoft.com/office/powerpoint/2010/main" val="335068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CSV Collector</a:t>
            </a:r>
            <a:endParaRPr lang="en-US" dirty="0"/>
          </a:p>
        </p:txBody>
      </p:sp>
      <p:sp>
        <p:nvSpPr>
          <p:cNvPr id="3" name="Content Placeholder 2"/>
          <p:cNvSpPr>
            <a:spLocks noGrp="1"/>
          </p:cNvSpPr>
          <p:nvPr>
            <p:ph idx="1"/>
          </p:nvPr>
        </p:nvSpPr>
        <p:spPr/>
        <p:txBody>
          <a:bodyPr/>
          <a:lstStyle/>
          <a:p>
            <a:r>
              <a:rPr lang="en-US" dirty="0" smtClean="0"/>
              <a:t>The collector will monitor a configuration directory and consumes new files.</a:t>
            </a:r>
          </a:p>
          <a:p>
            <a:r>
              <a:rPr lang="en-US" dirty="0" smtClean="0"/>
              <a:t>The file must in a defined format. So it’s required a external  simple ETL application to reform the source files. </a:t>
            </a:r>
          </a:p>
          <a:p>
            <a:r>
              <a:rPr lang="en-US" dirty="0" smtClean="0"/>
              <a:t>The file must have headers.  </a:t>
            </a:r>
          </a:p>
          <a:p>
            <a:r>
              <a:rPr lang="en-US" dirty="0" smtClean="0"/>
              <a:t>After collect successfully, the file will be renamed or removed.</a:t>
            </a:r>
          </a:p>
          <a:p>
            <a:r>
              <a:rPr lang="en-US" dirty="0" smtClean="0"/>
              <a:t>KPI must be defined before collecting</a:t>
            </a:r>
          </a:p>
          <a:p>
            <a:r>
              <a:rPr lang="en-US" dirty="0" smtClean="0"/>
              <a:t>Inventory data may come together with performance file or need another collector to collect from inventory system.</a:t>
            </a:r>
          </a:p>
          <a:p>
            <a:endParaRPr lang="en-US" dirty="0" smtClean="0"/>
          </a:p>
          <a:p>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11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881077946"/>
              </p:ext>
            </p:extLst>
          </p:nvPr>
        </p:nvGraphicFramePr>
        <p:xfrm>
          <a:off x="4038600" y="2514600"/>
          <a:ext cx="7010400" cy="365760"/>
        </p:xfrm>
        <a:graphic>
          <a:graphicData uri="http://schemas.openxmlformats.org/drawingml/2006/table">
            <a:tbl>
              <a:tblPr>
                <a:tableStyleId>{69012ECD-51FC-41F1-AA8D-1B2483CD663E}</a:tableStyleId>
              </a:tblPr>
              <a:tblGrid>
                <a:gridCol w="1132321"/>
                <a:gridCol w="865893"/>
                <a:gridCol w="1182276"/>
                <a:gridCol w="899196"/>
                <a:gridCol w="1065714"/>
                <a:gridCol w="1065714"/>
                <a:gridCol w="799286"/>
              </a:tblGrid>
              <a:tr h="182880">
                <a:tc>
                  <a:txBody>
                    <a:bodyPr/>
                    <a:lstStyle/>
                    <a:p>
                      <a:pPr algn="l" fontAlgn="b"/>
                      <a:r>
                        <a:rPr lang="en-US" sz="1100" u="none" strike="noStrike" dirty="0">
                          <a:effectLst/>
                        </a:rPr>
                        <a:t>&lt;Parent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&lt;Ne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Timestamp</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Granularity</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&lt;KPI Name1&gt;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a:effectLst/>
                        </a:rPr>
                        <a:t>&lt;KPI Name2&gt;</a:t>
                      </a:r>
                      <a:endParaRPr lang="en-US" sz="1100" b="0" i="0" u="none" strike="noStrike">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r>
              <a:tr h="182880">
                <a:tc>
                  <a:txBody>
                    <a:bodyPr/>
                    <a:lstStyle/>
                    <a:p>
                      <a:pPr algn="l" fontAlgn="b"/>
                      <a:r>
                        <a:rPr lang="en-US" sz="1100" u="none" strike="noStrike">
                          <a:effectLst/>
                        </a:rPr>
                        <a:t>BSC1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BTS1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148237847383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348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NA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283889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E2E Scenario</a:t>
            </a:r>
            <a:br>
              <a:rPr lang="en-US" dirty="0" smtClean="0"/>
            </a:br>
            <a:r>
              <a:rPr lang="en-US" dirty="0"/>
              <a:t> </a:t>
            </a:r>
            <a:r>
              <a:rPr lang="en-US" dirty="0" smtClean="0"/>
              <a:t>   definitions</a:t>
            </a:r>
            <a:endParaRPr lang="en-US" dirty="0"/>
          </a:p>
        </p:txBody>
      </p:sp>
      <p:pic>
        <p:nvPicPr>
          <p:cNvPr id="5" name="Content Placeholder 4"/>
          <p:cNvPicPr>
            <a:picLocks noGrp="1" noChangeAspect="1"/>
          </p:cNvPicPr>
          <p:nvPr>
            <p:ph idx="1"/>
          </p:nvPr>
        </p:nvPicPr>
        <p:blipFill>
          <a:blip r:embed="rId2"/>
          <a:stretch>
            <a:fillRect/>
          </a:stretch>
        </p:blipFill>
        <p:spPr>
          <a:xfrm>
            <a:off x="3488435" y="645926"/>
            <a:ext cx="7848600" cy="5901015"/>
          </a:xfrm>
          <a:prstGeom prst="rect">
            <a:avLst/>
          </a:prstGeom>
        </p:spPr>
      </p:pic>
      <p:sp>
        <p:nvSpPr>
          <p:cNvPr id="4" name="Slide Number Placeholder 3"/>
          <p:cNvSpPr>
            <a:spLocks noGrp="1"/>
          </p:cNvSpPr>
          <p:nvPr>
            <p:ph type="sldNum" sz="quarter" idx="12"/>
          </p:nvPr>
        </p:nvSpPr>
        <p:spPr/>
        <p:txBody>
          <a:bodyPr/>
          <a:lstStyle/>
          <a:p>
            <a:fld id="{B016F8AB-BCEA-4347-8BA6-BE776009BC89}" type="slidenum">
              <a:rPr lang="en-US" smtClean="0"/>
              <a:pPr/>
              <a:t>12</a:t>
            </a:fld>
            <a:endParaRPr lang="en-US"/>
          </a:p>
        </p:txBody>
      </p:sp>
    </p:spTree>
    <p:extLst>
      <p:ext uri="{BB962C8B-B14F-4D97-AF65-F5344CB8AC3E}">
        <p14:creationId xmlns:p14="http://schemas.microsoft.com/office/powerpoint/2010/main" val="150866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895600" y="2472750"/>
            <a:ext cx="4553871" cy="1477328"/>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00B050"/>
                </a:solidFill>
                <a:effectLst/>
                <a:latin typeface="Consolas" panose="020B0609020204030204" pitchFamily="49" charset="0"/>
                <a:cs typeface="Consolas" panose="020B0609020204030204" pitchFamily="49" charset="0"/>
              </a:rPr>
              <a:t>BSC,BTS,TS,GRANULARITY,nbr_call_request,nbr_call_response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BSC1,BTS1,100002700000,900,1,2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BSC1,BTS2,100002700000,900,1,2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dirty="0" smtClean="0"/>
              <a:t>Source file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13</a:t>
            </a:fld>
            <a:endParaRPr lang="en-US"/>
          </a:p>
        </p:txBody>
      </p:sp>
      <p:sp>
        <p:nvSpPr>
          <p:cNvPr id="6" name="TextBox 5"/>
          <p:cNvSpPr txBox="1"/>
          <p:nvPr/>
        </p:nvSpPr>
        <p:spPr>
          <a:xfrm>
            <a:off x="1970547" y="3092733"/>
            <a:ext cx="685800" cy="167743"/>
          </a:xfrm>
          <a:prstGeom prst="rect">
            <a:avLst/>
          </a:prstGeom>
          <a:noFill/>
        </p:spPr>
        <p:txBody>
          <a:bodyPr wrap="none" lIns="0" tIns="0" rIns="0" bIns="0" rtlCol="0">
            <a:noAutofit/>
          </a:bodyPr>
          <a:lstStyle/>
          <a:p>
            <a:pPr>
              <a:lnSpc>
                <a:spcPct val="90000"/>
              </a:lnSpc>
            </a:pPr>
            <a:r>
              <a:rPr lang="en-US" sz="1400" dirty="0" smtClean="0"/>
              <a:t>CSV file</a:t>
            </a:r>
            <a:endParaRPr lang="en-US" sz="1400" dirty="0"/>
          </a:p>
        </p:txBody>
      </p:sp>
      <p:sp>
        <p:nvSpPr>
          <p:cNvPr id="7" name="Rectangle 1"/>
          <p:cNvSpPr>
            <a:spLocks noChangeArrowheads="1"/>
          </p:cNvSpPr>
          <p:nvPr/>
        </p:nvSpPr>
        <p:spPr bwMode="auto">
          <a:xfrm>
            <a:off x="762000" y="1699677"/>
            <a:ext cx="34290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(:TEMPLATE:BSC {type:"BSC",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(:TEMPLATE:BTS {type:"BTS",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9" name="Straight Arrow Connector 8"/>
          <p:cNvCxnSpPr/>
          <p:nvPr/>
        </p:nvCxnSpPr>
        <p:spPr>
          <a:xfrm>
            <a:off x="2933700" y="2042154"/>
            <a:ext cx="419100" cy="534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19400" y="1866412"/>
            <a:ext cx="228600" cy="7101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2"/>
          <p:cNvSpPr>
            <a:spLocks noChangeArrowheads="1"/>
          </p:cNvSpPr>
          <p:nvPr/>
        </p:nvSpPr>
        <p:spPr bwMode="auto">
          <a:xfrm>
            <a:off x="4264152" y="1676960"/>
            <a:ext cx="33528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(:KPI_DEF {id:0,name:"number of service request",type:0,formula:"nbr_call_request"});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5" name="Straight Arrow Connector 14"/>
          <p:cNvCxnSpPr/>
          <p:nvPr/>
        </p:nvCxnSpPr>
        <p:spPr>
          <a:xfrm flipH="1">
            <a:off x="5275929" y="1952924"/>
            <a:ext cx="1124871" cy="6364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3"/>
          <p:cNvSpPr>
            <a:spLocks noChangeArrowheads="1"/>
          </p:cNvSpPr>
          <p:nvPr/>
        </p:nvSpPr>
        <p:spPr bwMode="auto">
          <a:xfrm>
            <a:off x="7772400" y="1821359"/>
            <a:ext cx="38862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(:KPI_DEF {id:1,name:"number of success service request",type:0,formula:"nbr_call_response"});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18" name="Straight Arrow Connector 17"/>
          <p:cNvCxnSpPr/>
          <p:nvPr/>
        </p:nvCxnSpPr>
        <p:spPr>
          <a:xfrm flipH="1">
            <a:off x="6839871" y="2180818"/>
            <a:ext cx="3294729" cy="3957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4"/>
          <p:cNvSpPr>
            <a:spLocks noChangeArrowheads="1"/>
          </p:cNvSpPr>
          <p:nvPr/>
        </p:nvSpPr>
        <p:spPr bwMode="auto">
          <a:xfrm>
            <a:off x="2313447" y="4323041"/>
            <a:ext cx="373380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(:GRANULARITY {id:0,type:"15mins",num:900});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21" name="Straight Arrow Connector 20"/>
          <p:cNvCxnSpPr/>
          <p:nvPr/>
        </p:nvCxnSpPr>
        <p:spPr>
          <a:xfrm flipH="1" flipV="1">
            <a:off x="4724400" y="3886200"/>
            <a:ext cx="838200" cy="5670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11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collect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14</a:t>
            </a:fld>
            <a:endParaRPr lang="en-US"/>
          </a:p>
        </p:txBody>
      </p:sp>
      <p:pic>
        <p:nvPicPr>
          <p:cNvPr id="5" name="Picture 4"/>
          <p:cNvPicPr>
            <a:picLocks noChangeAspect="1"/>
          </p:cNvPicPr>
          <p:nvPr/>
        </p:nvPicPr>
        <p:blipFill>
          <a:blip r:embed="rId2"/>
          <a:stretch>
            <a:fillRect/>
          </a:stretch>
        </p:blipFill>
        <p:spPr>
          <a:xfrm>
            <a:off x="1066800" y="945418"/>
            <a:ext cx="9381114" cy="5180419"/>
          </a:xfrm>
          <a:prstGeom prst="rect">
            <a:avLst/>
          </a:prstGeom>
        </p:spPr>
      </p:pic>
    </p:spTree>
    <p:extLst>
      <p:ext uri="{BB962C8B-B14F-4D97-AF65-F5344CB8AC3E}">
        <p14:creationId xmlns:p14="http://schemas.microsoft.com/office/powerpoint/2010/main" val="11776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CSV Collector Performance Test</a:t>
            </a:r>
            <a:endParaRPr lang="en-US" dirty="0"/>
          </a:p>
        </p:txBody>
      </p:sp>
      <p:sp>
        <p:nvSpPr>
          <p:cNvPr id="3" name="Content Placeholder 2"/>
          <p:cNvSpPr>
            <a:spLocks noGrp="1"/>
          </p:cNvSpPr>
          <p:nvPr>
            <p:ph idx="1"/>
          </p:nvPr>
        </p:nvSpPr>
        <p:spPr/>
        <p:txBody>
          <a:bodyPr/>
          <a:lstStyle/>
          <a:p>
            <a:r>
              <a:rPr lang="en-US" dirty="0" smtClean="0"/>
              <a:t>Test environment: </a:t>
            </a:r>
          </a:p>
          <a:p>
            <a:pPr lvl="1"/>
            <a:r>
              <a:rPr lang="en-US" dirty="0" err="1" smtClean="0"/>
              <a:t>zbook</a:t>
            </a:r>
            <a:r>
              <a:rPr lang="en-US" dirty="0" smtClean="0"/>
              <a:t> 15,  8 CPU (i7-4800) ,Memory 32G, OS: windows 7; </a:t>
            </a:r>
          </a:p>
          <a:p>
            <a:pPr lvl="1"/>
            <a:r>
              <a:rPr lang="en-US" dirty="0" smtClean="0"/>
              <a:t>Neo4J 2.3.1 community version with default setting</a:t>
            </a:r>
          </a:p>
          <a:p>
            <a:pPr lvl="1"/>
            <a:r>
              <a:rPr lang="en-US" dirty="0" err="1" smtClean="0"/>
              <a:t>NodeJS</a:t>
            </a:r>
            <a:r>
              <a:rPr lang="en-US" dirty="0" smtClean="0"/>
              <a:t> v5.2.0</a:t>
            </a:r>
          </a:p>
          <a:p>
            <a:endParaRPr lang="en-US" dirty="0"/>
          </a:p>
          <a:p>
            <a:r>
              <a:rPr lang="en-US" dirty="0" smtClean="0"/>
              <a:t>Test 1, simulate one csv file with  10BSC, each BSC has 100 BTS, total 10000 records , each record has 12 KPI value.</a:t>
            </a:r>
          </a:p>
          <a:p>
            <a:pPr marL="0" indent="0">
              <a:buNone/>
            </a:pPr>
            <a:r>
              <a:rPr lang="en-US" dirty="0"/>
              <a:t>	</a:t>
            </a:r>
            <a:r>
              <a:rPr lang="en-US" sz="1400" dirty="0"/>
              <a:t>Cost 328 </a:t>
            </a:r>
            <a:r>
              <a:rPr lang="en-US" sz="1400" dirty="0" smtClean="0"/>
              <a:t>seconds</a:t>
            </a:r>
            <a:endParaRPr lang="en-US" sz="1400" dirty="0"/>
          </a:p>
          <a:p>
            <a:r>
              <a:rPr lang="en-US" dirty="0"/>
              <a:t>Test </a:t>
            </a:r>
            <a:r>
              <a:rPr lang="en-US" dirty="0" smtClean="0"/>
              <a:t>2 simulate 10 csv files, each file has 1BSC 100 BTS 1000 records, each </a:t>
            </a:r>
            <a:r>
              <a:rPr lang="en-US" dirty="0"/>
              <a:t>record has 12 KPI value</a:t>
            </a:r>
            <a:r>
              <a:rPr lang="en-US" dirty="0" smtClean="0"/>
              <a:t>.</a:t>
            </a:r>
            <a:endParaRPr lang="en-US" dirty="0"/>
          </a:p>
          <a:p>
            <a:pPr marL="411480" lvl="2" indent="0">
              <a:buNone/>
            </a:pPr>
            <a:r>
              <a:rPr lang="en-US" dirty="0" smtClean="0"/>
              <a:t>	Cost 35, 67, 100,  134, 168, 201,235, 302, 339,  seconds</a:t>
            </a:r>
            <a:endParaRPr lang="en-US" dirty="0"/>
          </a:p>
          <a:p>
            <a:pPr marL="0" indent="0">
              <a:buNone/>
            </a:pPr>
            <a:r>
              <a:rPr lang="en-US" dirty="0" smtClean="0"/>
              <a:t>It seems the Neo4J is working in serial, 10000 KPIs cost 30 seconds. </a:t>
            </a:r>
          </a:p>
          <a:p>
            <a:pPr marL="0" indent="0">
              <a:buNone/>
            </a:pPr>
            <a:r>
              <a:rPr lang="en-US" dirty="0" smtClean="0"/>
              <a:t>Note: 1) During the test, the CPU loading is less than 50% and there is still lots free memory. Also query in the Neo4J console is  fast. 2) Need study the configuration of Neo4J.</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15</a:t>
            </a:fld>
            <a:endParaRPr lang="en-US"/>
          </a:p>
        </p:txBody>
      </p:sp>
    </p:spTree>
    <p:extLst>
      <p:ext uri="{BB962C8B-B14F-4D97-AF65-F5344CB8AC3E}">
        <p14:creationId xmlns:p14="http://schemas.microsoft.com/office/powerpoint/2010/main" val="112215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SNMP Collector</a:t>
            </a:r>
            <a:endParaRPr lang="en-US" dirty="0"/>
          </a:p>
        </p:txBody>
      </p:sp>
      <p:sp>
        <p:nvSpPr>
          <p:cNvPr id="3" name="Content Placeholder 2"/>
          <p:cNvSpPr>
            <a:spLocks noGrp="1"/>
          </p:cNvSpPr>
          <p:nvPr>
            <p:ph idx="1"/>
          </p:nvPr>
        </p:nvSpPr>
        <p:spPr/>
        <p:txBody>
          <a:bodyPr/>
          <a:lstStyle/>
          <a:p>
            <a:r>
              <a:rPr lang="en-US" dirty="0" smtClean="0"/>
              <a:t>SNMP can collect data by snmpget or </a:t>
            </a:r>
            <a:r>
              <a:rPr lang="en-US" dirty="0" err="1" smtClean="0"/>
              <a:t>snmpwalk</a:t>
            </a:r>
            <a:r>
              <a:rPr lang="en-US" dirty="0" smtClean="0"/>
              <a:t>.</a:t>
            </a:r>
          </a:p>
          <a:p>
            <a:r>
              <a:rPr lang="en-US" dirty="0" smtClean="0"/>
              <a:t>The SNMP collector has a configuration file which define the host and collection OIDs.</a:t>
            </a:r>
          </a:p>
          <a:p>
            <a:r>
              <a:rPr lang="en-US" dirty="0" smtClean="0"/>
              <a:t> Different with CSV collector:</a:t>
            </a:r>
          </a:p>
          <a:p>
            <a:pPr lvl="1"/>
            <a:r>
              <a:rPr lang="en-US" dirty="0" smtClean="0"/>
              <a:t>The SNMP collector will register the KPIs in by itself</a:t>
            </a:r>
          </a:p>
          <a:p>
            <a:pPr lvl="1"/>
            <a:r>
              <a:rPr lang="en-US" dirty="0" smtClean="0"/>
              <a:t>The KPI could be calculated or aggregated before ingestion.</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16</a:t>
            </a:fld>
            <a:endParaRPr lang="en-US"/>
          </a:p>
        </p:txBody>
      </p:sp>
      <p:sp>
        <p:nvSpPr>
          <p:cNvPr id="5" name="Rectangle 1"/>
          <p:cNvSpPr>
            <a:spLocks noChangeArrowheads="1"/>
          </p:cNvSpPr>
          <p:nvPr/>
        </p:nvSpPr>
        <p:spPr bwMode="auto">
          <a:xfrm>
            <a:off x="7962899" y="2183551"/>
            <a:ext cx="3352800" cy="4247317"/>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device_info</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Windows_Host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"IP"</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"127.0.0.1"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"community"</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"public"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"version"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"2c"</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"OIDs"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"get"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"Physical memory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"[.1.3.6.1.2.1.25.2.3.1.6.4]/[.1.3.6.1.2.1.25.2.3.1.5.4]*100"</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"walk"</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"aggregation"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"[.1.3.6.1.2.1.25.3.3.1.2]"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description"</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"Average</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 in 5 minutes"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1828800" y="3581400"/>
            <a:ext cx="3810000" cy="2463800"/>
          </a:xfrm>
          <a:prstGeom prst="rect">
            <a:avLst/>
          </a:prstGeom>
        </p:spPr>
      </p:pic>
    </p:spTree>
    <p:extLst>
      <p:ext uri="{BB962C8B-B14F-4D97-AF65-F5344CB8AC3E}">
        <p14:creationId xmlns:p14="http://schemas.microsoft.com/office/powerpoint/2010/main" val="3037109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p:txBody>
          <a:bodyPr/>
          <a:lstStyle/>
          <a:p>
            <a:r>
              <a:rPr lang="en-US" dirty="0" smtClean="0"/>
              <a:t>Still lots work to make it a real application</a:t>
            </a:r>
          </a:p>
          <a:p>
            <a:pPr lvl="1">
              <a:buFont typeface="Wingdings" panose="05000000000000000000" pitchFamily="2" charset="2"/>
              <a:buChar char="Ø"/>
            </a:pPr>
            <a:r>
              <a:rPr lang="en-US" dirty="0" smtClean="0"/>
              <a:t>Job Management Module</a:t>
            </a:r>
          </a:p>
          <a:p>
            <a:pPr lvl="1">
              <a:buFont typeface="Wingdings" panose="05000000000000000000" pitchFamily="2" charset="2"/>
              <a:buChar char="Ø"/>
            </a:pPr>
            <a:r>
              <a:rPr lang="en-US" dirty="0" smtClean="0"/>
              <a:t>Product level GUI</a:t>
            </a:r>
          </a:p>
          <a:p>
            <a:pPr lvl="1">
              <a:buFont typeface="Wingdings" panose="05000000000000000000" pitchFamily="2" charset="2"/>
              <a:buChar char="Ø"/>
            </a:pPr>
            <a:r>
              <a:rPr lang="en-US" dirty="0" smtClean="0"/>
              <a:t>Algorithm optimize</a:t>
            </a:r>
          </a:p>
          <a:p>
            <a:pPr lvl="1">
              <a:buFont typeface="Wingdings" panose="05000000000000000000" pitchFamily="2" charset="2"/>
              <a:buChar char="Ø"/>
            </a:pPr>
            <a:r>
              <a:rPr lang="en-US" dirty="0" smtClean="0"/>
              <a:t>Retention</a:t>
            </a:r>
          </a:p>
          <a:p>
            <a:pPr lvl="1">
              <a:buFont typeface="Wingdings" panose="05000000000000000000" pitchFamily="2" charset="2"/>
              <a:buChar char="Ø"/>
            </a:pPr>
            <a:r>
              <a:rPr lang="en-US" dirty="0" smtClean="0"/>
              <a:t>Log System</a:t>
            </a:r>
          </a:p>
        </p:txBody>
      </p:sp>
      <p:sp>
        <p:nvSpPr>
          <p:cNvPr id="4" name="Slide Number Placeholder 3"/>
          <p:cNvSpPr>
            <a:spLocks noGrp="1"/>
          </p:cNvSpPr>
          <p:nvPr>
            <p:ph type="sldNum" sz="quarter" idx="12"/>
          </p:nvPr>
        </p:nvSpPr>
        <p:spPr/>
        <p:txBody>
          <a:bodyPr/>
          <a:lstStyle/>
          <a:p>
            <a:fld id="{B016F8AB-BCEA-4347-8BA6-BE776009BC89}" type="slidenum">
              <a:rPr lang="en-US" smtClean="0"/>
              <a:pPr/>
              <a:t>17</a:t>
            </a:fld>
            <a:endParaRPr lang="en-US"/>
          </a:p>
        </p:txBody>
      </p:sp>
    </p:spTree>
    <p:extLst>
      <p:ext uri="{BB962C8B-B14F-4D97-AF65-F5344CB8AC3E}">
        <p14:creationId xmlns:p14="http://schemas.microsoft.com/office/powerpoint/2010/main" val="373896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General Ideas</a:t>
            </a:r>
            <a:endParaRPr lang="en-US" dirty="0"/>
          </a:p>
        </p:txBody>
      </p:sp>
      <p:sp>
        <p:nvSpPr>
          <p:cNvPr id="2" name="Content Placeholder 1"/>
          <p:cNvSpPr>
            <a:spLocks noGrp="1"/>
          </p:cNvSpPr>
          <p:nvPr>
            <p:ph idx="1"/>
          </p:nvPr>
        </p:nvSpPr>
        <p:spPr>
          <a:xfrm>
            <a:off x="609600" y="1066800"/>
            <a:ext cx="10969784" cy="5105400"/>
          </a:xfrm>
        </p:spPr>
        <p:txBody>
          <a:bodyPr>
            <a:normAutofit lnSpcReduction="10000"/>
          </a:bodyPr>
          <a:lstStyle/>
          <a:p>
            <a:r>
              <a:rPr lang="en-US" sz="1600" dirty="0" smtClean="0"/>
              <a:t>This is a light </a:t>
            </a:r>
            <a:r>
              <a:rPr lang="en-US" sz="1600" dirty="0"/>
              <a:t>but </a:t>
            </a:r>
            <a:r>
              <a:rPr lang="en-US" sz="1600" dirty="0" smtClean="0"/>
              <a:t>extendible solution of performance management.</a:t>
            </a:r>
          </a:p>
          <a:p>
            <a:r>
              <a:rPr lang="en-US" sz="1600" dirty="0" smtClean="0"/>
              <a:t>The solution bases on Neo4J database, which provides high performance on massive data and used by other HPE product like UCA.</a:t>
            </a:r>
          </a:p>
          <a:p>
            <a:r>
              <a:rPr lang="en-US" sz="1600" dirty="0" smtClean="0"/>
              <a:t>In the prototype all modules are developed in JavaScript (NodeJS &amp; AngularJS), while for customized collectors, they can developed in JAVA  or Scala.</a:t>
            </a:r>
          </a:p>
          <a:p>
            <a:r>
              <a:rPr lang="en-US" sz="1600" dirty="0" smtClean="0"/>
              <a:t>Most function modules work independently, they all provide REST APIs for CONTROL and MONIOR</a:t>
            </a:r>
          </a:p>
          <a:p>
            <a:r>
              <a:rPr lang="en-US" sz="1600" dirty="0" smtClean="0"/>
              <a:t>Due to limit of V8(NodeJS) to deal with huge data, it has to split the collector into several collectors work parallel, these collector can run in a distribution environment</a:t>
            </a:r>
          </a:p>
          <a:p>
            <a:r>
              <a:rPr lang="en-US" sz="1600" dirty="0" smtClean="0"/>
              <a:t>Only raw counters are stored in the Neo4J, all calculations are runtime. (depends on the performance of Neo4J) </a:t>
            </a:r>
          </a:p>
          <a:p>
            <a:r>
              <a:rPr lang="en-US" sz="1600" dirty="0" smtClean="0"/>
              <a:t>Jobs are executed by scheduler. The jobs are:</a:t>
            </a:r>
          </a:p>
          <a:p>
            <a:pPr lvl="1">
              <a:buFont typeface="Wingdings" panose="05000000000000000000" pitchFamily="2" charset="2"/>
              <a:buChar char="Ø"/>
            </a:pPr>
            <a:r>
              <a:rPr lang="en-US" sz="1400" dirty="0" smtClean="0"/>
              <a:t>Calculate/Get KPIs  have thresholds</a:t>
            </a:r>
          </a:p>
          <a:p>
            <a:pPr lvl="1">
              <a:buFont typeface="Wingdings" panose="05000000000000000000" pitchFamily="2" charset="2"/>
              <a:buChar char="Ø"/>
            </a:pPr>
            <a:r>
              <a:rPr lang="en-US" sz="1400" dirty="0" smtClean="0"/>
              <a:t>Trigger the actions if thresholds are broken</a:t>
            </a:r>
          </a:p>
          <a:p>
            <a:pPr lvl="1">
              <a:buFont typeface="Wingdings" panose="05000000000000000000" pitchFamily="2" charset="2"/>
              <a:buChar char="Ø"/>
            </a:pPr>
            <a:r>
              <a:rPr lang="en-US" sz="1400" dirty="0" smtClean="0"/>
              <a:t>Data retention</a:t>
            </a:r>
          </a:p>
          <a:p>
            <a:r>
              <a:rPr lang="en-US" sz="1600" dirty="0" smtClean="0"/>
              <a:t>Retention, it’s could calculate the history KPI values (for all types of KPI) into an achieve DB.</a:t>
            </a:r>
          </a:p>
          <a:p>
            <a:r>
              <a:rPr lang="en-US" sz="1600" dirty="0" smtClean="0"/>
              <a:t>The GUI is develop on HPE UOC framework.</a:t>
            </a:r>
          </a:p>
          <a:p>
            <a:r>
              <a:rPr lang="en-US" sz="1600" dirty="0" smtClean="0"/>
              <a:t>Report Packs are not developed in the prototype. UOC or other tools like Pentaho can be used to develop reports. KPI engine will provide APIs to query KPI values.</a:t>
            </a:r>
          </a:p>
          <a:p>
            <a:endParaRPr lang="en-US" sz="1600" dirty="0" smtClean="0"/>
          </a:p>
          <a:p>
            <a:endParaRPr lang="en-US" sz="1600" dirty="0"/>
          </a:p>
          <a:p>
            <a:pPr lvl="1"/>
            <a:endParaRPr lang="en-US" sz="1400" dirty="0" smtClean="0"/>
          </a:p>
          <a:p>
            <a:endParaRPr lang="en-US" sz="1600" dirty="0" smtClean="0"/>
          </a:p>
          <a:p>
            <a:endParaRPr lang="en-US" sz="1600"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2</a:t>
            </a:fld>
            <a:endParaRPr lang="en-US"/>
          </a:p>
        </p:txBody>
      </p:sp>
    </p:spTree>
    <p:extLst>
      <p:ext uri="{BB962C8B-B14F-4D97-AF65-F5344CB8AC3E}">
        <p14:creationId xmlns:p14="http://schemas.microsoft.com/office/powerpoint/2010/main" val="37066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ltGray">
          <a:xfrm>
            <a:off x="609439" y="2819400"/>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CORE</a:t>
            </a:r>
          </a:p>
        </p:txBody>
      </p:sp>
      <p:sp>
        <p:nvSpPr>
          <p:cNvPr id="15" name="Rectangle 14"/>
          <p:cNvSpPr/>
          <p:nvPr/>
        </p:nvSpPr>
        <p:spPr bwMode="ltGray">
          <a:xfrm>
            <a:off x="609441" y="4419600"/>
            <a:ext cx="10439559" cy="137160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Collectors</a:t>
            </a:r>
          </a:p>
        </p:txBody>
      </p:sp>
      <p:sp>
        <p:nvSpPr>
          <p:cNvPr id="3" name="Title 2"/>
          <p:cNvSpPr>
            <a:spLocks noGrp="1"/>
          </p:cNvSpPr>
          <p:nvPr>
            <p:ph type="title"/>
          </p:nvPr>
        </p:nvSpPr>
        <p:spPr/>
        <p:txBody>
          <a:bodyPr/>
          <a:lstStyle/>
          <a:p>
            <a:r>
              <a:rPr lang="en-US" dirty="0" smtClean="0"/>
              <a:t>Architecture – Function View</a:t>
            </a:r>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3</a:t>
            </a:fld>
            <a:endParaRPr lang="en-US"/>
          </a:p>
        </p:txBody>
      </p:sp>
      <p:sp>
        <p:nvSpPr>
          <p:cNvPr id="6" name="Can 5"/>
          <p:cNvSpPr/>
          <p:nvPr/>
        </p:nvSpPr>
        <p:spPr bwMode="ltGray">
          <a:xfrm>
            <a:off x="4267200" y="3227831"/>
            <a:ext cx="2286000" cy="914400"/>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7" name="Rounded Rectangle 6"/>
          <p:cNvSpPr/>
          <p:nvPr/>
        </p:nvSpPr>
        <p:spPr bwMode="ltGray">
          <a:xfrm>
            <a:off x="3276600" y="502920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SNMP Collector</a:t>
            </a:r>
          </a:p>
        </p:txBody>
      </p:sp>
      <p:sp>
        <p:nvSpPr>
          <p:cNvPr id="8" name="Rounded Rectangle 7"/>
          <p:cNvSpPr/>
          <p:nvPr/>
        </p:nvSpPr>
        <p:spPr bwMode="ltGray">
          <a:xfrm>
            <a:off x="5867400" y="5029200"/>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CSV Collector</a:t>
            </a:r>
          </a:p>
        </p:txBody>
      </p:sp>
      <p:cxnSp>
        <p:nvCxnSpPr>
          <p:cNvPr id="10" name="Elbow Connector 9"/>
          <p:cNvCxnSpPr>
            <a:stCxn id="7" idx="0"/>
            <a:endCxn id="6" idx="3"/>
          </p:cNvCxnSpPr>
          <p:nvPr/>
        </p:nvCxnSpPr>
        <p:spPr>
          <a:xfrm rot="5400000" flipH="1" flipV="1">
            <a:off x="43380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8" idx="0"/>
            <a:endCxn id="6" idx="3"/>
          </p:cNvCxnSpPr>
          <p:nvPr/>
        </p:nvCxnSpPr>
        <p:spPr>
          <a:xfrm rot="16200000" flipV="1">
            <a:off x="55953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ltGray">
          <a:xfrm>
            <a:off x="609440" y="1181098"/>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GUI</a:t>
            </a:r>
          </a:p>
        </p:txBody>
      </p:sp>
      <p:sp>
        <p:nvSpPr>
          <p:cNvPr id="19" name="Rounded Rectangle 18"/>
          <p:cNvSpPr/>
          <p:nvPr/>
        </p:nvSpPr>
        <p:spPr bwMode="ltGray">
          <a:xfrm>
            <a:off x="8286830" y="5029200"/>
            <a:ext cx="194294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more Collectors</a:t>
            </a:r>
          </a:p>
        </p:txBody>
      </p:sp>
      <p:cxnSp>
        <p:nvCxnSpPr>
          <p:cNvPr id="23" name="Elbow Connector 22"/>
          <p:cNvCxnSpPr>
            <a:stCxn id="19" idx="0"/>
            <a:endCxn id="6" idx="3"/>
          </p:cNvCxnSpPr>
          <p:nvPr/>
        </p:nvCxnSpPr>
        <p:spPr>
          <a:xfrm rot="16200000" flipV="1">
            <a:off x="6890766" y="2661666"/>
            <a:ext cx="886969" cy="384810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bwMode="ltGray">
          <a:xfrm>
            <a:off x="7410530" y="3661794"/>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JOB Management</a:t>
            </a:r>
          </a:p>
        </p:txBody>
      </p:sp>
      <p:sp>
        <p:nvSpPr>
          <p:cNvPr id="30" name="Right Arrow Callout 29"/>
          <p:cNvSpPr/>
          <p:nvPr/>
        </p:nvSpPr>
        <p:spPr bwMode="ltGray">
          <a:xfrm>
            <a:off x="1898646" y="3108960"/>
            <a:ext cx="2543133" cy="804671"/>
          </a:xfrm>
          <a:prstGeom prst="rightArrowCallout">
            <a:avLst>
              <a:gd name="adj1" fmla="val 18849"/>
              <a:gd name="adj2" fmla="val 17034"/>
              <a:gd name="adj3" fmla="val 25000"/>
              <a:gd name="adj4" fmla="val 78640"/>
            </a:avLst>
          </a:prstGeom>
          <a:ln/>
        </p:spPr>
        <p:style>
          <a:lnRef idx="2">
            <a:schemeClr val="accent2"/>
          </a:lnRef>
          <a:fillRef idx="1">
            <a:schemeClr val="lt1"/>
          </a:fillRef>
          <a:effectRef idx="0">
            <a:schemeClr val="accent2"/>
          </a:effectRef>
          <a:fontRef idx="minor">
            <a:schemeClr val="dk1"/>
          </a:fontRef>
        </p:style>
        <p:txBody>
          <a:bodyPr rtlCol="0" anchor="t"/>
          <a:lstStyle/>
          <a:p>
            <a:pPr>
              <a:lnSpc>
                <a:spcPct val="90000"/>
              </a:lnSpc>
            </a:pPr>
            <a:r>
              <a:rPr lang="en-US" sz="1200" dirty="0" smtClean="0"/>
              <a:t>Definitions:</a:t>
            </a:r>
          </a:p>
          <a:p>
            <a:pPr>
              <a:lnSpc>
                <a:spcPct val="90000"/>
              </a:lnSpc>
            </a:pPr>
            <a:r>
              <a:rPr lang="en-US" sz="1200" dirty="0"/>
              <a:t> </a:t>
            </a:r>
            <a:r>
              <a:rPr lang="en-US" sz="1200" dirty="0" smtClean="0"/>
              <a:t> Model, KPI, Threshold</a:t>
            </a:r>
          </a:p>
          <a:p>
            <a:pPr>
              <a:lnSpc>
                <a:spcPct val="90000"/>
              </a:lnSpc>
            </a:pPr>
            <a:r>
              <a:rPr lang="en-US" sz="1200" dirty="0" smtClean="0"/>
              <a:t>Data:</a:t>
            </a:r>
          </a:p>
          <a:p>
            <a:pPr>
              <a:lnSpc>
                <a:spcPct val="90000"/>
              </a:lnSpc>
            </a:pPr>
            <a:r>
              <a:rPr lang="en-US" sz="1200" dirty="0" smtClean="0"/>
              <a:t>  Raw counters </a:t>
            </a:r>
          </a:p>
        </p:txBody>
      </p:sp>
      <p:sp>
        <p:nvSpPr>
          <p:cNvPr id="32" name="Rounded Rectangle 31"/>
          <p:cNvSpPr/>
          <p:nvPr/>
        </p:nvSpPr>
        <p:spPr bwMode="ltGray">
          <a:xfrm>
            <a:off x="7410530" y="3029713"/>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33" name="Rounded Rectangle 32"/>
          <p:cNvSpPr/>
          <p:nvPr/>
        </p:nvSpPr>
        <p:spPr bwMode="ltGray">
          <a:xfrm>
            <a:off x="9229764" y="3029712"/>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34" name="Left-Right Arrow 33"/>
          <p:cNvSpPr/>
          <p:nvPr/>
        </p:nvSpPr>
        <p:spPr bwMode="ltGray">
          <a:xfrm>
            <a:off x="6667500" y="3632453"/>
            <a:ext cx="495300" cy="177547"/>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37" name="Rounded Rectangle 36"/>
          <p:cNvSpPr/>
          <p:nvPr/>
        </p:nvSpPr>
        <p:spPr bwMode="ltGray">
          <a:xfrm>
            <a:off x="4648200" y="1379056"/>
            <a:ext cx="1752600" cy="75499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Collector Monitor and Management</a:t>
            </a:r>
          </a:p>
        </p:txBody>
      </p:sp>
      <p:sp>
        <p:nvSpPr>
          <p:cNvPr id="39" name="Up-Down Arrow 38"/>
          <p:cNvSpPr/>
          <p:nvPr/>
        </p:nvSpPr>
        <p:spPr bwMode="ltGray">
          <a:xfrm>
            <a:off x="5334000" y="2410966"/>
            <a:ext cx="304800" cy="65227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0" name="Rounded Rectangle 39"/>
          <p:cNvSpPr/>
          <p:nvPr/>
        </p:nvSpPr>
        <p:spPr bwMode="ltGray">
          <a:xfrm>
            <a:off x="2476500" y="137388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KPI/Threshold Management</a:t>
            </a:r>
          </a:p>
        </p:txBody>
      </p:sp>
      <p:sp>
        <p:nvSpPr>
          <p:cNvPr id="41" name="Rounded Rectangle 40"/>
          <p:cNvSpPr/>
          <p:nvPr/>
        </p:nvSpPr>
        <p:spPr bwMode="ltGray">
          <a:xfrm>
            <a:off x="6729221" y="138081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25" name="Can 24"/>
          <p:cNvSpPr/>
          <p:nvPr/>
        </p:nvSpPr>
        <p:spPr bwMode="ltGray">
          <a:xfrm>
            <a:off x="2717341" y="3982211"/>
            <a:ext cx="1270919" cy="316994"/>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Achieve</a:t>
            </a:r>
          </a:p>
        </p:txBody>
      </p:sp>
    </p:spTree>
    <p:extLst>
      <p:ext uri="{BB962C8B-B14F-4D97-AF65-F5344CB8AC3E}">
        <p14:creationId xmlns:p14="http://schemas.microsoft.com/office/powerpoint/2010/main" val="46025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bwMode="ltGray">
          <a:xfrm>
            <a:off x="7888013" y="4063087"/>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MPM Core Server</a:t>
            </a:r>
          </a:p>
        </p:txBody>
      </p:sp>
      <p:sp>
        <p:nvSpPr>
          <p:cNvPr id="48" name="Rounded Rectangle 47"/>
          <p:cNvSpPr/>
          <p:nvPr/>
        </p:nvSpPr>
        <p:spPr bwMode="ltGray">
          <a:xfrm>
            <a:off x="5870027" y="1417215"/>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GUI (UOC) Server</a:t>
            </a:r>
          </a:p>
        </p:txBody>
      </p:sp>
      <p:sp>
        <p:nvSpPr>
          <p:cNvPr id="47" name="Rounded Rectangle 46"/>
          <p:cNvSpPr/>
          <p:nvPr/>
        </p:nvSpPr>
        <p:spPr bwMode="ltGray">
          <a:xfrm>
            <a:off x="990600" y="4071811"/>
            <a:ext cx="449711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Collector Servers</a:t>
            </a:r>
          </a:p>
        </p:txBody>
      </p:sp>
      <p:sp>
        <p:nvSpPr>
          <p:cNvPr id="45" name="Rounded Rectangle 44"/>
          <p:cNvSpPr/>
          <p:nvPr/>
        </p:nvSpPr>
        <p:spPr bwMode="ltGray">
          <a:xfrm>
            <a:off x="1371600" y="1524000"/>
            <a:ext cx="3182006" cy="1705303"/>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Neo4J Cluster</a:t>
            </a:r>
          </a:p>
        </p:txBody>
      </p:sp>
      <p:sp>
        <p:nvSpPr>
          <p:cNvPr id="2" name="Title 1"/>
          <p:cNvSpPr>
            <a:spLocks noGrp="1"/>
          </p:cNvSpPr>
          <p:nvPr>
            <p:ph type="title"/>
          </p:nvPr>
        </p:nvSpPr>
        <p:spPr/>
        <p:txBody>
          <a:bodyPr/>
          <a:lstStyle/>
          <a:p>
            <a:r>
              <a:rPr lang="en-US" dirty="0" smtClean="0"/>
              <a:t>Architecture – Deploy view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4</a:t>
            </a:fld>
            <a:endParaRPr lang="en-US"/>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4200562"/>
            <a:ext cx="1219200" cy="1219200"/>
          </a:xfrm>
          <a:prstGeom prst="rect">
            <a:avLst/>
          </a:prstGeom>
        </p:spPr>
      </p:pic>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226838"/>
            <a:ext cx="1219200" cy="1219200"/>
          </a:xfrm>
          <a:prstGeom prst="rect">
            <a:avLst/>
          </a:prstGeom>
        </p:spPr>
      </p:pic>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7655" y="4183848"/>
            <a:ext cx="1219200" cy="1219200"/>
          </a:xfrm>
          <a:prstGeom prst="rect">
            <a:avLst/>
          </a:prstGeom>
        </p:spPr>
      </p:pic>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2010103"/>
            <a:ext cx="1219200" cy="1219200"/>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905000"/>
            <a:ext cx="1219200" cy="1219200"/>
          </a:xfrm>
          <a:prstGeom prst="rect">
            <a:avLst/>
          </a:prstGeom>
        </p:spPr>
      </p:pic>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0" y="4114800"/>
            <a:ext cx="1219200" cy="1219200"/>
          </a:xfrm>
          <a:prstGeom prst="rect">
            <a:avLst/>
          </a:prstGeom>
        </p:spPr>
      </p:pic>
      <p:cxnSp>
        <p:nvCxnSpPr>
          <p:cNvPr id="32" name="Straight Connector 31"/>
          <p:cNvCxnSpPr/>
          <p:nvPr/>
        </p:nvCxnSpPr>
        <p:spPr>
          <a:xfrm flipV="1">
            <a:off x="1066800" y="3611983"/>
            <a:ext cx="9448800" cy="456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010103"/>
            <a:ext cx="1219200" cy="1219200"/>
          </a:xfrm>
          <a:prstGeom prst="rect">
            <a:avLst/>
          </a:prstGeom>
        </p:spPr>
      </p:pic>
      <p:cxnSp>
        <p:nvCxnSpPr>
          <p:cNvPr id="37" name="Straight Connector 36"/>
          <p:cNvCxnSpPr/>
          <p:nvPr/>
        </p:nvCxnSpPr>
        <p:spPr>
          <a:xfrm>
            <a:off x="1610710" y="3657600"/>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971800" y="3657599"/>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553606" y="363479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207172" y="3206494"/>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733800" y="3170128"/>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225862" y="3170127"/>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130862" y="3657598"/>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791200" y="2510659"/>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717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ltGray">
          <a:xfrm>
            <a:off x="1207166" y="2280912"/>
            <a:ext cx="9296561" cy="88917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Server</a:t>
            </a:r>
          </a:p>
        </p:txBody>
      </p:sp>
      <p:sp>
        <p:nvSpPr>
          <p:cNvPr id="33" name="Rectangle 32"/>
          <p:cNvSpPr/>
          <p:nvPr/>
        </p:nvSpPr>
        <p:spPr bwMode="ltGray">
          <a:xfrm>
            <a:off x="1237198" y="3291775"/>
            <a:ext cx="2725362" cy="2888492"/>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2" name="Title 1"/>
          <p:cNvSpPr>
            <a:spLocks noGrp="1"/>
          </p:cNvSpPr>
          <p:nvPr>
            <p:ph type="title"/>
          </p:nvPr>
        </p:nvSpPr>
        <p:spPr/>
        <p:txBody>
          <a:bodyPr/>
          <a:lstStyle/>
          <a:p>
            <a:r>
              <a:rPr lang="en-US" dirty="0" smtClean="0"/>
              <a:t>Architecture – Service View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5</a:t>
            </a:fld>
            <a:endParaRPr lang="en-US"/>
          </a:p>
        </p:txBody>
      </p:sp>
      <p:sp>
        <p:nvSpPr>
          <p:cNvPr id="5" name="Rectangle 4"/>
          <p:cNvSpPr/>
          <p:nvPr/>
        </p:nvSpPr>
        <p:spPr bwMode="ltGray">
          <a:xfrm>
            <a:off x="4572161" y="3291775"/>
            <a:ext cx="5943600" cy="291852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7" name="Can 6"/>
          <p:cNvSpPr/>
          <p:nvPr/>
        </p:nvSpPr>
        <p:spPr bwMode="ltGray">
          <a:xfrm>
            <a:off x="1609700" y="4342639"/>
            <a:ext cx="1876350" cy="648463"/>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8" name="Rounded Rectangle 7"/>
          <p:cNvSpPr/>
          <p:nvPr/>
        </p:nvSpPr>
        <p:spPr bwMode="ltGray">
          <a:xfrm>
            <a:off x="5632196" y="517311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SNMP Collector</a:t>
            </a:r>
          </a:p>
        </p:txBody>
      </p:sp>
      <p:sp>
        <p:nvSpPr>
          <p:cNvPr id="9" name="Rounded Rectangle 8"/>
          <p:cNvSpPr/>
          <p:nvPr/>
        </p:nvSpPr>
        <p:spPr bwMode="ltGray">
          <a:xfrm>
            <a:off x="7735984" y="5156914"/>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400" dirty="0" smtClean="0"/>
              <a:t>Standard CSV Collector</a:t>
            </a:r>
          </a:p>
        </p:txBody>
      </p:sp>
      <p:sp>
        <p:nvSpPr>
          <p:cNvPr id="12" name="Rectangle 11"/>
          <p:cNvSpPr/>
          <p:nvPr/>
        </p:nvSpPr>
        <p:spPr bwMode="ltGray">
          <a:xfrm>
            <a:off x="1219039" y="1143000"/>
            <a:ext cx="9296561" cy="103649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Client</a:t>
            </a:r>
          </a:p>
        </p:txBody>
      </p:sp>
      <p:sp>
        <p:nvSpPr>
          <p:cNvPr id="15" name="Rounded Rectangle 14"/>
          <p:cNvSpPr/>
          <p:nvPr/>
        </p:nvSpPr>
        <p:spPr bwMode="ltGray">
          <a:xfrm>
            <a:off x="5618966" y="4400170"/>
            <a:ext cx="1752600"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a:t>JOB Management</a:t>
            </a:r>
          </a:p>
        </p:txBody>
      </p:sp>
      <p:sp>
        <p:nvSpPr>
          <p:cNvPr id="17" name="Rounded Rectangle 16"/>
          <p:cNvSpPr/>
          <p:nvPr/>
        </p:nvSpPr>
        <p:spPr bwMode="ltGray">
          <a:xfrm>
            <a:off x="5600859" y="362723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18" name="Rounded Rectangle 17"/>
          <p:cNvSpPr/>
          <p:nvPr/>
        </p:nvSpPr>
        <p:spPr bwMode="ltGray">
          <a:xfrm>
            <a:off x="7620160" y="3627230"/>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19" name="Left-Right Arrow 18"/>
          <p:cNvSpPr/>
          <p:nvPr/>
        </p:nvSpPr>
        <p:spPr bwMode="ltGray">
          <a:xfrm>
            <a:off x="3528220" y="4552132"/>
            <a:ext cx="1653540" cy="196950"/>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20" name="Rounded Rectangle 19"/>
          <p:cNvSpPr/>
          <p:nvPr/>
        </p:nvSpPr>
        <p:spPr bwMode="ltGray">
          <a:xfrm>
            <a:off x="4805150" y="1301573"/>
            <a:ext cx="1654093" cy="612923"/>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Collector Manage Widget</a:t>
            </a:r>
          </a:p>
        </p:txBody>
      </p:sp>
      <p:sp>
        <p:nvSpPr>
          <p:cNvPr id="22" name="Rounded Rectangle 21"/>
          <p:cNvSpPr/>
          <p:nvPr/>
        </p:nvSpPr>
        <p:spPr bwMode="ltGray">
          <a:xfrm>
            <a:off x="3034122" y="1299768"/>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KPI Manage Widgets</a:t>
            </a:r>
          </a:p>
        </p:txBody>
      </p:sp>
      <p:sp>
        <p:nvSpPr>
          <p:cNvPr id="23" name="Rounded Rectangle 22"/>
          <p:cNvSpPr/>
          <p:nvPr/>
        </p:nvSpPr>
        <p:spPr bwMode="ltGray">
          <a:xfrm>
            <a:off x="8656551" y="1244100"/>
            <a:ext cx="1752600" cy="756978"/>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38" name="TextBox 37"/>
          <p:cNvSpPr txBox="1"/>
          <p:nvPr/>
        </p:nvSpPr>
        <p:spPr>
          <a:xfrm>
            <a:off x="4066173" y="442904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0" name="Up-Down Arrow 39"/>
          <p:cNvSpPr/>
          <p:nvPr/>
        </p:nvSpPr>
        <p:spPr bwMode="ltGray">
          <a:xfrm>
            <a:off x="6495266" y="2910611"/>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1" name="TextBox 40"/>
          <p:cNvSpPr txBox="1"/>
          <p:nvPr/>
        </p:nvSpPr>
        <p:spPr>
          <a:xfrm>
            <a:off x="6739779" y="3154129"/>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3" name="Up-Down Arrow 42"/>
          <p:cNvSpPr/>
          <p:nvPr/>
        </p:nvSpPr>
        <p:spPr bwMode="ltGray">
          <a:xfrm>
            <a:off x="5040018" y="1956781"/>
            <a:ext cx="218373" cy="45796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4" name="TextBox 43"/>
          <p:cNvSpPr txBox="1"/>
          <p:nvPr/>
        </p:nvSpPr>
        <p:spPr>
          <a:xfrm>
            <a:off x="5258391" y="210579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5" name="Up-Down Arrow 44"/>
          <p:cNvSpPr/>
          <p:nvPr/>
        </p:nvSpPr>
        <p:spPr bwMode="ltGray">
          <a:xfrm>
            <a:off x="2253228" y="2926525"/>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6" name="TextBox 45"/>
          <p:cNvSpPr txBox="1"/>
          <p:nvPr/>
        </p:nvSpPr>
        <p:spPr>
          <a:xfrm>
            <a:off x="2497741" y="3170043"/>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7" name="Rounded Rectangle 46"/>
          <p:cNvSpPr/>
          <p:nvPr/>
        </p:nvSpPr>
        <p:spPr bwMode="ltGray">
          <a:xfrm>
            <a:off x="6716467" y="1308840"/>
            <a:ext cx="1724377" cy="647941"/>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Threshold Manage Widget</a:t>
            </a:r>
          </a:p>
        </p:txBody>
      </p:sp>
      <p:sp>
        <p:nvSpPr>
          <p:cNvPr id="48" name="Rounded Rectangle 47"/>
          <p:cNvSpPr/>
          <p:nvPr/>
        </p:nvSpPr>
        <p:spPr bwMode="ltGray">
          <a:xfrm>
            <a:off x="4572161" y="2467822"/>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MPM Plugin</a:t>
            </a:r>
          </a:p>
        </p:txBody>
      </p:sp>
      <p:sp>
        <p:nvSpPr>
          <p:cNvPr id="49" name="Rounded Rectangle 48"/>
          <p:cNvSpPr/>
          <p:nvPr/>
        </p:nvSpPr>
        <p:spPr bwMode="ltGray">
          <a:xfrm>
            <a:off x="10924893" y="5439810"/>
            <a:ext cx="858033"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050" dirty="0" smtClean="0"/>
              <a:t>Not in the prototype</a:t>
            </a:r>
            <a:endParaRPr lang="en-US" sz="1050" dirty="0"/>
          </a:p>
        </p:txBody>
      </p:sp>
      <p:sp>
        <p:nvSpPr>
          <p:cNvPr id="28" name="Can 27"/>
          <p:cNvSpPr/>
          <p:nvPr/>
        </p:nvSpPr>
        <p:spPr bwMode="ltGray">
          <a:xfrm>
            <a:off x="131202" y="5226564"/>
            <a:ext cx="1075964" cy="394099"/>
          </a:xfrm>
          <a:prstGeom prst="can">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Achieve</a:t>
            </a:r>
            <a:endParaRPr lang="en-US" dirty="0"/>
          </a:p>
        </p:txBody>
      </p:sp>
      <p:sp>
        <p:nvSpPr>
          <p:cNvPr id="3" name="Bent Arrow 2"/>
          <p:cNvSpPr/>
          <p:nvPr/>
        </p:nvSpPr>
        <p:spPr bwMode="ltGray">
          <a:xfrm rot="16200000" flipH="1">
            <a:off x="697381" y="4436982"/>
            <a:ext cx="623923" cy="993489"/>
          </a:xfrm>
          <a:prstGeom prst="bentArrow">
            <a:avLst>
              <a:gd name="adj1" fmla="val 20434"/>
              <a:gd name="adj2" fmla="val 25000"/>
              <a:gd name="adj3" fmla="val 25000"/>
              <a:gd name="adj4" fmla="val 43750"/>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Tree>
    <p:extLst>
      <p:ext uri="{BB962C8B-B14F-4D97-AF65-F5344CB8AC3E}">
        <p14:creationId xmlns:p14="http://schemas.microsoft.com/office/powerpoint/2010/main" val="68588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Model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6</a:t>
            </a:fld>
            <a:endParaRPr lang="en-US"/>
          </a:p>
        </p:txBody>
      </p:sp>
      <p:pic>
        <p:nvPicPr>
          <p:cNvPr id="5" name="Picture 4"/>
          <p:cNvPicPr>
            <a:picLocks noChangeAspect="1"/>
          </p:cNvPicPr>
          <p:nvPr/>
        </p:nvPicPr>
        <p:blipFill>
          <a:blip r:embed="rId2"/>
          <a:stretch>
            <a:fillRect/>
          </a:stretch>
        </p:blipFill>
        <p:spPr>
          <a:xfrm>
            <a:off x="609441" y="1600200"/>
            <a:ext cx="5562600" cy="2854109"/>
          </a:xfrm>
          <a:prstGeom prst="rect">
            <a:avLst/>
          </a:prstGeom>
        </p:spPr>
      </p:pic>
      <p:pic>
        <p:nvPicPr>
          <p:cNvPr id="6" name="Picture 5"/>
          <p:cNvPicPr>
            <a:picLocks noChangeAspect="1"/>
          </p:cNvPicPr>
          <p:nvPr/>
        </p:nvPicPr>
        <p:blipFill>
          <a:blip r:embed="rId3"/>
          <a:stretch>
            <a:fillRect/>
          </a:stretch>
        </p:blipFill>
        <p:spPr>
          <a:xfrm>
            <a:off x="6566919" y="3279388"/>
            <a:ext cx="5009417" cy="3130144"/>
          </a:xfrm>
          <a:prstGeom prst="rect">
            <a:avLst/>
          </a:prstGeom>
        </p:spPr>
      </p:pic>
      <p:sp>
        <p:nvSpPr>
          <p:cNvPr id="7" name="Curved Down Arrow 6"/>
          <p:cNvSpPr/>
          <p:nvPr/>
        </p:nvSpPr>
        <p:spPr bwMode="ltGray">
          <a:xfrm rot="1939759">
            <a:off x="6304877" y="23182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TextBox 7"/>
          <p:cNvSpPr txBox="1"/>
          <p:nvPr/>
        </p:nvSpPr>
        <p:spPr>
          <a:xfrm>
            <a:off x="2209800" y="3770764"/>
            <a:ext cx="1752600" cy="260940"/>
          </a:xfrm>
          <a:prstGeom prst="rect">
            <a:avLst/>
          </a:prstGeom>
          <a:noFill/>
        </p:spPr>
        <p:txBody>
          <a:bodyPr wrap="none" lIns="0" tIns="0" rIns="0" bIns="0" rtlCol="0">
            <a:noAutofit/>
          </a:bodyPr>
          <a:lstStyle/>
          <a:p>
            <a:pPr>
              <a:lnSpc>
                <a:spcPct val="90000"/>
              </a:lnSpc>
            </a:pPr>
            <a:r>
              <a:rPr lang="en-US" dirty="0" smtClean="0"/>
              <a:t>Model Designer</a:t>
            </a:r>
            <a:endParaRPr lang="en-US" dirty="0"/>
          </a:p>
        </p:txBody>
      </p:sp>
      <p:sp>
        <p:nvSpPr>
          <p:cNvPr id="9" name="TextBox 8"/>
          <p:cNvSpPr txBox="1"/>
          <p:nvPr/>
        </p:nvSpPr>
        <p:spPr>
          <a:xfrm>
            <a:off x="8305800" y="5715000"/>
            <a:ext cx="1752600" cy="260940"/>
          </a:xfrm>
          <a:prstGeom prst="rect">
            <a:avLst/>
          </a:prstGeom>
          <a:noFill/>
        </p:spPr>
        <p:txBody>
          <a:bodyPr wrap="none" lIns="0" tIns="0" rIns="0" bIns="0" rtlCol="0">
            <a:noAutofit/>
          </a:bodyPr>
          <a:lstStyle/>
          <a:p>
            <a:pPr>
              <a:lnSpc>
                <a:spcPct val="90000"/>
              </a:lnSpc>
            </a:pPr>
            <a:r>
              <a:rPr lang="en-US" dirty="0" smtClean="0"/>
              <a:t>Model in DB</a:t>
            </a:r>
            <a:endParaRPr lang="en-US" dirty="0"/>
          </a:p>
        </p:txBody>
      </p:sp>
      <p:sp>
        <p:nvSpPr>
          <p:cNvPr id="12" name="Content Placeholder 2"/>
          <p:cNvSpPr>
            <a:spLocks noGrp="1"/>
          </p:cNvSpPr>
          <p:nvPr>
            <p:ph idx="1"/>
          </p:nvPr>
        </p:nvSpPr>
        <p:spPr>
          <a:xfrm>
            <a:off x="609600" y="4844460"/>
            <a:ext cx="5562441" cy="1131479"/>
          </a:xfrm>
        </p:spPr>
        <p:txBody>
          <a:bodyPr/>
          <a:lstStyle/>
          <a:p>
            <a:pPr marL="0" indent="0">
              <a:buNone/>
            </a:pPr>
            <a:r>
              <a:rPr lang="en-US" dirty="0" smtClean="0"/>
              <a:t>Build a visualized designer to define the model of network based on RAPPID library. </a:t>
            </a:r>
            <a:endParaRPr lang="en-US" dirty="0"/>
          </a:p>
          <a:p>
            <a:pPr marL="0" indent="0">
              <a:buNone/>
            </a:pPr>
            <a:r>
              <a:rPr lang="en-US" dirty="0" smtClean="0"/>
              <a:t>Granularity objects are defined in the designer as well.</a:t>
            </a:r>
            <a:endParaRPr lang="en-US" dirty="0"/>
          </a:p>
        </p:txBody>
      </p:sp>
      <p:sp>
        <p:nvSpPr>
          <p:cNvPr id="10" name="Content Placeholder 2"/>
          <p:cNvSpPr txBox="1">
            <a:spLocks/>
          </p:cNvSpPr>
          <p:nvPr/>
        </p:nvSpPr>
        <p:spPr>
          <a:xfrm>
            <a:off x="7620000" y="1340029"/>
            <a:ext cx="3810000" cy="1131479"/>
          </a:xfrm>
          <a:prstGeom prst="rect">
            <a:avLst/>
          </a:prstGeom>
        </p:spPr>
        <p:txBody>
          <a:bodyPr vert="horz" lIns="0" tIns="0" rIns="0" bIns="0" rtlCol="0">
            <a:normAutofit/>
          </a:bodyPr>
          <a:lst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a:lstStyle>
          <a:p>
            <a:pPr marL="0" indent="0">
              <a:buFont typeface="Arial" panose="020B0604020202020204" pitchFamily="34" charset="0"/>
              <a:buNone/>
            </a:pPr>
            <a:r>
              <a:rPr lang="en-US" dirty="0" smtClean="0"/>
              <a:t>The monitored network shall have a model. The model consists of NE nodes and relationships.</a:t>
            </a:r>
            <a:endParaRPr lang="en-US" dirty="0"/>
          </a:p>
        </p:txBody>
      </p:sp>
    </p:spTree>
    <p:extLst>
      <p:ext uri="{BB962C8B-B14F-4D97-AF65-F5344CB8AC3E}">
        <p14:creationId xmlns:p14="http://schemas.microsoft.com/office/powerpoint/2010/main" val="294637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Management</a:t>
            </a:r>
            <a:br>
              <a:rPr lang="en-US" dirty="0" smtClean="0"/>
            </a:br>
            <a:r>
              <a:rPr lang="en-US" dirty="0" smtClean="0"/>
              <a:t>	-- </a:t>
            </a:r>
            <a:r>
              <a:rPr lang="en-US" sz="2000" dirty="0" smtClean="0"/>
              <a:t>create and manage KPI definitions</a:t>
            </a:r>
            <a:endParaRPr lang="en-US" dirty="0"/>
          </a:p>
        </p:txBody>
      </p:sp>
      <p:sp>
        <p:nvSpPr>
          <p:cNvPr id="3" name="Content Placeholder 2"/>
          <p:cNvSpPr>
            <a:spLocks noGrp="1"/>
          </p:cNvSpPr>
          <p:nvPr>
            <p:ph idx="1"/>
          </p:nvPr>
        </p:nvSpPr>
        <p:spPr>
          <a:xfrm>
            <a:off x="609600" y="1524000"/>
            <a:ext cx="5486400" cy="4571999"/>
          </a:xfrm>
        </p:spPr>
        <p:txBody>
          <a:bodyPr>
            <a:normAutofit/>
          </a:bodyPr>
          <a:lstStyle/>
          <a:p>
            <a:r>
              <a:rPr lang="en-US" sz="1600" dirty="0" smtClean="0"/>
              <a:t>Each KPI has a unique ID assigned by the system.</a:t>
            </a:r>
          </a:p>
          <a:p>
            <a:r>
              <a:rPr lang="en-US" sz="1600" dirty="0" smtClean="0"/>
              <a:t>There are 4 types of KPI</a:t>
            </a:r>
          </a:p>
          <a:p>
            <a:pPr lvl="1">
              <a:buFont typeface="Wingdings" panose="05000000000000000000" pitchFamily="2" charset="2"/>
              <a:buChar char="ü"/>
            </a:pPr>
            <a:r>
              <a:rPr lang="en-US" sz="1400" dirty="0" smtClean="0"/>
              <a:t>Raw: collect by the collectors.</a:t>
            </a:r>
          </a:p>
          <a:p>
            <a:pPr lvl="1">
              <a:buFont typeface="Wingdings" panose="05000000000000000000" pitchFamily="2" charset="2"/>
              <a:buChar char="ü"/>
            </a:pPr>
            <a:r>
              <a:rPr lang="en-US" sz="1400" dirty="0" smtClean="0"/>
              <a:t>Calculation: The KPI is calculated based on the KPIs of the same NE and have the same granularity.</a:t>
            </a:r>
          </a:p>
          <a:p>
            <a:pPr lvl="1">
              <a:buFont typeface="Wingdings" panose="05000000000000000000" pitchFamily="2" charset="2"/>
              <a:buChar char="ü"/>
            </a:pPr>
            <a:r>
              <a:rPr lang="en-US" sz="1400" dirty="0" smtClean="0"/>
              <a:t>Time Aggregation: The KPI is aggregated by the KPI of the same NE type but from smaller granularity.</a:t>
            </a:r>
          </a:p>
          <a:p>
            <a:pPr lvl="1">
              <a:buFont typeface="Wingdings" panose="05000000000000000000" pitchFamily="2" charset="2"/>
              <a:buChar char="ü"/>
            </a:pPr>
            <a:r>
              <a:rPr lang="en-US" sz="1400" dirty="0" smtClean="0"/>
              <a:t>Entity Aggregation: The KPI is aggregated by the KPI of the sub NE (defined in the model) and have same granularity.</a:t>
            </a:r>
          </a:p>
          <a:p>
            <a:pPr marL="228600" lvl="1" indent="0">
              <a:buNone/>
            </a:pPr>
            <a:r>
              <a:rPr lang="en-US" sz="1400" dirty="0" smtClean="0"/>
              <a:t>These 4 types shall meet all the KPI requirements, but we still able to enhance it to simplify the types and support more complex formula and support more aggregation functions.</a:t>
            </a:r>
            <a:endParaRPr lang="en-US" sz="1400" dirty="0"/>
          </a:p>
          <a:p>
            <a:pPr marL="228600" lvl="1" indent="0">
              <a:buNone/>
            </a:pPr>
            <a:endParaRPr lang="en-US" sz="1400"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7</a:t>
            </a:fld>
            <a:endParaRPr lang="en-US"/>
          </a:p>
        </p:txBody>
      </p:sp>
      <p:pic>
        <p:nvPicPr>
          <p:cNvPr id="5" name="Picture 4"/>
          <p:cNvPicPr>
            <a:picLocks noChangeAspect="1"/>
          </p:cNvPicPr>
          <p:nvPr/>
        </p:nvPicPr>
        <p:blipFill>
          <a:blip r:embed="rId2"/>
          <a:stretch>
            <a:fillRect/>
          </a:stretch>
        </p:blipFill>
        <p:spPr>
          <a:xfrm>
            <a:off x="6096000" y="1752600"/>
            <a:ext cx="5684964" cy="35378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stretch>
            <a:fillRect/>
          </a:stretch>
        </p:blipFill>
        <p:spPr>
          <a:xfrm>
            <a:off x="1905000" y="4784733"/>
            <a:ext cx="3076315" cy="1011391"/>
          </a:xfrm>
          <a:prstGeom prst="rect">
            <a:avLst/>
          </a:prstGeom>
        </p:spPr>
      </p:pic>
    </p:spTree>
    <p:extLst>
      <p:ext uri="{BB962C8B-B14F-4D97-AF65-F5344CB8AC3E}">
        <p14:creationId xmlns:p14="http://schemas.microsoft.com/office/powerpoint/2010/main" val="7688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Definition in Database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8</a:t>
            </a:fld>
            <a:endParaRPr lang="en-US"/>
          </a:p>
        </p:txBody>
      </p:sp>
      <p:pic>
        <p:nvPicPr>
          <p:cNvPr id="5" name="Picture 4"/>
          <p:cNvPicPr>
            <a:picLocks noChangeAspect="1"/>
          </p:cNvPicPr>
          <p:nvPr/>
        </p:nvPicPr>
        <p:blipFill>
          <a:blip r:embed="rId2"/>
          <a:stretch>
            <a:fillRect/>
          </a:stretch>
        </p:blipFill>
        <p:spPr>
          <a:xfrm>
            <a:off x="624681" y="1676400"/>
            <a:ext cx="6809093" cy="28429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stretch>
            <a:fillRect/>
          </a:stretch>
        </p:blipFill>
        <p:spPr>
          <a:xfrm>
            <a:off x="6324600" y="2929682"/>
            <a:ext cx="5380952" cy="3733333"/>
          </a:xfrm>
          <a:prstGeom prst="rect">
            <a:avLst/>
          </a:prstGeom>
        </p:spPr>
      </p:pic>
      <p:sp>
        <p:nvSpPr>
          <p:cNvPr id="7" name="Curved Down Arrow 6"/>
          <p:cNvSpPr/>
          <p:nvPr/>
        </p:nvSpPr>
        <p:spPr bwMode="ltGray">
          <a:xfrm rot="1939759">
            <a:off x="6990676" y="25468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Content Placeholder 2"/>
          <p:cNvSpPr>
            <a:spLocks noGrp="1"/>
          </p:cNvSpPr>
          <p:nvPr>
            <p:ph idx="1"/>
          </p:nvPr>
        </p:nvSpPr>
        <p:spPr>
          <a:xfrm>
            <a:off x="609600" y="4844460"/>
            <a:ext cx="5562441" cy="1131479"/>
          </a:xfrm>
        </p:spPr>
        <p:txBody>
          <a:bodyPr/>
          <a:lstStyle/>
          <a:p>
            <a:pPr marL="0" indent="0">
              <a:buNone/>
            </a:pPr>
            <a:r>
              <a:rPr lang="en-US" dirty="0" smtClean="0"/>
              <a:t>Each KPI_DEF node must connect to one NE template node and one Granularity definition node.</a:t>
            </a:r>
            <a:endParaRPr lang="en-US" dirty="0"/>
          </a:p>
        </p:txBody>
      </p:sp>
    </p:spTree>
    <p:extLst>
      <p:ext uri="{BB962C8B-B14F-4D97-AF65-F5344CB8AC3E}">
        <p14:creationId xmlns:p14="http://schemas.microsoft.com/office/powerpoint/2010/main" val="304369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Engine</a:t>
            </a:r>
            <a:endParaRPr lang="en-US" dirty="0"/>
          </a:p>
        </p:txBody>
      </p:sp>
      <p:sp>
        <p:nvSpPr>
          <p:cNvPr id="3" name="Content Placeholder 2"/>
          <p:cNvSpPr>
            <a:spLocks noGrp="1"/>
          </p:cNvSpPr>
          <p:nvPr>
            <p:ph idx="1"/>
          </p:nvPr>
        </p:nvSpPr>
        <p:spPr/>
        <p:txBody>
          <a:bodyPr/>
          <a:lstStyle/>
          <a:p>
            <a:r>
              <a:rPr lang="en-US" dirty="0" smtClean="0"/>
              <a:t>KPI Engine module is the most valuable module in the system which reflects most important design ideas.</a:t>
            </a:r>
          </a:p>
          <a:p>
            <a:r>
              <a:rPr lang="en-US" dirty="0" smtClean="0"/>
              <a:t>One idea is only store RAW counters/KPIs in the DB, all other KPIs are calculate in runtime. It’s because of in PM collection, the collection and aggregation are running in schedule, while some raw data may comes later, so the aggregation data may not accurate, it’s difficult to update these data. While calculate in runtime is  the other side of devil which may encounter performance issue. So current design and prototype may not suit for the real time scenario with lots calculations.</a:t>
            </a:r>
          </a:p>
          <a:p>
            <a:r>
              <a:rPr lang="en-US" dirty="0" smtClean="0"/>
              <a:t>A third part library is included to pares and calculate the Calculation KPI( also used by Threshold module and SNMP collector)</a:t>
            </a:r>
          </a:p>
          <a:p>
            <a:r>
              <a:rPr lang="en-US" dirty="0" smtClean="0"/>
              <a:t>Only support follow aggregation method: sum, </a:t>
            </a:r>
            <a:r>
              <a:rPr lang="en-US" dirty="0" err="1" smtClean="0"/>
              <a:t>avg</a:t>
            </a:r>
            <a:r>
              <a:rPr lang="en-US" dirty="0" smtClean="0"/>
              <a:t>, max, min and count. (in SNMP  collector support these methods and one more: delta)</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9</a:t>
            </a:fld>
            <a:endParaRPr lang="en-US"/>
          </a:p>
        </p:txBody>
      </p:sp>
    </p:spTree>
    <p:extLst>
      <p:ext uri="{BB962C8B-B14F-4D97-AF65-F5344CB8AC3E}">
        <p14:creationId xmlns:p14="http://schemas.microsoft.com/office/powerpoint/2010/main" val="15062193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_v2.potx" id="{EC39521B-8045-443F-BD52-7A907E19980C}" vid="{95094B2B-0B69-4155-8B43-4D6A298351DB}"/>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theme>
</file>

<file path=ppt/theme/themeOverride1.xml><?xml version="1.0" encoding="utf-8"?>
<a:themeOverride xmlns:a="http://schemas.openxmlformats.org/drawingml/2006/main">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themeOverride>
</file>

<file path=docProps/app.xml><?xml version="1.0" encoding="utf-8"?>
<Properties xmlns="http://schemas.openxmlformats.org/officeDocument/2006/extended-properties" xmlns:vt="http://schemas.openxmlformats.org/officeDocument/2006/docPropsVTypes">
  <Template/>
  <TotalTime>1873</TotalTime>
  <Words>1256</Words>
  <Application>Microsoft Office PowerPoint</Application>
  <PresentationFormat>Widescreen</PresentationFormat>
  <Paragraphs>187</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Consolas</vt:lpstr>
      <vt:lpstr>Wingdings</vt:lpstr>
      <vt:lpstr>HPE_Standard_Arial_16x9_v2</vt:lpstr>
      <vt:lpstr>HPE Performance Management</vt:lpstr>
      <vt:lpstr>General Ideas</vt:lpstr>
      <vt:lpstr>Architecture – Function View</vt:lpstr>
      <vt:lpstr>Architecture – Deploy view </vt:lpstr>
      <vt:lpstr>Architecture – Service View (prototype)</vt:lpstr>
      <vt:lpstr>Design Model </vt:lpstr>
      <vt:lpstr>KPI Management  -- create and manage KPI definitions</vt:lpstr>
      <vt:lpstr>KPI Definition in Database</vt:lpstr>
      <vt:lpstr>KPI Engine</vt:lpstr>
      <vt:lpstr>Threshold Management</vt:lpstr>
      <vt:lpstr>Standard CSV Collector</vt:lpstr>
      <vt:lpstr>E2E Scenario     definitions</vt:lpstr>
      <vt:lpstr>Source file</vt:lpstr>
      <vt:lpstr>After collect</vt:lpstr>
      <vt:lpstr>CSV Collector Performance Test</vt:lpstr>
      <vt:lpstr>SNMP Collector</vt:lpstr>
      <vt:lpstr>Next Step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picture</dc:title>
  <dc:creator>The Presentation Company</dc:creator>
  <cp:lastModifiedBy>Yan, Zhi-Gang (ES-Best-Shore-Services-China-SH)</cp:lastModifiedBy>
  <cp:revision>161</cp:revision>
  <dcterms:created xsi:type="dcterms:W3CDTF">2015-06-05T00:45:03Z</dcterms:created>
  <dcterms:modified xsi:type="dcterms:W3CDTF">2016-01-10T06:00:26Z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