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91" r:id="rId19"/>
    <p:sldId id="288" r:id="rId20"/>
    <p:sldId id="290" r:id="rId21"/>
    <p:sldId id="267" r:id="rId22"/>
    <p:sldId id="268" r:id="rId23"/>
    <p:sldId id="269" r:id="rId24"/>
    <p:sldId id="279" r:id="rId25"/>
    <p:sldId id="282" r:id="rId26"/>
    <p:sldId id="275"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Feb 21</a:t>
            </a:r>
            <a:r>
              <a:rPr lang="en-US" baseline="30000" dirty="0" smtClean="0"/>
              <a:t>st</a:t>
            </a:r>
            <a:r>
              <a:rPr lang="en-US" dirty="0" smtClean="0"/>
              <a:t>, </a:t>
            </a:r>
            <a:r>
              <a:rPr lang="en-US" dirty="0" smtClean="0"/>
              <a:t>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6" name="Picture 5"/>
          <p:cNvPicPr>
            <a:picLocks noChangeAspect="1"/>
          </p:cNvPicPr>
          <p:nvPr/>
        </p:nvPicPr>
        <p:blipFill>
          <a:blip r:embed="rId2"/>
          <a:stretch>
            <a:fillRect/>
          </a:stretch>
        </p:blipFill>
        <p:spPr>
          <a:xfrm>
            <a:off x="914400" y="4724400"/>
            <a:ext cx="3076315" cy="1011391"/>
          </a:xfrm>
          <a:prstGeom prst="rect">
            <a:avLst/>
          </a:prstGeom>
        </p:spPr>
      </p:pic>
      <p:pic>
        <p:nvPicPr>
          <p:cNvPr id="7" name="Picture 6"/>
          <p:cNvPicPr>
            <a:picLocks noChangeAspect="1"/>
          </p:cNvPicPr>
          <p:nvPr/>
        </p:nvPicPr>
        <p:blipFill>
          <a:blip r:embed="rId3"/>
          <a:stretch>
            <a:fillRect/>
          </a:stretch>
        </p:blipFill>
        <p:spPr>
          <a:xfrm>
            <a:off x="6121083" y="762000"/>
            <a:ext cx="5792788" cy="4169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pic>
        <p:nvPicPr>
          <p:cNvPr id="6" name="Picture 5"/>
          <p:cNvPicPr>
            <a:picLocks noChangeAspect="1"/>
          </p:cNvPicPr>
          <p:nvPr/>
        </p:nvPicPr>
        <p:blipFill>
          <a:blip r:embed="rId3"/>
          <a:stretch>
            <a:fillRect/>
          </a:stretch>
        </p:blipFill>
        <p:spPr>
          <a:xfrm>
            <a:off x="190674" y="1237555"/>
            <a:ext cx="6923819" cy="2734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a:xfrm>
            <a:off x="609600" y="1143000"/>
            <a:ext cx="10969784" cy="4571999"/>
          </a:xfrm>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pic>
        <p:nvPicPr>
          <p:cNvPr id="5" name="Picture 4"/>
          <p:cNvPicPr>
            <a:picLocks noChangeAspect="1"/>
          </p:cNvPicPr>
          <p:nvPr/>
        </p:nvPicPr>
        <p:blipFill>
          <a:blip r:embed="rId2"/>
          <a:stretch>
            <a:fillRect/>
          </a:stretch>
        </p:blipFill>
        <p:spPr>
          <a:xfrm>
            <a:off x="3657600" y="4572138"/>
            <a:ext cx="5105400" cy="176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r>
              <a:rPr lang="en-US" dirty="0" smtClean="0"/>
              <a:t>It’s a high customized collector to collect log files from NFVD GUI</a:t>
            </a:r>
          </a:p>
          <a:p>
            <a:r>
              <a:rPr lang="en-US" dirty="0" smtClean="0"/>
              <a:t>It will help to monitor the communications between GUI server and FF/AA server.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609441" y="2286000"/>
            <a:ext cx="3522870" cy="2209800"/>
          </a:xfrm>
          <a:prstGeom prst="rect">
            <a:avLst/>
          </a:prstGeom>
        </p:spPr>
      </p:pic>
      <p:pic>
        <p:nvPicPr>
          <p:cNvPr id="6" name="Picture 5"/>
          <p:cNvPicPr>
            <a:picLocks noChangeAspect="1"/>
          </p:cNvPicPr>
          <p:nvPr/>
        </p:nvPicPr>
        <p:blipFill>
          <a:blip r:embed="rId3"/>
          <a:stretch>
            <a:fillRect/>
          </a:stretch>
        </p:blipFill>
        <p:spPr>
          <a:xfrm>
            <a:off x="3657600" y="3962400"/>
            <a:ext cx="7734674" cy="1978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VDC/VAPP Performance Monitoring</a:t>
            </a:r>
            <a:endParaRPr lang="en-US" dirty="0"/>
          </a:p>
        </p:txBody>
      </p:sp>
      <p:sp>
        <p:nvSpPr>
          <p:cNvPr id="3" name="Content Placeholder 2"/>
          <p:cNvSpPr>
            <a:spLocks noGrp="1"/>
          </p:cNvSpPr>
          <p:nvPr>
            <p:ph idx="1"/>
          </p:nvPr>
        </p:nvSpPr>
        <p:spPr/>
        <p:txBody>
          <a:bodyPr/>
          <a:lstStyle/>
          <a:p>
            <a:r>
              <a:rPr lang="en-US" dirty="0" smtClean="0"/>
              <a:t>VAPP</a:t>
            </a:r>
          </a:p>
          <a:p>
            <a:pPr lvl="1"/>
            <a:r>
              <a:rPr lang="en-US" dirty="0" smtClean="0"/>
              <a:t>VM1</a:t>
            </a:r>
          </a:p>
          <a:p>
            <a:pPr lvl="2"/>
            <a:r>
              <a:rPr lang="en-US" dirty="0" smtClean="0"/>
              <a:t>CPU:</a:t>
            </a:r>
          </a:p>
          <a:p>
            <a:pPr lvl="2"/>
            <a:endParaRPr lang="en-US" dirty="0"/>
          </a:p>
          <a:p>
            <a:pPr lvl="2"/>
            <a:endParaRPr lang="en-US" dirty="0" smtClean="0"/>
          </a:p>
          <a:p>
            <a:pPr lvl="2"/>
            <a:r>
              <a:rPr lang="en-US" dirty="0" smtClean="0"/>
              <a:t>Memory:</a:t>
            </a:r>
          </a:p>
          <a:p>
            <a:pPr lvl="2"/>
            <a:endParaRPr lang="en-US" dirty="0" smtClean="0"/>
          </a:p>
          <a:p>
            <a:pPr lvl="2"/>
            <a:endParaRPr lang="en-US" dirty="0"/>
          </a:p>
          <a:p>
            <a:pPr lvl="2"/>
            <a:endParaRPr lang="en-US" dirty="0" smtClean="0"/>
          </a:p>
          <a:p>
            <a:pPr lvl="2"/>
            <a:r>
              <a:rPr lang="en-US" dirty="0" smtClean="0"/>
              <a:t>Disk:</a:t>
            </a:r>
          </a:p>
          <a:p>
            <a:pPr lvl="2"/>
            <a:endParaRPr lang="en-US" dirty="0"/>
          </a:p>
          <a:p>
            <a:pPr lvl="2"/>
            <a:endParaRPr lang="en-US" dirty="0" smtClean="0"/>
          </a:p>
          <a:p>
            <a:pPr lvl="1"/>
            <a:r>
              <a:rPr lang="en-US" dirty="0" smtClean="0"/>
              <a:t>VM2</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pic>
        <p:nvPicPr>
          <p:cNvPr id="5" name="Picture 4"/>
          <p:cNvPicPr>
            <a:picLocks noChangeAspect="1"/>
          </p:cNvPicPr>
          <p:nvPr/>
        </p:nvPicPr>
        <p:blipFill>
          <a:blip r:embed="rId2"/>
          <a:stretch>
            <a:fillRect/>
          </a:stretch>
        </p:blipFill>
        <p:spPr>
          <a:xfrm>
            <a:off x="1981200" y="1799842"/>
            <a:ext cx="5257800" cy="76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2"/>
          <a:stretch>
            <a:fillRect/>
          </a:stretch>
        </p:blipFill>
        <p:spPr>
          <a:xfrm>
            <a:off x="1981200" y="2827781"/>
            <a:ext cx="5257800" cy="76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2"/>
          <a:stretch>
            <a:fillRect/>
          </a:stretch>
        </p:blipFill>
        <p:spPr>
          <a:xfrm>
            <a:off x="1981200" y="3772661"/>
            <a:ext cx="5257800" cy="76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4876800" y="1213515"/>
            <a:ext cx="5190696" cy="340965"/>
          </a:xfrm>
          <a:prstGeom prst="rect">
            <a:avLst/>
          </a:prstGeom>
          <a:noFill/>
        </p:spPr>
        <p:txBody>
          <a:bodyPr wrap="none" lIns="0" tIns="0" rIns="0" bIns="0" rtlCol="0">
            <a:noAutofit/>
          </a:bodyPr>
          <a:lstStyle/>
          <a:p>
            <a:pPr>
              <a:lnSpc>
                <a:spcPct val="90000"/>
              </a:lnSpc>
            </a:pPr>
            <a:r>
              <a:rPr lang="en-US" dirty="0" smtClean="0"/>
              <a:t>Provide Performance reports on VDC, VAPP, VM</a:t>
            </a:r>
            <a:endParaRPr lang="en-US" dirty="0"/>
          </a:p>
        </p:txBody>
      </p:sp>
    </p:spTree>
    <p:extLst>
      <p:ext uri="{BB962C8B-B14F-4D97-AF65-F5344CB8AC3E}">
        <p14:creationId xmlns:p14="http://schemas.microsoft.com/office/powerpoint/2010/main" val="142061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7" name="Subtitle 6"/>
          <p:cNvSpPr>
            <a:spLocks noGrp="1"/>
          </p:cNvSpPr>
          <p:nvPr>
            <p:ph type="subTitle" idx="1"/>
          </p:nvPr>
        </p:nvSpPr>
        <p:spPr/>
        <p:txBody>
          <a:bodyPr/>
          <a:lstStyle/>
          <a:p>
            <a:endParaRPr lang="en-US"/>
          </a:p>
        </p:txBody>
      </p:sp>
      <p:sp>
        <p:nvSpPr>
          <p:cNvPr id="8" name="Text Placeholder 7"/>
          <p:cNvSpPr>
            <a:spLocks noGrp="1"/>
          </p:cNvSpPr>
          <p:nvPr>
            <p:ph type="body" sz="quarter" idx="13"/>
          </p:nvPr>
        </p:nvSpPr>
        <p:spPr/>
        <p:txBody>
          <a:bodyPr/>
          <a:lstStyle/>
          <a:p>
            <a:endParaRPr lang="en-US"/>
          </a:p>
        </p:txBody>
      </p:sp>
      <p:sp>
        <p:nvSpPr>
          <p:cNvPr id="4" name="Slide Number Placeholder 3"/>
          <p:cNvSpPr>
            <a:spLocks noGrp="1"/>
          </p:cNvSpPr>
          <p:nvPr>
            <p:ph type="sldNum" sz="quarter" idx="4294967295"/>
          </p:nvPr>
        </p:nvSpPr>
        <p:spPr>
          <a:xfrm>
            <a:off x="11658600" y="6430963"/>
            <a:ext cx="533400" cy="231775"/>
          </a:xfrm>
        </p:spPr>
        <p:txBody>
          <a:bodyPr/>
          <a:lstStyle/>
          <a:p>
            <a:fld id="{B016F8AB-BCEA-4347-8BA6-BE776009BC89}" type="slidenum">
              <a:rPr lang="en-US" smtClean="0"/>
              <a:pPr/>
              <a:t>20</a:t>
            </a:fld>
            <a:endParaRPr lang="en-US"/>
          </a:p>
        </p:txBody>
      </p:sp>
    </p:spTree>
    <p:extLst>
      <p:ext uri="{BB962C8B-B14F-4D97-AF65-F5344CB8AC3E}">
        <p14:creationId xmlns:p14="http://schemas.microsoft.com/office/powerpoint/2010/main" val="102060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a:t>
            </a:r>
            <a:r>
              <a:rPr lang="en-US" dirty="0" smtClean="0"/>
              <a:t>optimize</a:t>
            </a:r>
          </a:p>
          <a:p>
            <a:pPr lvl="1">
              <a:buFont typeface="Wingdings" panose="05000000000000000000" pitchFamily="2" charset="2"/>
              <a:buChar char="Ø"/>
            </a:pPr>
            <a:r>
              <a:rPr lang="en-US" dirty="0" smtClean="0"/>
              <a:t>Merge Entity Aggregation and Time Aggregation</a:t>
            </a:r>
          </a:p>
          <a:p>
            <a:pPr lvl="1">
              <a:buFont typeface="Wingdings" panose="05000000000000000000" pitchFamily="2" charset="2"/>
              <a:buChar char="Ø"/>
            </a:pPr>
            <a:r>
              <a:rPr lang="en-US" dirty="0" smtClean="0"/>
              <a:t>Translate all formula on RAW counters</a:t>
            </a:r>
            <a:endParaRPr lang="en-US" dirty="0" smtClean="0"/>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a:t>
            </a:r>
            <a:r>
              <a:rPr lang="en-US" dirty="0" smtClean="0"/>
              <a:t>System</a:t>
            </a:r>
          </a:p>
          <a:p>
            <a:pPr lvl="1">
              <a:buFont typeface="Wingdings" panose="05000000000000000000" pitchFamily="2" charset="2"/>
              <a:buChar char="Ø"/>
            </a:pPr>
            <a:r>
              <a:rPr lang="en-US" dirty="0" smtClean="0"/>
              <a:t>…</a:t>
            </a: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26</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r>
              <a:rPr lang="en-US" dirty="0" smtClean="0"/>
              <a:t>.</a:t>
            </a:r>
          </a:p>
          <a:p>
            <a:r>
              <a:rPr lang="en-US" dirty="0" smtClean="0"/>
              <a:t>New KPI can use existing KPIs (filter by the new KPI’s type and binding Object), no matter the type of the existing KPIs.</a:t>
            </a:r>
            <a:endParaRPr lang="en-US" dirty="0" smtClean="0"/>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4058</TotalTime>
  <Words>1846</Words>
  <Application>Microsoft Office PowerPoint</Application>
  <PresentationFormat>Widescreen</PresentationFormat>
  <Paragraphs>267</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VDC/VAPP Performance Monitoring</vt:lpstr>
      <vt:lpstr>Collector Manager</vt:lpstr>
      <vt:lpstr>Demo</vt:lpstr>
      <vt:lpstr>E2E Scenario     definitions</vt:lpstr>
      <vt:lpstr>Source file</vt:lpstr>
      <vt:lpstr>After collect</vt:lpstr>
      <vt:lpstr>CSV Collector Performance Test</vt:lpstr>
      <vt:lpstr>more</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237</cp:revision>
  <dcterms:created xsi:type="dcterms:W3CDTF">2015-06-05T00:45:03Z</dcterms:created>
  <dcterms:modified xsi:type="dcterms:W3CDTF">2016-02-11T07:53:58Z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