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63" r:id="rId3"/>
    <p:sldId id="262" r:id="rId4"/>
    <p:sldId id="278" r:id="rId5"/>
    <p:sldId id="271" r:id="rId6"/>
    <p:sldId id="283" r:id="rId7"/>
    <p:sldId id="270" r:id="rId8"/>
    <p:sldId id="284" r:id="rId9"/>
    <p:sldId id="285" r:id="rId10"/>
    <p:sldId id="272" r:id="rId11"/>
    <p:sldId id="273" r:id="rId12"/>
    <p:sldId id="280" r:id="rId13"/>
    <p:sldId id="274" r:id="rId14"/>
    <p:sldId id="286" r:id="rId15"/>
    <p:sldId id="266" r:id="rId16"/>
    <p:sldId id="277" r:id="rId17"/>
    <p:sldId id="289" r:id="rId18"/>
    <p:sldId id="288" r:id="rId19"/>
    <p:sldId id="290" r:id="rId20"/>
    <p:sldId id="267" r:id="rId21"/>
    <p:sldId id="268" r:id="rId22"/>
    <p:sldId id="269" r:id="rId23"/>
    <p:sldId id="279" r:id="rId24"/>
    <p:sldId id="281" r:id="rId25"/>
    <p:sldId id="275" r:id="rId26"/>
    <p:sldId id="282"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8" autoAdjust="0"/>
    <p:restoredTop sz="94700" autoAdjust="0"/>
  </p:normalViewPr>
  <p:slideViewPr>
    <p:cSldViewPr>
      <p:cViewPr varScale="1">
        <p:scale>
          <a:sx n="84" d="100"/>
          <a:sy n="84" d="100"/>
        </p:scale>
        <p:origin x="864" y="8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2/11/2016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February 11,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11,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11,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11,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11,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11,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dirty="0" smtClean="0"/>
              <a:t>HPE OSS Performance Management</a:t>
            </a:r>
            <a:endParaRPr lang="en-US" sz="6000"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Management GUI</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6" name="Picture 5"/>
          <p:cNvPicPr>
            <a:picLocks noChangeAspect="1"/>
          </p:cNvPicPr>
          <p:nvPr/>
        </p:nvPicPr>
        <p:blipFill>
          <a:blip r:embed="rId2"/>
          <a:stretch>
            <a:fillRect/>
          </a:stretch>
        </p:blipFill>
        <p:spPr>
          <a:xfrm>
            <a:off x="1905000" y="4784733"/>
            <a:ext cx="3076315" cy="1011391"/>
          </a:xfrm>
          <a:prstGeom prst="rect">
            <a:avLst/>
          </a:prstGeom>
        </p:spPr>
      </p:pic>
      <p:pic>
        <p:nvPicPr>
          <p:cNvPr id="7" name="Picture 6"/>
          <p:cNvPicPr>
            <a:picLocks noChangeAspect="1"/>
          </p:cNvPicPr>
          <p:nvPr/>
        </p:nvPicPr>
        <p:blipFill>
          <a:blip r:embed="rId3"/>
          <a:stretch>
            <a:fillRect/>
          </a:stretch>
        </p:blipFill>
        <p:spPr>
          <a:xfrm>
            <a:off x="6094413" y="1371600"/>
            <a:ext cx="5792788" cy="4169664"/>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77000" y="3210481"/>
            <a:ext cx="5351795" cy="3452534"/>
          </a:xfrm>
          <a:prstGeom prst="rect">
            <a:avLst/>
          </a:prstGeom>
        </p:spPr>
      </p:pic>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pic>
        <p:nvPicPr>
          <p:cNvPr id="6" name="Picture 5"/>
          <p:cNvPicPr>
            <a:picLocks noChangeAspect="1"/>
          </p:cNvPicPr>
          <p:nvPr/>
        </p:nvPicPr>
        <p:blipFill>
          <a:blip r:embed="rId3"/>
          <a:stretch>
            <a:fillRect/>
          </a:stretch>
        </p:blipFill>
        <p:spPr>
          <a:xfrm>
            <a:off x="190674" y="1237555"/>
            <a:ext cx="6923819" cy="2734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 * The engine provide customized APIs to query KPI values</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p:txBody>
          <a:bodyPr/>
          <a:lstStyle/>
          <a:p>
            <a:r>
              <a:rPr lang="en-US" dirty="0" smtClean="0"/>
              <a:t>Most collectors are customized according to real requirements.</a:t>
            </a:r>
          </a:p>
          <a:p>
            <a:r>
              <a:rPr lang="en-US" dirty="0" smtClean="0"/>
              <a:t>The collectors can collect data from all kinds </a:t>
            </a:r>
            <a:r>
              <a:rPr lang="en-US" dirty="0"/>
              <a:t>of system/devices </a:t>
            </a:r>
            <a:r>
              <a:rPr lang="en-US" dirty="0" smtClean="0"/>
              <a:t>in theory.</a:t>
            </a:r>
          </a:p>
          <a:p>
            <a:r>
              <a:rPr lang="en-US" dirty="0" smtClean="0"/>
              <a:t>All collector shall implement a rest interface to manage (start/stop) and monitor (report status) itself.</a:t>
            </a:r>
          </a:p>
          <a:p>
            <a:r>
              <a:rPr lang="en-US" dirty="0" smtClean="0"/>
              <a:t>The collector can be develop in different languages – JS, JAVA, SCALA …</a:t>
            </a:r>
          </a:p>
          <a:p>
            <a:r>
              <a:rPr lang="en-US" dirty="0" smtClean="0"/>
              <a:t>OSSP Console provide a REST API to register </a:t>
            </a:r>
            <a:r>
              <a:rPr lang="en-US" smtClean="0"/>
              <a:t>new KPI.</a:t>
            </a:r>
            <a:endParaRPr lang="en-US" dirty="0" smtClean="0"/>
          </a:p>
          <a:p>
            <a:r>
              <a:rPr lang="en-US" dirty="0" smtClean="0"/>
              <a:t>Different type collectors can share one REST server, while same type collector must running in different REST servers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26628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 in configured interval.</a:t>
            </a:r>
          </a:p>
          <a:p>
            <a:r>
              <a:rPr lang="en-US" dirty="0" smtClean="0"/>
              <a:t>The file must in a pre-define format.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r>
              <a:rPr lang="en-US" dirty="0" smtClean="0"/>
              <a:t>Nodes instances are injected using NEO4J merge while for the performance concerns, KPI instances are injected using NEE4J Create and the whole file will be committed</a:t>
            </a:r>
            <a:r>
              <a:rPr lang="en-US" dirty="0"/>
              <a:t> </a:t>
            </a:r>
            <a:r>
              <a:rPr lang="en-US" dirty="0" smtClean="0"/>
              <a:t>as a single transaction. The side effect of it is if there is one KPI instance is duplicated in the DB the whole KPIs in the file are rejected.</a:t>
            </a:r>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673086"/>
              </p:ext>
            </p:extLst>
          </p:nvPr>
        </p:nvGraphicFramePr>
        <p:xfrm>
          <a:off x="4305299" y="22098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a:xfrm>
            <a:off x="609600" y="1295400"/>
            <a:ext cx="10969784" cy="4800599"/>
          </a:xfrm>
        </p:spPr>
        <p:txBody>
          <a:bodyPr/>
          <a:lstStyle/>
          <a:p>
            <a:r>
              <a:rPr lang="en-US" dirty="0" smtClean="0"/>
              <a:t>SNMP is one of most common protocol to collect performance data. OSSP provide a simple SNMP collector. To implement complex SNMP collection can use NMMI and an collector to collect data from it.</a:t>
            </a:r>
          </a:p>
          <a:p>
            <a:r>
              <a:rPr lang="en-US" dirty="0" smtClean="0"/>
              <a:t>The collector support snmpget and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6774243" y="2611810"/>
            <a:ext cx="4541456" cy="393954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Average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3429000"/>
            <a:ext cx="2450173" cy="1729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2416491" y="4187923"/>
            <a:ext cx="4313831" cy="2493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Down Arrow 9"/>
          <p:cNvSpPr/>
          <p:nvPr/>
        </p:nvSpPr>
        <p:spPr bwMode="ltGray">
          <a:xfrm rot="19507322">
            <a:off x="2470223" y="4035523"/>
            <a:ext cx="609600" cy="304800"/>
          </a:xfrm>
          <a:prstGeom prst="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1" name="TextBox 10"/>
          <p:cNvSpPr txBox="1"/>
          <p:nvPr/>
        </p:nvSpPr>
        <p:spPr>
          <a:xfrm>
            <a:off x="2898711" y="3732572"/>
            <a:ext cx="2438400" cy="304800"/>
          </a:xfrm>
          <a:prstGeom prst="rect">
            <a:avLst/>
          </a:prstGeom>
          <a:noFill/>
        </p:spPr>
        <p:txBody>
          <a:bodyPr wrap="none" lIns="0" tIns="0" rIns="0" bIns="0" rtlCol="0">
            <a:noAutofit/>
          </a:bodyPr>
          <a:lstStyle/>
          <a:p>
            <a:pPr>
              <a:lnSpc>
                <a:spcPct val="90000"/>
              </a:lnSpc>
            </a:pPr>
            <a:r>
              <a:rPr lang="en-US" dirty="0" smtClean="0">
                <a:ln w="0"/>
                <a:solidFill>
                  <a:schemeClr val="accent1"/>
                </a:solidFill>
                <a:effectLst>
                  <a:outerShdw blurRad="38100" dist="25400" dir="5400000" algn="ctr" rotWithShape="0">
                    <a:srgbClr val="6E747A">
                      <a:alpha val="43000"/>
                    </a:srgbClr>
                  </a:outerShdw>
                </a:effectLst>
              </a:rPr>
              <a:t>Collector initialization</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NFVD GUI Log Collector</a:t>
            </a:r>
            <a:endParaRPr lang="en-US" dirty="0"/>
          </a:p>
        </p:txBody>
      </p:sp>
      <p:sp>
        <p:nvSpPr>
          <p:cNvPr id="3" name="Content Placeholder 2"/>
          <p:cNvSpPr>
            <a:spLocks noGrp="1"/>
          </p:cNvSpPr>
          <p:nvPr>
            <p:ph idx="1"/>
          </p:nvPr>
        </p:nvSpPr>
        <p:spPr/>
        <p:txBody>
          <a:bodyPr/>
          <a:lstStyle/>
          <a:p>
            <a:r>
              <a:rPr lang="en-US" dirty="0" smtClean="0"/>
              <a:t>It’s a high customized collector to collect log files from NFVD GUI</a:t>
            </a:r>
          </a:p>
          <a:p>
            <a:r>
              <a:rPr lang="en-US" dirty="0" smtClean="0"/>
              <a:t>It will help to monitor the communications between GUI server and FF/AA server.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pic>
        <p:nvPicPr>
          <p:cNvPr id="5" name="Picture 4"/>
          <p:cNvPicPr>
            <a:picLocks noChangeAspect="1"/>
          </p:cNvPicPr>
          <p:nvPr/>
        </p:nvPicPr>
        <p:blipFill>
          <a:blip r:embed="rId2"/>
          <a:stretch>
            <a:fillRect/>
          </a:stretch>
        </p:blipFill>
        <p:spPr>
          <a:xfrm>
            <a:off x="609441" y="2286000"/>
            <a:ext cx="3522870" cy="2209800"/>
          </a:xfrm>
          <a:prstGeom prst="rect">
            <a:avLst/>
          </a:prstGeom>
        </p:spPr>
      </p:pic>
      <p:pic>
        <p:nvPicPr>
          <p:cNvPr id="6" name="Picture 5"/>
          <p:cNvPicPr>
            <a:picLocks noChangeAspect="1"/>
          </p:cNvPicPr>
          <p:nvPr/>
        </p:nvPicPr>
        <p:blipFill>
          <a:blip r:embed="rId3"/>
          <a:stretch>
            <a:fillRect/>
          </a:stretch>
        </p:blipFill>
        <p:spPr>
          <a:xfrm>
            <a:off x="3657600" y="3962400"/>
            <a:ext cx="7734674" cy="19781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5962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 Manager</a:t>
            </a:r>
            <a:endParaRPr lang="en-US" dirty="0"/>
          </a:p>
        </p:txBody>
      </p:sp>
      <p:sp>
        <p:nvSpPr>
          <p:cNvPr id="3" name="Content Placeholder 2"/>
          <p:cNvSpPr>
            <a:spLocks noGrp="1"/>
          </p:cNvSpPr>
          <p:nvPr>
            <p:ph idx="1"/>
          </p:nvPr>
        </p:nvSpPr>
        <p:spPr/>
        <p:txBody>
          <a:bodyPr/>
          <a:lstStyle/>
          <a:p>
            <a:r>
              <a:rPr lang="en-US" dirty="0" smtClean="0"/>
              <a:t>All collectors defined in a configuration file of OSSP Console.</a:t>
            </a:r>
          </a:p>
          <a:p>
            <a:endParaRPr lang="en-US" dirty="0"/>
          </a:p>
          <a:p>
            <a:endParaRPr lang="en-US" dirty="0" smtClean="0"/>
          </a:p>
          <a:p>
            <a:endParaRPr lang="en-US" dirty="0"/>
          </a:p>
          <a:p>
            <a:r>
              <a:rPr lang="en-US" dirty="0" smtClean="0"/>
              <a:t>In the OSSP Collector workspace, we can manage these collectors</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
        <p:nvSpPr>
          <p:cNvPr id="5" name="Rectangle 1"/>
          <p:cNvSpPr>
            <a:spLocks noChangeArrowheads="1"/>
          </p:cNvSpPr>
          <p:nvPr/>
        </p:nvSpPr>
        <p:spPr bwMode="auto">
          <a:xfrm>
            <a:off x="1447800" y="1905000"/>
            <a:ext cx="868680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"demo"</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"not exist"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600200" y="3733800"/>
            <a:ext cx="8228848" cy="1998620"/>
          </a:xfrm>
          <a:prstGeom prst="rect">
            <a:avLst/>
          </a:prstGeom>
        </p:spPr>
      </p:pic>
    </p:spTree>
    <p:extLst>
      <p:ext uri="{BB962C8B-B14F-4D97-AF65-F5344CB8AC3E}">
        <p14:creationId xmlns:p14="http://schemas.microsoft.com/office/powerpoint/2010/main" val="366576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7" name="Subtitle 6"/>
          <p:cNvSpPr>
            <a:spLocks noGrp="1"/>
          </p:cNvSpPr>
          <p:nvPr>
            <p:ph type="subTitle" idx="1"/>
          </p:nvPr>
        </p:nvSpPr>
        <p:spPr/>
        <p:txBody>
          <a:bodyPr/>
          <a:lstStyle/>
          <a:p>
            <a:endParaRPr lang="en-US"/>
          </a:p>
        </p:txBody>
      </p:sp>
      <p:sp>
        <p:nvSpPr>
          <p:cNvPr id="8" name="Text Placeholder 7"/>
          <p:cNvSpPr>
            <a:spLocks noGrp="1"/>
          </p:cNvSpPr>
          <p:nvPr>
            <p:ph type="body" sz="quarter" idx="13"/>
          </p:nvPr>
        </p:nvSpPr>
        <p:spPr/>
        <p:txBody>
          <a:bodyPr/>
          <a:lstStyle/>
          <a:p>
            <a:endParaRPr lang="en-US"/>
          </a:p>
        </p:txBody>
      </p:sp>
      <p:sp>
        <p:nvSpPr>
          <p:cNvPr id="4" name="Slide Number Placeholder 3"/>
          <p:cNvSpPr>
            <a:spLocks noGrp="1"/>
          </p:cNvSpPr>
          <p:nvPr>
            <p:ph type="sldNum" sz="quarter" idx="4294967295"/>
          </p:nvPr>
        </p:nvSpPr>
        <p:spPr>
          <a:xfrm>
            <a:off x="11658600" y="6430963"/>
            <a:ext cx="533400" cy="231775"/>
          </a:xfrm>
        </p:spPr>
        <p:txBody>
          <a:bodyPr/>
          <a:lstStyle/>
          <a:p>
            <a:fld id="{B016F8AB-BCEA-4347-8BA6-BE776009BC89}" type="slidenum">
              <a:rPr lang="en-US" smtClean="0"/>
              <a:pPr/>
              <a:t>19</a:t>
            </a:fld>
            <a:endParaRPr lang="en-US"/>
          </a:p>
        </p:txBody>
      </p:sp>
    </p:spTree>
    <p:extLst>
      <p:ext uri="{BB962C8B-B14F-4D97-AF65-F5344CB8AC3E}">
        <p14:creationId xmlns:p14="http://schemas.microsoft.com/office/powerpoint/2010/main" val="102060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524000"/>
            <a:ext cx="10969784" cy="4267200"/>
          </a:xfrm>
        </p:spPr>
        <p:txBody>
          <a:bodyPr>
            <a:normAutofit/>
          </a:bodyPr>
          <a:lstStyle/>
          <a:p>
            <a:r>
              <a:rPr lang="en-US" sz="1600" dirty="0" smtClean="0"/>
              <a:t>This is a light </a:t>
            </a:r>
            <a:r>
              <a:rPr lang="en-US" sz="1600" dirty="0"/>
              <a:t>but </a:t>
            </a:r>
            <a:r>
              <a:rPr lang="en-US" sz="1600" dirty="0" smtClean="0"/>
              <a:t>extendible solution of performance management.</a:t>
            </a:r>
          </a:p>
          <a:p>
            <a:r>
              <a:rPr lang="en-US" sz="1600" dirty="0" smtClean="0"/>
              <a:t>In the solution, there are 3 main parts</a:t>
            </a:r>
          </a:p>
          <a:p>
            <a:pPr marL="571500" lvl="1" indent="-342900">
              <a:buFont typeface="+mj-lt"/>
              <a:buAutoNum type="alphaLcParenR"/>
            </a:pPr>
            <a:r>
              <a:rPr lang="en-US" sz="1400" dirty="0" smtClean="0"/>
              <a:t> OSSP Server (data collection) </a:t>
            </a:r>
          </a:p>
          <a:p>
            <a:pPr marL="571500" lvl="1" indent="-342900">
              <a:buFont typeface="+mj-lt"/>
              <a:buAutoNum type="alphaLcParenR"/>
            </a:pPr>
            <a:r>
              <a:rPr lang="en-US" sz="1400" dirty="0" smtClean="0"/>
              <a:t> OSSP console (control GUI in UOC)</a:t>
            </a:r>
          </a:p>
          <a:p>
            <a:pPr marL="571500" lvl="1" indent="-342900">
              <a:buFont typeface="+mj-lt"/>
              <a:buAutoNum type="alphaLcParenR"/>
            </a:pPr>
            <a:r>
              <a:rPr lang="en-US" sz="1400" dirty="0"/>
              <a:t> </a:t>
            </a:r>
            <a:r>
              <a:rPr lang="en-US" sz="1400" dirty="0" smtClean="0"/>
              <a:t>OSSP report packs (performance reports and dashboards in UOC or other report platforms).</a:t>
            </a:r>
          </a:p>
          <a:p>
            <a:r>
              <a:rPr lang="en-US" sz="1600" dirty="0" smtClean="0"/>
              <a:t>The solution bases on Neo4J database, which provides high performance on massive data.</a:t>
            </a:r>
          </a:p>
          <a:p>
            <a:r>
              <a:rPr lang="en-US" sz="1600" dirty="0" smtClean="0"/>
              <a:t>In the prototype all modules are developed in JavaScript (NodeJS &amp; AngularJS), while customized collectors can be developed in JAVA  or Scala.</a:t>
            </a:r>
          </a:p>
          <a:p>
            <a:r>
              <a:rPr lang="en-US" sz="1600" dirty="0"/>
              <a:t>The control GUI is develop on HPE UOC framework.</a:t>
            </a:r>
          </a:p>
          <a:p>
            <a:r>
              <a:rPr lang="en-US" sz="1600" dirty="0" smtClean="0"/>
              <a:t>Most function modules work independently, they all provide REST APIs for CONTROL and MONITOR.</a:t>
            </a:r>
          </a:p>
          <a:p>
            <a:r>
              <a:rPr lang="en-US" sz="1600" dirty="0" smtClean="0"/>
              <a:t>Collector able to collect performance data ( and log files) from NE, EMS, Application via different protocols.</a:t>
            </a:r>
          </a:p>
          <a:p>
            <a:r>
              <a:rPr lang="en-US" sz="1600" dirty="0" smtClean="0"/>
              <a:t>* Only </a:t>
            </a:r>
            <a:r>
              <a:rPr lang="en-US" sz="1600" dirty="0"/>
              <a:t>raw counters are stored in the Neo4J, all calculations are runtime. </a:t>
            </a:r>
          </a:p>
          <a:p>
            <a:endParaRPr lang="en-US" sz="1600" dirty="0" smtClean="0"/>
          </a:p>
          <a:p>
            <a:pPr marL="0" indent="0">
              <a:buNone/>
            </a:pPr>
            <a:endParaRPr lang="en-US" sz="1600" dirty="0" smtClean="0"/>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pic>
        <p:nvPicPr>
          <p:cNvPr id="5" name="Picture 4"/>
          <p:cNvPicPr>
            <a:picLocks noChangeAspect="1"/>
          </p:cNvPicPr>
          <p:nvPr/>
        </p:nvPicPr>
        <p:blipFill>
          <a:blip r:embed="rId2"/>
          <a:stretch>
            <a:fillRect/>
          </a:stretch>
        </p:blipFill>
        <p:spPr>
          <a:xfrm>
            <a:off x="659858"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25</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sz="1600" dirty="0"/>
              <a:t>Due to limit of V8(</a:t>
            </a:r>
            <a:r>
              <a:rPr lang="en-US" sz="1600" dirty="0" err="1"/>
              <a:t>NodeJS</a:t>
            </a:r>
            <a:r>
              <a:rPr lang="en-US" sz="1600" dirty="0"/>
              <a:t>) to deal with huge data, it has to split the collector into several collectors work parallel, these collector can run in a distribution environment</a:t>
            </a:r>
          </a:p>
          <a:p>
            <a:r>
              <a:rPr lang="en-US" sz="1600" dirty="0" smtClean="0"/>
              <a:t>Jobs </a:t>
            </a:r>
            <a:r>
              <a:rPr lang="en-US" sz="1600" dirty="0"/>
              <a:t>are executed by scheduler. The jobs are:</a:t>
            </a:r>
          </a:p>
          <a:p>
            <a:pPr lvl="1">
              <a:buFont typeface="Wingdings" panose="05000000000000000000" pitchFamily="2" charset="2"/>
              <a:buChar char="Ø"/>
            </a:pPr>
            <a:r>
              <a:rPr lang="en-US" sz="1400" dirty="0"/>
              <a:t>Calculate/Get KPIs  have thresholds</a:t>
            </a:r>
          </a:p>
          <a:p>
            <a:pPr lvl="1">
              <a:buFont typeface="Wingdings" panose="05000000000000000000" pitchFamily="2" charset="2"/>
              <a:buChar char="Ø"/>
            </a:pPr>
            <a:r>
              <a:rPr lang="en-US" sz="1400" dirty="0"/>
              <a:t>Trigger the actions if thresholds are broken</a:t>
            </a:r>
          </a:p>
          <a:p>
            <a:pPr lvl="1">
              <a:buFont typeface="Wingdings" panose="05000000000000000000" pitchFamily="2" charset="2"/>
              <a:buChar char="Ø"/>
            </a:pPr>
            <a:r>
              <a:rPr lang="en-US" sz="1400" dirty="0"/>
              <a:t>Data retention</a:t>
            </a:r>
          </a:p>
          <a:p>
            <a:r>
              <a:rPr lang="en-US" sz="1600" dirty="0"/>
              <a:t>Retention, it’s could calculate the history KPI values (for all types of KPI) into an achieve DB.</a:t>
            </a:r>
          </a:p>
          <a:p>
            <a:r>
              <a:rPr lang="en-US" sz="1600" dirty="0"/>
              <a:t>Report Packs are not developed in the prototype. UOC or other tools like Pentaho can be used to develop reports. KPI engine will provide APIs to query KPI values</a:t>
            </a:r>
            <a:endParaRPr lang="en-US" b="1"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26</a:t>
            </a:fld>
            <a:endParaRPr lang="en-US"/>
          </a:p>
        </p:txBody>
      </p:sp>
    </p:spTree>
    <p:extLst>
      <p:ext uri="{BB962C8B-B14F-4D97-AF65-F5344CB8AC3E}">
        <p14:creationId xmlns:p14="http://schemas.microsoft.com/office/powerpoint/2010/main" val="38208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609441" y="1253936"/>
            <a:ext cx="10969784" cy="4918264"/>
          </a:xfrm>
        </p:spPr>
        <p:txBody>
          <a:bodyPr>
            <a:normAutofit fontScale="92500" lnSpcReduction="10000"/>
          </a:bodyPr>
          <a:lstStyle/>
          <a:p>
            <a:r>
              <a:rPr lang="en-US" dirty="0" smtClean="0"/>
              <a:t>To define the model is the first step to use this system.  All counters or KPIs must belong to an OBJECT. Model contains objects and relationships. The calculation, propagation, aggregation are based on the model.</a:t>
            </a:r>
          </a:p>
          <a:p>
            <a:r>
              <a:rPr lang="en-US" dirty="0" smtClean="0"/>
              <a:t>The models are group by domains. For example, 2G RAN, IT …  In the system domain ID is unique and the id of object in one domain is unique.</a:t>
            </a:r>
          </a:p>
          <a:p>
            <a:r>
              <a:rPr lang="en-US" dirty="0" smtClean="0"/>
              <a:t>To build the model the best way is provide a visualize portal, like NFVD template designer. </a:t>
            </a:r>
            <a:endParaRPr lang="en-US" dirty="0"/>
          </a:p>
          <a:p>
            <a:r>
              <a:rPr lang="en-US" dirty="0" smtClean="0"/>
              <a:t>The second way is to define the model in a JSON file and use a collector to inject it into the DB.</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To update a model, especially to remove an object is ‘dangerous’ in an online system.</a:t>
            </a:r>
          </a:p>
          <a:p>
            <a:r>
              <a:rPr lang="en-US" dirty="0" smtClean="0"/>
              <a:t>Granularity is a special object</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
        <p:nvSpPr>
          <p:cNvPr id="5" name="Rectangle 1"/>
          <p:cNvSpPr>
            <a:spLocks noChangeArrowheads="1"/>
          </p:cNvSpPr>
          <p:nvPr/>
        </p:nvSpPr>
        <p:spPr bwMode="auto">
          <a:xfrm>
            <a:off x="924978" y="3124200"/>
            <a:ext cx="47244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"domain"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"elements"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"relationships"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00800" y="3124200"/>
            <a:ext cx="3306580" cy="1896320"/>
          </a:xfrm>
          <a:prstGeom prst="rect">
            <a:avLst/>
          </a:prstGeom>
        </p:spPr>
      </p:pic>
      <p:sp>
        <p:nvSpPr>
          <p:cNvPr id="7" name="Right Arrow 6"/>
          <p:cNvSpPr/>
          <p:nvPr/>
        </p:nvSpPr>
        <p:spPr bwMode="ltGray">
          <a:xfrm>
            <a:off x="5256928" y="3892040"/>
            <a:ext cx="838200" cy="360639"/>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9374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A visualized designer to define the model of network based on RAPPID library. </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Instances</a:t>
            </a:r>
            <a:endParaRPr lang="en-US" dirty="0"/>
          </a:p>
        </p:txBody>
      </p:sp>
      <p:sp>
        <p:nvSpPr>
          <p:cNvPr id="3" name="Content Placeholder 2"/>
          <p:cNvSpPr>
            <a:spLocks noGrp="1"/>
          </p:cNvSpPr>
          <p:nvPr>
            <p:ph idx="1"/>
          </p:nvPr>
        </p:nvSpPr>
        <p:spPr/>
        <p:txBody>
          <a:bodyPr/>
          <a:lstStyle/>
          <a:p>
            <a:r>
              <a:rPr lang="en-US" dirty="0" smtClean="0"/>
              <a:t>After modelling, the collectors response to inject inventory to the DB and bind them to the predefined object.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6" name="Picture 5"/>
          <p:cNvPicPr>
            <a:picLocks noChangeAspect="1"/>
          </p:cNvPicPr>
          <p:nvPr/>
        </p:nvPicPr>
        <p:blipFill>
          <a:blip r:embed="rId2"/>
          <a:stretch>
            <a:fillRect/>
          </a:stretch>
        </p:blipFill>
        <p:spPr>
          <a:xfrm>
            <a:off x="3352800" y="2057400"/>
            <a:ext cx="3810000" cy="3736448"/>
          </a:xfrm>
          <a:prstGeom prst="rect">
            <a:avLst/>
          </a:prstGeom>
        </p:spPr>
      </p:pic>
    </p:spTree>
    <p:extLst>
      <p:ext uri="{BB962C8B-B14F-4D97-AF65-F5344CB8AC3E}">
        <p14:creationId xmlns:p14="http://schemas.microsoft.com/office/powerpoint/2010/main" val="131159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a:t>
            </a:r>
            <a:endParaRPr lang="en-US" dirty="0"/>
          </a:p>
        </p:txBody>
      </p:sp>
      <p:sp>
        <p:nvSpPr>
          <p:cNvPr id="3" name="Content Placeholder 2"/>
          <p:cNvSpPr>
            <a:spLocks noGrp="1"/>
          </p:cNvSpPr>
          <p:nvPr>
            <p:ph idx="1"/>
          </p:nvPr>
        </p:nvSpPr>
        <p:spPr/>
        <p:txBody>
          <a:bodyPr/>
          <a:lstStyle/>
          <a:p>
            <a:r>
              <a:rPr lang="en-US" dirty="0" smtClean="0"/>
              <a:t>KPI/Counter are defined and stored as KPI Definitions and KPI Instances.</a:t>
            </a:r>
          </a:p>
          <a:p>
            <a:r>
              <a:rPr lang="en-US" dirty="0" smtClean="0"/>
              <a:t>All KPI definitions are bind to one model object.</a:t>
            </a:r>
          </a:p>
          <a:p>
            <a:r>
              <a:rPr lang="en-US" dirty="0" smtClean="0"/>
              <a:t>Each KPI definition has one unique ID, the ID is managed by the OSSP console module.</a:t>
            </a:r>
          </a:p>
          <a:p>
            <a:r>
              <a:rPr lang="en-US" dirty="0" smtClean="0"/>
              <a:t>Raw KPI definitions can be created in the GUI of OSSP console or by collectors.</a:t>
            </a:r>
          </a:p>
          <a:p>
            <a:r>
              <a:rPr lang="en-US" dirty="0" smtClean="0"/>
              <a:t>Calculation or aggregation(by NE object or Time)  KPIs are defined in the GUI of OSSP console</a:t>
            </a:r>
            <a:r>
              <a:rPr lang="en-US" dirty="0" smtClean="0"/>
              <a:t>.</a:t>
            </a:r>
          </a:p>
          <a:p>
            <a:r>
              <a:rPr lang="en-US" dirty="0" smtClean="0"/>
              <a:t>New KPI can use existing KPIs (filter by the new KPI’s type and binding Object), no matter the type of the existing KPIs.</a:t>
            </a:r>
            <a:endParaRPr lang="en-US" dirty="0" smtClean="0"/>
          </a:p>
          <a:p>
            <a:r>
              <a:rPr lang="en-US" dirty="0" smtClean="0"/>
              <a:t>KPI instances are created by the collectors, but the system only store raw counters/KPIs. The calculated/aggregated KPIs are not stored in the DB.</a:t>
            </a:r>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2444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3855</TotalTime>
  <Words>1821</Words>
  <Application>Microsoft Office PowerPoint</Application>
  <PresentationFormat>Widescreen</PresentationFormat>
  <Paragraphs>252</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Consolas</vt:lpstr>
      <vt:lpstr>Wingdings</vt:lpstr>
      <vt:lpstr>HPE_Standard_Arial_16x9_v2</vt:lpstr>
      <vt:lpstr>HPE OSS Performance Management</vt:lpstr>
      <vt:lpstr>General Ideas</vt:lpstr>
      <vt:lpstr>Architecture – Function View</vt:lpstr>
      <vt:lpstr>Architecture – Deploy view </vt:lpstr>
      <vt:lpstr>Architecture – Service View (prototype)</vt:lpstr>
      <vt:lpstr>Modelling</vt:lpstr>
      <vt:lpstr>Design Model </vt:lpstr>
      <vt:lpstr>Inventory Instances</vt:lpstr>
      <vt:lpstr>KPI Definition</vt:lpstr>
      <vt:lpstr>KPI Definition Management GUI  -- create and manage KPI definitions</vt:lpstr>
      <vt:lpstr>KPI Definition in Database</vt:lpstr>
      <vt:lpstr>KPI Engine</vt:lpstr>
      <vt:lpstr>Threshold Management</vt:lpstr>
      <vt:lpstr>Collectors</vt:lpstr>
      <vt:lpstr>Standard CSV Collector</vt:lpstr>
      <vt:lpstr>SNMP Collector</vt:lpstr>
      <vt:lpstr>NFVD GUI Log Collector</vt:lpstr>
      <vt:lpstr>Collector Manager</vt:lpstr>
      <vt:lpstr>Demo</vt:lpstr>
      <vt:lpstr>E2E Scenario     definitions</vt:lpstr>
      <vt:lpstr>Source file</vt:lpstr>
      <vt:lpstr>After collect</vt:lpstr>
      <vt:lpstr>CSV Collector Performance Test</vt:lpstr>
      <vt:lpstr>MPM with NFVD</vt:lpstr>
      <vt:lpstr>Next Step</vt:lpstr>
      <vt:lpstr>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228</cp:revision>
  <dcterms:created xsi:type="dcterms:W3CDTF">2015-06-05T00:45:03Z</dcterms:created>
  <dcterms:modified xsi:type="dcterms:W3CDTF">2016-02-11T04:31:03Z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