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263" r:id="rId3"/>
    <p:sldId id="262" r:id="rId4"/>
    <p:sldId id="278" r:id="rId5"/>
    <p:sldId id="271" r:id="rId6"/>
    <p:sldId id="270" r:id="rId7"/>
    <p:sldId id="272" r:id="rId8"/>
    <p:sldId id="273" r:id="rId9"/>
    <p:sldId id="280" r:id="rId10"/>
    <p:sldId id="274" r:id="rId11"/>
    <p:sldId id="266" r:id="rId12"/>
    <p:sldId id="267" r:id="rId13"/>
    <p:sldId id="268" r:id="rId14"/>
    <p:sldId id="269" r:id="rId15"/>
    <p:sldId id="279" r:id="rId16"/>
    <p:sldId id="277" r:id="rId17"/>
    <p:sldId id="281" r:id="rId18"/>
    <p:sldId id="275"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8" autoAdjust="0"/>
    <p:restoredTop sz="94700" autoAdjust="0"/>
  </p:normalViewPr>
  <p:slideViewPr>
    <p:cSldViewPr>
      <p:cViewPr varScale="1">
        <p:scale>
          <a:sx n="73" d="100"/>
          <a:sy n="73" d="100"/>
        </p:scale>
        <p:origin x="211" y="58"/>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1/22/2016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January 22,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January 22,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January 22,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January 22,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January 22,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January 22,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January 22,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January 22,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January 22,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January 22,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January 22,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January 22,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January 22,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January 22,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January 22,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January 22,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January 22,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January 22,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January 22,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January 22,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January 22,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January 22,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January 22,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January 22,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January 22,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January 22,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January 22,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January 22,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January 22,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January 22,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HPE Performance Management</a:t>
            </a:r>
            <a:endParaRPr lang="en-US"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Jan10</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pic>
        <p:nvPicPr>
          <p:cNvPr id="6" name="Picture 5"/>
          <p:cNvPicPr>
            <a:picLocks noChangeAspect="1"/>
          </p:cNvPicPr>
          <p:nvPr/>
        </p:nvPicPr>
        <p:blipFill>
          <a:blip r:embed="rId3"/>
          <a:stretch>
            <a:fillRect/>
          </a:stretch>
        </p:blipFill>
        <p:spPr>
          <a:xfrm>
            <a:off x="1600200" y="5086614"/>
            <a:ext cx="5715001" cy="1555381"/>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files.</a:t>
            </a:r>
          </a:p>
          <a:p>
            <a:r>
              <a:rPr lang="en-US" dirty="0" smtClean="0"/>
              <a:t>The file must in a defined format. So it’s required a external  simple ETL application to reform the source files. </a:t>
            </a:r>
          </a:p>
          <a:p>
            <a:r>
              <a:rPr lang="en-US" dirty="0" smtClean="0"/>
              <a:t>The file must have headers.  </a:t>
            </a:r>
          </a:p>
          <a:p>
            <a:r>
              <a:rPr lang="en-US" dirty="0" smtClean="0"/>
              <a:t>After collect successfully, the file will be renamed or removed.</a:t>
            </a:r>
          </a:p>
          <a:p>
            <a:r>
              <a:rPr lang="en-US" dirty="0" smtClean="0"/>
              <a:t>KPI must be defined before collecting</a:t>
            </a:r>
          </a:p>
          <a:p>
            <a:r>
              <a:rPr lang="en-US" dirty="0" smtClean="0"/>
              <a:t>Inventory data may come together with performance file or need another collector to collect from inventory system.</a:t>
            </a:r>
          </a:p>
          <a:p>
            <a:endParaRPr lang="en-US" dirty="0" smtClean="0"/>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81077946"/>
              </p:ext>
            </p:extLst>
          </p:nvPr>
        </p:nvGraphicFramePr>
        <p:xfrm>
          <a:off x="4038600" y="25146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Collector Performance Test</a:t>
            </a:r>
            <a:endParaRPr lang="en-US" dirty="0"/>
          </a:p>
        </p:txBody>
      </p:sp>
      <p:sp>
        <p:nvSpPr>
          <p:cNvPr id="3" name="Content Placeholder 2"/>
          <p:cNvSpPr>
            <a:spLocks noGrp="1"/>
          </p:cNvSpPr>
          <p:nvPr>
            <p:ph idx="1"/>
          </p:nvPr>
        </p:nvSpPr>
        <p:spPr/>
        <p:txBody>
          <a:bodyPr/>
          <a:lstStyle/>
          <a:p>
            <a:r>
              <a:rPr lang="en-US" dirty="0" smtClean="0"/>
              <a:t>Test environment: </a:t>
            </a:r>
          </a:p>
          <a:p>
            <a:pPr lvl="1"/>
            <a:r>
              <a:rPr lang="en-US" dirty="0" err="1" smtClean="0"/>
              <a:t>zbook</a:t>
            </a:r>
            <a:r>
              <a:rPr lang="en-US" dirty="0" smtClean="0"/>
              <a:t> 15,  8 CPU (i7-4800) ,Memory 32G, OS: windows 7; </a:t>
            </a:r>
          </a:p>
          <a:p>
            <a:pPr lvl="1"/>
            <a:r>
              <a:rPr lang="en-US" dirty="0" smtClean="0"/>
              <a:t>Neo4J 2.3.1 community version with default setting</a:t>
            </a:r>
          </a:p>
          <a:p>
            <a:pPr lvl="1"/>
            <a:r>
              <a:rPr lang="en-US" dirty="0" err="1" smtClean="0"/>
              <a:t>NodeJS</a:t>
            </a:r>
            <a:r>
              <a:rPr lang="en-US" dirty="0" smtClean="0"/>
              <a:t> v5.2.0</a:t>
            </a:r>
          </a:p>
          <a:p>
            <a:endParaRPr lang="en-US" dirty="0"/>
          </a:p>
          <a:p>
            <a:r>
              <a:rPr lang="en-US" dirty="0" smtClean="0"/>
              <a:t>Test 1, simulate one csv file with  10BSC, each BSC has 100 BTS, total 10000 records , each record has 12 KPI value.</a:t>
            </a:r>
          </a:p>
          <a:p>
            <a:pPr marL="0" indent="0">
              <a:buNone/>
            </a:pPr>
            <a:r>
              <a:rPr lang="en-US" dirty="0"/>
              <a:t>	</a:t>
            </a:r>
            <a:r>
              <a:rPr lang="en-US" sz="1400" dirty="0"/>
              <a:t>Cost 328 </a:t>
            </a:r>
            <a:r>
              <a:rPr lang="en-US" sz="1400" dirty="0" smtClean="0"/>
              <a:t>seconds</a:t>
            </a:r>
            <a:endParaRPr lang="en-US" sz="1400" dirty="0"/>
          </a:p>
          <a:p>
            <a:r>
              <a:rPr lang="en-US" dirty="0"/>
              <a:t>Test </a:t>
            </a:r>
            <a:r>
              <a:rPr lang="en-US" dirty="0" smtClean="0"/>
              <a:t>2 simulate 10 csv files, each file has 1BSC 100 BTS 1000 records, each </a:t>
            </a:r>
            <a:r>
              <a:rPr lang="en-US" dirty="0"/>
              <a:t>record has 12 KPI value</a:t>
            </a:r>
            <a:r>
              <a:rPr lang="en-US" dirty="0" smtClean="0"/>
              <a:t>.</a:t>
            </a:r>
            <a:endParaRPr lang="en-US" dirty="0"/>
          </a:p>
          <a:p>
            <a:pPr marL="411480" lvl="2" indent="0">
              <a:buNone/>
            </a:pPr>
            <a:r>
              <a:rPr lang="en-US" dirty="0" smtClean="0"/>
              <a:t>	Cost 35, 67, 100,  134, 168, 201,235, 302, 339,  seconds</a:t>
            </a:r>
            <a:endParaRPr lang="en-US" dirty="0"/>
          </a:p>
          <a:p>
            <a:pPr marL="0" indent="0">
              <a:buNone/>
            </a:pPr>
            <a:r>
              <a:rPr lang="en-US" dirty="0" smtClean="0"/>
              <a:t>It seems the Neo4J is working in serial, 10000 KPIs cost 30 seconds. </a:t>
            </a:r>
          </a:p>
          <a:p>
            <a:pPr marL="0" indent="0">
              <a:buNone/>
            </a:pPr>
            <a:r>
              <a:rPr lang="en-US" dirty="0" smtClean="0"/>
              <a:t>Note: 1) During the test, the CPU loading is less than 50% and there is still lots free memory. Also query in the Neo4J console is  fast. 2) Need study the configuration of Neo4J.</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spTree>
    <p:extLst>
      <p:ext uri="{BB962C8B-B14F-4D97-AF65-F5344CB8AC3E}">
        <p14:creationId xmlns:p14="http://schemas.microsoft.com/office/powerpoint/2010/main" val="11221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p:txBody>
          <a:bodyPr/>
          <a:lstStyle/>
          <a:p>
            <a:r>
              <a:rPr lang="en-US" dirty="0" smtClean="0"/>
              <a:t>SNMP can collect data by snmpget or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SNMP collector will register the KPIs in by itself</a:t>
            </a:r>
          </a:p>
          <a:p>
            <a:pPr lvl="1"/>
            <a:r>
              <a:rPr lang="en-US" dirty="0" smtClean="0"/>
              <a:t>The 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sp>
        <p:nvSpPr>
          <p:cNvPr id="5" name="Rectangle 1"/>
          <p:cNvSpPr>
            <a:spLocks noChangeArrowheads="1"/>
          </p:cNvSpPr>
          <p:nvPr/>
        </p:nvSpPr>
        <p:spPr bwMode="auto">
          <a:xfrm>
            <a:off x="7962899" y="2183551"/>
            <a:ext cx="3352800" cy="424731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"Average</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828800" y="3581400"/>
            <a:ext cx="3810000" cy="2463800"/>
          </a:xfrm>
          <a:prstGeom prst="rect">
            <a:avLst/>
          </a:prstGeom>
        </p:spPr>
      </p:pic>
    </p:spTree>
    <p:extLst>
      <p:ext uri="{BB962C8B-B14F-4D97-AF65-F5344CB8AC3E}">
        <p14:creationId xmlns:p14="http://schemas.microsoft.com/office/powerpoint/2010/main" val="30371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MPM with NFVD</a:t>
            </a:r>
            <a:endParaRPr lang="en-US" dirty="0"/>
          </a:p>
        </p:txBody>
      </p:sp>
      <p:sp>
        <p:nvSpPr>
          <p:cNvPr id="3" name="Content Placeholder 2"/>
          <p:cNvSpPr>
            <a:spLocks noGrp="1"/>
          </p:cNvSpPr>
          <p:nvPr>
            <p:ph idx="1"/>
          </p:nvPr>
        </p:nvSpPr>
        <p:spPr>
          <a:xfrm>
            <a:off x="609600" y="1524001"/>
            <a:ext cx="10969784" cy="1447800"/>
          </a:xfrm>
        </p:spPr>
        <p:txBody>
          <a:bodyPr/>
          <a:lstStyle/>
          <a:p>
            <a:pPr>
              <a:buFontTx/>
              <a:buChar char="-"/>
            </a:pPr>
            <a:r>
              <a:rPr lang="en-US" dirty="0" smtClean="0"/>
              <a:t>NFVD self monitor</a:t>
            </a:r>
          </a:p>
          <a:p>
            <a:pPr>
              <a:buFontTx/>
              <a:buChar char="-"/>
            </a:pPr>
            <a:r>
              <a:rPr lang="en-US" dirty="0" smtClean="0"/>
              <a:t>VDC/VAPP Service monitor</a:t>
            </a:r>
          </a:p>
          <a:p>
            <a:pPr>
              <a:buFontTx/>
              <a:buChar char="-"/>
            </a:pPr>
            <a:r>
              <a:rPr lang="en-US" dirty="0" smtClean="0"/>
              <a:t>Resource Monitor</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pic>
        <p:nvPicPr>
          <p:cNvPr id="5" name="Picture 4"/>
          <p:cNvPicPr>
            <a:picLocks noChangeAspect="1"/>
          </p:cNvPicPr>
          <p:nvPr/>
        </p:nvPicPr>
        <p:blipFill>
          <a:blip r:embed="rId2"/>
          <a:stretch>
            <a:fillRect/>
          </a:stretch>
        </p:blipFill>
        <p:spPr>
          <a:xfrm>
            <a:off x="636210" y="3200400"/>
            <a:ext cx="10412790" cy="2663082"/>
          </a:xfrm>
          <a:prstGeom prst="rect">
            <a:avLst/>
          </a:prstGeom>
        </p:spPr>
      </p:pic>
    </p:spTree>
    <p:extLst>
      <p:ext uri="{BB962C8B-B14F-4D97-AF65-F5344CB8AC3E}">
        <p14:creationId xmlns:p14="http://schemas.microsoft.com/office/powerpoint/2010/main" val="208125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Still lots work to make it a real application</a:t>
            </a:r>
          </a:p>
          <a:p>
            <a:pPr lvl="1">
              <a:buFont typeface="Wingdings" panose="05000000000000000000" pitchFamily="2" charset="2"/>
              <a:buChar char="Ø"/>
            </a:pPr>
            <a:r>
              <a:rPr lang="en-US" dirty="0" smtClean="0"/>
              <a:t>Job Management Module</a:t>
            </a:r>
          </a:p>
          <a:p>
            <a:pPr lvl="1">
              <a:buFont typeface="Wingdings" panose="05000000000000000000" pitchFamily="2" charset="2"/>
              <a:buChar char="Ø"/>
            </a:pPr>
            <a:r>
              <a:rPr lang="en-US" dirty="0" smtClean="0"/>
              <a:t>Product level GUI</a:t>
            </a:r>
          </a:p>
          <a:p>
            <a:pPr lvl="1">
              <a:buFont typeface="Wingdings" panose="05000000000000000000" pitchFamily="2" charset="2"/>
              <a:buChar char="Ø"/>
            </a:pPr>
            <a:r>
              <a:rPr lang="en-US" dirty="0" smtClean="0"/>
              <a:t>Algorithm optimize</a:t>
            </a:r>
          </a:p>
          <a:p>
            <a:pPr lvl="1">
              <a:buFont typeface="Wingdings" panose="05000000000000000000" pitchFamily="2" charset="2"/>
              <a:buChar char="Ø"/>
            </a:pPr>
            <a:r>
              <a:rPr lang="en-US" dirty="0" smtClean="0"/>
              <a:t>Retention</a:t>
            </a:r>
          </a:p>
          <a:p>
            <a:pPr lvl="1">
              <a:buFont typeface="Wingdings" panose="05000000000000000000" pitchFamily="2" charset="2"/>
              <a:buChar char="Ø"/>
            </a:pPr>
            <a:r>
              <a:rPr lang="en-US" dirty="0" smtClean="0"/>
              <a:t>Log System</a:t>
            </a:r>
          </a:p>
        </p:txBody>
      </p:sp>
      <p:sp>
        <p:nvSpPr>
          <p:cNvPr id="4" name="Slide Number Placeholder 3"/>
          <p:cNvSpPr>
            <a:spLocks noGrp="1"/>
          </p:cNvSpPr>
          <p:nvPr>
            <p:ph type="sldNum" sz="quarter" idx="12"/>
          </p:nvPr>
        </p:nvSpPr>
        <p:spPr/>
        <p:txBody>
          <a:bodyPr/>
          <a:lstStyle/>
          <a:p>
            <a:fld id="{B016F8AB-BCEA-4347-8BA6-BE776009BC89}" type="slidenum">
              <a:rPr lang="en-US" smtClean="0"/>
              <a:pPr/>
              <a:t>18</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066800"/>
            <a:ext cx="10969784" cy="5105400"/>
          </a:xfrm>
        </p:spPr>
        <p:txBody>
          <a:bodyPr>
            <a:normAutofit lnSpcReduction="10000"/>
          </a:bodyPr>
          <a:lstStyle/>
          <a:p>
            <a:r>
              <a:rPr lang="en-US" sz="1600" dirty="0" smtClean="0"/>
              <a:t>This is a light </a:t>
            </a:r>
            <a:r>
              <a:rPr lang="en-US" sz="1600" dirty="0"/>
              <a:t>but </a:t>
            </a:r>
            <a:r>
              <a:rPr lang="en-US" sz="1600" dirty="0" smtClean="0"/>
              <a:t>extendible solution of performance management.</a:t>
            </a:r>
          </a:p>
          <a:p>
            <a:r>
              <a:rPr lang="en-US" sz="1600" dirty="0" smtClean="0"/>
              <a:t>The solution bases on Neo4J database, which provides high performance on massive data and used by other HPE product like UCA.</a:t>
            </a:r>
          </a:p>
          <a:p>
            <a:r>
              <a:rPr lang="en-US" sz="1600" dirty="0" smtClean="0"/>
              <a:t>In the prototype all modules are developed in JavaScript (NodeJS &amp; AngularJS), while for customized collectors, they can developed in JAVA  or Scala.</a:t>
            </a:r>
          </a:p>
          <a:p>
            <a:r>
              <a:rPr lang="en-US" sz="1600" dirty="0" smtClean="0"/>
              <a:t>Most function modules work independently, they all provide REST APIs for CONTROL and MONIOR</a:t>
            </a:r>
          </a:p>
          <a:p>
            <a:r>
              <a:rPr lang="en-US" sz="1600" dirty="0" smtClean="0"/>
              <a:t>Due to limit of V8(NodeJS) to deal with huge data, it has to split the collector into several collectors work parallel, these collector can run in a distribution environment</a:t>
            </a:r>
          </a:p>
          <a:p>
            <a:r>
              <a:rPr lang="en-US" sz="1600" dirty="0" smtClean="0"/>
              <a:t>Only raw counters are stored in the Neo4J, all calculations are runtime. (depends on the performance of Neo4J) </a:t>
            </a:r>
          </a:p>
          <a:p>
            <a:r>
              <a:rPr lang="en-US" sz="1600" dirty="0" smtClean="0"/>
              <a:t>Jobs are executed by scheduler. The jobs are:</a:t>
            </a:r>
          </a:p>
          <a:p>
            <a:pPr lvl="1">
              <a:buFont typeface="Wingdings" panose="05000000000000000000" pitchFamily="2" charset="2"/>
              <a:buChar char="Ø"/>
            </a:pPr>
            <a:r>
              <a:rPr lang="en-US" sz="1400" dirty="0" smtClean="0"/>
              <a:t>Calculate/Get KPIs  have thresholds</a:t>
            </a:r>
          </a:p>
          <a:p>
            <a:pPr lvl="1">
              <a:buFont typeface="Wingdings" panose="05000000000000000000" pitchFamily="2" charset="2"/>
              <a:buChar char="Ø"/>
            </a:pPr>
            <a:r>
              <a:rPr lang="en-US" sz="1400" dirty="0" smtClean="0"/>
              <a:t>Trigger the actions if thresholds are broken</a:t>
            </a:r>
          </a:p>
          <a:p>
            <a:pPr lvl="1">
              <a:buFont typeface="Wingdings" panose="05000000000000000000" pitchFamily="2" charset="2"/>
              <a:buChar char="Ø"/>
            </a:pPr>
            <a:r>
              <a:rPr lang="en-US" sz="1400" dirty="0" smtClean="0"/>
              <a:t>Data retention</a:t>
            </a:r>
          </a:p>
          <a:p>
            <a:r>
              <a:rPr lang="en-US" sz="1600" dirty="0" smtClean="0"/>
              <a:t>Retention, it’s could calculate the history KPI values (for all types of KPI) into an achieve DB.</a:t>
            </a:r>
          </a:p>
          <a:p>
            <a:r>
              <a:rPr lang="en-US" sz="1600" dirty="0" smtClean="0"/>
              <a:t>The GUI is develop on HPE UOC framework.</a:t>
            </a:r>
          </a:p>
          <a:p>
            <a:r>
              <a:rPr lang="en-US" sz="1600" dirty="0" smtClean="0"/>
              <a:t>Report Packs are not developed in the prototype. UOC or other tools like Pentaho can be used to develop reports. KPI engine will provide APIs to query KPI values.</a:t>
            </a:r>
          </a:p>
          <a:p>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ltGray">
          <a:xfrm>
            <a:off x="7888013" y="4063087"/>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MPM Core Server</a:t>
            </a:r>
          </a:p>
        </p:txBody>
      </p:sp>
      <p:sp>
        <p:nvSpPr>
          <p:cNvPr id="48" name="Rounded Rectangle 47"/>
          <p:cNvSpPr/>
          <p:nvPr/>
        </p:nvSpPr>
        <p:spPr bwMode="ltGray">
          <a:xfrm>
            <a:off x="5946227" y="1447800"/>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GUI (UOC) Server</a:t>
            </a:r>
          </a:p>
        </p:txBody>
      </p:sp>
      <p:sp>
        <p:nvSpPr>
          <p:cNvPr id="47" name="Rounded Rectangle 46"/>
          <p:cNvSpPr/>
          <p:nvPr/>
        </p:nvSpPr>
        <p:spPr bwMode="ltGray">
          <a:xfrm>
            <a:off x="990600" y="4071811"/>
            <a:ext cx="449711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Collector Servers</a:t>
            </a:r>
          </a:p>
        </p:txBody>
      </p:sp>
      <p:sp>
        <p:nvSpPr>
          <p:cNvPr id="45" name="Rounded Rectangle 44"/>
          <p:cNvSpPr/>
          <p:nvPr/>
        </p:nvSpPr>
        <p:spPr bwMode="ltGray">
          <a:xfrm>
            <a:off x="1371600" y="1524000"/>
            <a:ext cx="3182006" cy="1705303"/>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Neo4J Cluster</a:t>
            </a:r>
          </a:p>
        </p:txBody>
      </p:sp>
      <p:sp>
        <p:nvSpPr>
          <p:cNvPr id="2" name="Title 1"/>
          <p:cNvSpPr>
            <a:spLocks noGrp="1"/>
          </p:cNvSpPr>
          <p:nvPr>
            <p:ph type="title"/>
          </p:nvPr>
        </p:nvSpPr>
        <p:spPr/>
        <p:txBody>
          <a:bodyPr/>
          <a:lstStyle/>
          <a:p>
            <a:r>
              <a:rPr lang="en-US" dirty="0" smtClean="0"/>
              <a:t>Architecture – Deploy view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00562"/>
            <a:ext cx="1219200" cy="1219200"/>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26838"/>
            <a:ext cx="1219200" cy="1219200"/>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655" y="4183848"/>
            <a:ext cx="1219200" cy="1219200"/>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683" y="1905000"/>
            <a:ext cx="1219200" cy="12192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1219200" cy="1219200"/>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114800"/>
            <a:ext cx="1219200" cy="1219200"/>
          </a:xfrm>
          <a:prstGeom prst="rect">
            <a:avLst/>
          </a:prstGeom>
        </p:spPr>
      </p:pic>
      <p:cxnSp>
        <p:nvCxnSpPr>
          <p:cNvPr id="32" name="Straight Connector 31"/>
          <p:cNvCxnSpPr/>
          <p:nvPr/>
        </p:nvCxnSpPr>
        <p:spPr>
          <a:xfrm flipV="1">
            <a:off x="1066800" y="3611983"/>
            <a:ext cx="9448800" cy="45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85294"/>
            <a:ext cx="1219200" cy="1219200"/>
          </a:xfrm>
          <a:prstGeom prst="rect">
            <a:avLst/>
          </a:prstGeom>
        </p:spPr>
      </p:pic>
      <p:cxnSp>
        <p:nvCxnSpPr>
          <p:cNvPr id="37" name="Straight Connector 36"/>
          <p:cNvCxnSpPr/>
          <p:nvPr/>
        </p:nvCxnSpPr>
        <p:spPr>
          <a:xfrm>
            <a:off x="1610710" y="3657600"/>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71800" y="3657599"/>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53606" y="363479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0717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33800"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2586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30862" y="365759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510659"/>
            <a:ext cx="914400" cy="914400"/>
          </a:xfrm>
          <a:prstGeom prst="rect">
            <a:avLst/>
          </a:prstGeom>
          <a:noFill/>
        </p:spPr>
        <p:txBody>
          <a:bodyPr wrap="none" lIns="0" tIns="0" rIns="0" bIns="0" rtlCol="0">
            <a:noAutofit/>
          </a:bodyPr>
          <a:lstStyle/>
          <a:p>
            <a:pPr>
              <a:lnSpc>
                <a:spcPct val="90000"/>
              </a:lnSpc>
            </a:pPr>
            <a:endParaRPr lang="en-US" dirty="0"/>
          </a:p>
        </p:txBody>
      </p:sp>
      <p:sp>
        <p:nvSpPr>
          <p:cNvPr id="3" name="TextBox 2"/>
          <p:cNvSpPr txBox="1"/>
          <p:nvPr/>
        </p:nvSpPr>
        <p:spPr>
          <a:xfrm>
            <a:off x="1580492" y="2914743"/>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Writer Master</a:t>
            </a:r>
            <a:endParaRPr lang="en-US" sz="1400" b="1" dirty="0">
              <a:ln/>
              <a:solidFill>
                <a:schemeClr val="accent3"/>
              </a:solidFill>
            </a:endParaRPr>
          </a:p>
        </p:txBody>
      </p:sp>
      <p:sp>
        <p:nvSpPr>
          <p:cNvPr id="31" name="TextBox 30"/>
          <p:cNvSpPr txBox="1"/>
          <p:nvPr/>
        </p:nvSpPr>
        <p:spPr>
          <a:xfrm>
            <a:off x="3036422" y="2905912"/>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Read Slaves</a:t>
            </a:r>
            <a:endParaRPr lang="en-US" sz="1400" b="1" dirty="0">
              <a:ln/>
              <a:solidFill>
                <a:schemeClr val="accent3"/>
              </a:solidFill>
            </a:endParaRPr>
          </a:p>
        </p:txBody>
      </p:sp>
    </p:spTree>
    <p:extLst>
      <p:ext uri="{BB962C8B-B14F-4D97-AF65-F5344CB8AC3E}">
        <p14:creationId xmlns:p14="http://schemas.microsoft.com/office/powerpoint/2010/main" val="717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
        <p:nvSpPr>
          <p:cNvPr id="28" name="Can 27"/>
          <p:cNvSpPr/>
          <p:nvPr/>
        </p:nvSpPr>
        <p:spPr bwMode="ltGray">
          <a:xfrm>
            <a:off x="131202" y="5226564"/>
            <a:ext cx="1075964" cy="394099"/>
          </a:xfrm>
          <a:prstGeom prst="can">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Achieve</a:t>
            </a:r>
            <a:endParaRPr lang="en-US" dirty="0"/>
          </a:p>
        </p:txBody>
      </p:sp>
      <p:sp>
        <p:nvSpPr>
          <p:cNvPr id="3" name="Bent Arrow 2"/>
          <p:cNvSpPr/>
          <p:nvPr/>
        </p:nvSpPr>
        <p:spPr bwMode="ltGray">
          <a:xfrm rot="16200000" flipH="1">
            <a:off x="697381" y="4436982"/>
            <a:ext cx="623923" cy="993489"/>
          </a:xfrm>
          <a:prstGeom prst="bentArrow">
            <a:avLst>
              <a:gd name="adj1" fmla="val 20434"/>
              <a:gd name="adj2" fmla="val 25000"/>
              <a:gd name="adj3" fmla="val 25000"/>
              <a:gd name="adj4" fmla="val 4375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Build a visualized designer to define the model of network based on RAPPID library. </a:t>
            </a:r>
            <a:endParaRPr lang="en-US" dirty="0"/>
          </a:p>
          <a:p>
            <a:pPr marL="0" indent="0">
              <a:buNone/>
            </a:pPr>
            <a:r>
              <a:rPr lang="en-US" dirty="0" smtClean="0"/>
              <a:t>Granularity objects are defined in the designer as well.</a:t>
            </a:r>
            <a:endParaRPr lang="en-US" dirty="0"/>
          </a:p>
        </p:txBody>
      </p:sp>
      <p:sp>
        <p:nvSpPr>
          <p:cNvPr id="10" name="Content Placeholder 2"/>
          <p:cNvSpPr txBox="1">
            <a:spLocks/>
          </p:cNvSpPr>
          <p:nvPr/>
        </p:nvSpPr>
        <p:spPr>
          <a:xfrm>
            <a:off x="7620000" y="1340029"/>
            <a:ext cx="3810000" cy="1131479"/>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r>
              <a:rPr lang="en-US" dirty="0" smtClean="0"/>
              <a:t>The monitored network shall have a model. The model consists of NE nodes and relationships.</a:t>
            </a: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Management</a:t>
            </a:r>
            <a:br>
              <a:rPr lang="en-US" dirty="0" smtClean="0"/>
            </a:br>
            <a:r>
              <a:rPr lang="en-US" dirty="0" smtClean="0"/>
              <a:t>	-- </a:t>
            </a:r>
            <a:r>
              <a:rPr lang="en-US" sz="2000" dirty="0" smtClean="0"/>
              <a:t>create and manage KPI definitions</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096000" y="1752600"/>
            <a:ext cx="5684964" cy="3537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1905000" y="4784733"/>
            <a:ext cx="3076315" cy="1011391"/>
          </a:xfrm>
          <a:prstGeom prst="rect">
            <a:avLst/>
          </a:prstGeom>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pic>
        <p:nvPicPr>
          <p:cNvPr id="5" name="Picture 4"/>
          <p:cNvPicPr>
            <a:picLocks noChangeAspect="1"/>
          </p:cNvPicPr>
          <p:nvPr/>
        </p:nvPicPr>
        <p:blipFill>
          <a:blip r:embed="rId2"/>
          <a:stretch>
            <a:fillRect/>
          </a:stretch>
        </p:blipFill>
        <p:spPr>
          <a:xfrm>
            <a:off x="624681" y="1676400"/>
            <a:ext cx="6809093" cy="28429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6324600" y="2929682"/>
            <a:ext cx="5380952" cy="3733333"/>
          </a:xfrm>
          <a:prstGeom prst="rect">
            <a:avLst/>
          </a:prstGeom>
        </p:spPr>
      </p:pic>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spTree>
    <p:extLst>
      <p:ext uri="{BB962C8B-B14F-4D97-AF65-F5344CB8AC3E}">
        <p14:creationId xmlns:p14="http://schemas.microsoft.com/office/powerpoint/2010/main" val="304369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Engine</a:t>
            </a:r>
            <a:endParaRPr lang="en-US" dirty="0"/>
          </a:p>
        </p:txBody>
      </p:sp>
      <p:sp>
        <p:nvSpPr>
          <p:cNvPr id="3" name="Content Placeholder 2"/>
          <p:cNvSpPr>
            <a:spLocks noGrp="1"/>
          </p:cNvSpPr>
          <p:nvPr>
            <p:ph idx="1"/>
          </p:nvPr>
        </p:nvSpPr>
        <p:spPr/>
        <p:txBody>
          <a:bodyPr/>
          <a:lstStyle/>
          <a:p>
            <a:r>
              <a:rPr lang="en-US" dirty="0" smtClean="0"/>
              <a:t>KPI Engine module is the most valuable module in the system which reflects most important design ideas.</a:t>
            </a:r>
          </a:p>
          <a:p>
            <a:r>
              <a:rPr lang="en-US" dirty="0" smtClean="0"/>
              <a:t>One idea is only store RAW counters/KPIs in the DB, all other KPIs are calculate in runtime. It’s because of in PM collection, the collection and aggregation are running in schedule, while some raw data may comes later, so the aggregation data may not accurate, it’s difficult to update these data. While calculate in runtime is  the other side of devil which may encounter performance issue. So current design and prototype may not suit for the real time scenario with lots calculations.</a:t>
            </a:r>
          </a:p>
          <a:p>
            <a:r>
              <a:rPr lang="en-US" dirty="0" smtClean="0"/>
              <a:t>A third part library is included to pares and calculate the Calculation KPI( also used by Threshold module and SNMP collector)</a:t>
            </a:r>
          </a:p>
          <a:p>
            <a:r>
              <a:rPr lang="en-US" dirty="0" smtClean="0"/>
              <a:t>Only support follow aggregation method: sum, </a:t>
            </a:r>
            <a:r>
              <a:rPr lang="en-US" dirty="0" err="1" smtClean="0"/>
              <a:t>avg</a:t>
            </a:r>
            <a:r>
              <a:rPr lang="en-US" dirty="0" smtClean="0"/>
              <a:t>, max, min and count. (in SNMP  collector support these methods and one more: delta)</a:t>
            </a:r>
          </a:p>
          <a:p>
            <a:r>
              <a:rPr lang="en-US" dirty="0" smtClean="0"/>
              <a:t>The engine provide customized APIs to fetch </a:t>
            </a:r>
            <a:r>
              <a:rPr lang="en-US" smtClean="0"/>
              <a:t>KPI values</a:t>
            </a:r>
            <a:endParaRPr lang="en-US" dirty="0" smtClean="0"/>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spTree>
    <p:extLst>
      <p:ext uri="{BB962C8B-B14F-4D97-AF65-F5344CB8AC3E}">
        <p14:creationId xmlns:p14="http://schemas.microsoft.com/office/powerpoint/2010/main" val="150621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2085</TotalTime>
  <Words>1281</Words>
  <Application>Microsoft Office PowerPoint</Application>
  <PresentationFormat>Widescreen</PresentationFormat>
  <Paragraphs>195</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Wingdings</vt:lpstr>
      <vt:lpstr>HPE_Standard_Arial_16x9_v2</vt:lpstr>
      <vt:lpstr>HPE Performance Management</vt:lpstr>
      <vt:lpstr>General Ideas</vt:lpstr>
      <vt:lpstr>Architecture – Function View</vt:lpstr>
      <vt:lpstr>Architecture – Deploy view </vt:lpstr>
      <vt:lpstr>Architecture – Service View (prototype)</vt:lpstr>
      <vt:lpstr>Design Model </vt:lpstr>
      <vt:lpstr>KPI Management  -- create and manage KPI definitions</vt:lpstr>
      <vt:lpstr>KPI Definition in Database</vt:lpstr>
      <vt:lpstr>KPI Engine</vt:lpstr>
      <vt:lpstr>Threshold Management</vt:lpstr>
      <vt:lpstr>Standard CSV Collector</vt:lpstr>
      <vt:lpstr>E2E Scenario     definitions</vt:lpstr>
      <vt:lpstr>Source file</vt:lpstr>
      <vt:lpstr>After collect</vt:lpstr>
      <vt:lpstr>CSV Collector Performance Test</vt:lpstr>
      <vt:lpstr>SNMP Collector</vt:lpstr>
      <vt:lpstr>MPM with NFVD</vt:lpstr>
      <vt:lpstr>Next Step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167</cp:revision>
  <dcterms:created xsi:type="dcterms:W3CDTF">2015-06-05T00:45:03Z</dcterms:created>
  <dcterms:modified xsi:type="dcterms:W3CDTF">2016-01-22T10:43:13Z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