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256" r:id="rId2"/>
    <p:sldId id="263" r:id="rId3"/>
    <p:sldId id="262" r:id="rId4"/>
    <p:sldId id="278" r:id="rId5"/>
    <p:sldId id="271" r:id="rId6"/>
    <p:sldId id="283" r:id="rId7"/>
    <p:sldId id="270" r:id="rId8"/>
    <p:sldId id="284" r:id="rId9"/>
    <p:sldId id="285" r:id="rId10"/>
    <p:sldId id="272" r:id="rId11"/>
    <p:sldId id="273" r:id="rId12"/>
    <p:sldId id="280" r:id="rId13"/>
    <p:sldId id="274" r:id="rId14"/>
    <p:sldId id="286" r:id="rId15"/>
    <p:sldId id="266" r:id="rId16"/>
    <p:sldId id="277" r:id="rId17"/>
    <p:sldId id="289" r:id="rId18"/>
    <p:sldId id="288" r:id="rId19"/>
    <p:sldId id="267" r:id="rId20"/>
    <p:sldId id="268" r:id="rId21"/>
    <p:sldId id="269" r:id="rId22"/>
    <p:sldId id="279" r:id="rId23"/>
    <p:sldId id="281" r:id="rId24"/>
    <p:sldId id="275" r:id="rId25"/>
    <p:sldId id="282" r:id="rId26"/>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4" orient="horz" pos="3840">
          <p15:clr>
            <a:srgbClr val="A4A3A4"/>
          </p15:clr>
        </p15:guide>
        <p15:guide id="5" pos="3840">
          <p15:clr>
            <a:srgbClr val="A4A3A4"/>
          </p15:clr>
        </p15:guide>
        <p15:guide id="6" pos="384">
          <p15:clr>
            <a:srgbClr val="A4A3A4"/>
          </p15:clr>
        </p15:guide>
        <p15:guide id="7" pos="7296">
          <p15:clr>
            <a:srgbClr val="A4A3A4"/>
          </p15:clr>
        </p15:guide>
        <p15:guide id="8" orient="horz"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n, Zhi-Gang (ES-Best-Shore-Services-China-SH)" initials="YZ(" lastIdx="1" clrIdx="0">
    <p:extLst>
      <p:ext uri="{19B8F6BF-5375-455C-9EA6-DF929625EA0E}">
        <p15:presenceInfo xmlns:p15="http://schemas.microsoft.com/office/powerpoint/2012/main" userId="S-1-5-21-1343024091-879983540-725345543-8501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78" autoAdjust="0"/>
    <p:restoredTop sz="94700" autoAdjust="0"/>
  </p:normalViewPr>
  <p:slideViewPr>
    <p:cSldViewPr>
      <p:cViewPr varScale="1">
        <p:scale>
          <a:sx n="84" d="100"/>
          <a:sy n="84" d="100"/>
        </p:scale>
        <p:origin x="864" y="82"/>
      </p:cViewPr>
      <p:guideLst>
        <p:guide orient="horz" pos="2160"/>
        <p:guide orient="horz" pos="3840"/>
        <p:guide pos="3840"/>
        <p:guide pos="384"/>
        <p:guide pos="7296"/>
        <p:guide orient="horz" pos="960"/>
      </p:guideLst>
    </p:cSldViewPr>
  </p:slideViewPr>
  <p:notesTextViewPr>
    <p:cViewPr>
      <p:scale>
        <a:sx n="1" d="1"/>
        <a:sy n="1" d="1"/>
      </p:scale>
      <p:origin x="0" y="0"/>
    </p:cViewPr>
  </p:notesTextViewPr>
  <p:sorterViewPr>
    <p:cViewPr>
      <p:scale>
        <a:sx n="70" d="100"/>
        <a:sy n="70" d="100"/>
      </p:scale>
      <p:origin x="0" y="0"/>
    </p:cViewPr>
  </p:sorterViewPr>
  <p:notesViewPr>
    <p:cSldViewPr>
      <p:cViewPr varScale="1">
        <p:scale>
          <a:sx n="83" d="100"/>
          <a:sy n="83" d="100"/>
        </p:scale>
        <p:origin x="-381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t>2/8/2016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t>‹#›</a:t>
            </a:fld>
            <a:endParaRPr/>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vl1pPr>
          </a:lstStyle>
          <a:p>
            <a:endParaRPr/>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vl1pPr>
          </a:lstStyle>
          <a:p>
            <a:fld id="{5BFEAE42-E3FE-4405-B7FC-4425D05B92A0}" type="slidenum">
              <a:rPr/>
              <a:pPr/>
              <a:t>‹#›</a:t>
            </a:fld>
            <a:endParaRPr/>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Arial" panose="020B0604020202020204" pitchFamily="34" charset="0"/>
      <a:buChar char=" "/>
      <a:defRPr sz="1100" kern="1200">
        <a:solidFill>
          <a:schemeClr val="tx1"/>
        </a:solidFill>
        <a:latin typeface="+mn-lt"/>
        <a:ea typeface="+mn-ea"/>
        <a:cs typeface="+mn-cs"/>
      </a:defRPr>
    </a:lvl1pPr>
    <a:lvl2pPr marL="228600" indent="-13716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365760" indent="-109728" algn="l" defTabSz="914400" rtl="0" eaLnBrk="1" latinLnBrk="0" hangingPunct="1">
      <a:spcBef>
        <a:spcPts val="600"/>
      </a:spcBef>
      <a:buFont typeface="Arial" panose="020B0604020202020204" pitchFamily="34" charset="0"/>
      <a:buChar char="–"/>
      <a:defRPr sz="1000" kern="1200">
        <a:solidFill>
          <a:schemeClr val="tx1"/>
        </a:solidFill>
        <a:latin typeface="+mn-lt"/>
        <a:ea typeface="+mn-ea"/>
        <a:cs typeface="+mn-cs"/>
      </a:defRPr>
    </a:lvl3pPr>
    <a:lvl4pPr marL="548640" indent="-109728"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31520" indent="-109728"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 </a:t>
            </a:r>
            <a:r>
              <a:rPr lang="en-US" b="1" dirty="0"/>
              <a:t>Title Slide with Picture </a:t>
            </a:r>
            <a:r>
              <a:rPr lang="en-US" dirty="0"/>
              <a:t>ideal for including a dark picture with a brief title and </a:t>
            </a:r>
            <a:r>
              <a:rPr lang="en-US" dirty="0" smtClean="0"/>
              <a:t>subtitle.</a:t>
            </a:r>
          </a:p>
          <a:p>
            <a:endParaRPr lang="en-US" dirty="0" smtClean="0"/>
          </a:p>
          <a:p>
            <a:r>
              <a:rPr lang="en-US" dirty="0" smtClean="0"/>
              <a:t>A </a:t>
            </a:r>
            <a:r>
              <a:rPr lang="en-US" dirty="0"/>
              <a:t>selection of pre-approved title slides are available in the </a:t>
            </a:r>
            <a:r>
              <a:rPr lang="en-US" b="1" dirty="0" smtClean="0"/>
              <a:t>HPE </a:t>
            </a:r>
            <a:r>
              <a:rPr lang="en-US" b="1" dirty="0"/>
              <a:t>Title Slide </a:t>
            </a:r>
            <a:r>
              <a:rPr lang="en-US" b="1" dirty="0" smtClean="0"/>
              <a:t>Library. </a:t>
            </a:r>
            <a:r>
              <a:rPr lang="en-US" dirty="0" smtClean="0"/>
              <a:t>The location of the library will be communicated later.</a:t>
            </a:r>
            <a:endParaRPr lang="en-US" dirty="0"/>
          </a:p>
          <a:p>
            <a:endParaRPr lang="en-US" dirty="0"/>
          </a:p>
          <a:p>
            <a:r>
              <a:rPr lang="en-US" dirty="0" smtClean="0"/>
              <a:t>To </a:t>
            </a:r>
            <a:r>
              <a:rPr lang="en-US" dirty="0"/>
              <a:t>insert a slide with a different picture from the </a:t>
            </a:r>
            <a:r>
              <a:rPr lang="en-US" dirty="0" smtClean="0"/>
              <a:t>HPE </a:t>
            </a:r>
            <a:r>
              <a:rPr lang="en-US" dirty="0"/>
              <a:t>Title Slide Library:</a:t>
            </a:r>
          </a:p>
          <a:p>
            <a:endParaRPr lang="en-US" dirty="0"/>
          </a:p>
          <a:p>
            <a:r>
              <a:rPr lang="en-US" dirty="0"/>
              <a:t>Open the file </a:t>
            </a:r>
            <a:r>
              <a:rPr lang="en-US" b="1" dirty="0" smtClean="0"/>
              <a:t>HPE_16x9_Title_Slide_Library.pptx</a:t>
            </a:r>
            <a:endParaRPr lang="en-US" b="1" dirty="0"/>
          </a:p>
          <a:p>
            <a:endParaRPr lang="en-US" dirty="0"/>
          </a:p>
          <a:p>
            <a:r>
              <a:rPr lang="en-US" dirty="0"/>
              <a:t>From the Slide thumbnails pane, select the slide with the picture you would like to use in your presentation and click </a:t>
            </a:r>
            <a:r>
              <a:rPr lang="en-US" b="1" dirty="0"/>
              <a:t>Copy</a:t>
            </a:r>
            <a:r>
              <a:rPr lang="en-US" dirty="0"/>
              <a:t> (</a:t>
            </a:r>
            <a:r>
              <a:rPr lang="en-US" dirty="0" err="1"/>
              <a:t>Ctrl+C</a:t>
            </a:r>
            <a:r>
              <a:rPr lang="en-US" dirty="0"/>
              <a:t>)</a:t>
            </a:r>
          </a:p>
          <a:p>
            <a:endParaRPr lang="en-US" dirty="0"/>
          </a:p>
          <a:p>
            <a:r>
              <a:rPr lang="en-US" dirty="0"/>
              <a:t>Open a copy of the new </a:t>
            </a:r>
            <a:r>
              <a:rPr lang="en-US" dirty="0" smtClean="0"/>
              <a:t>HPE </a:t>
            </a:r>
            <a:r>
              <a:rPr lang="en-US" dirty="0"/>
              <a:t>16x9 template (Standard or Events)  or your current presentation</a:t>
            </a:r>
          </a:p>
          <a:p>
            <a:endParaRPr lang="en-US" dirty="0"/>
          </a:p>
          <a:p>
            <a:r>
              <a:rPr lang="en-US" dirty="0"/>
              <a:t>In the Slide thumbnails pane, click </a:t>
            </a:r>
            <a:r>
              <a:rPr lang="en-US" b="1" dirty="0"/>
              <a:t>Paste</a:t>
            </a:r>
            <a:r>
              <a:rPr lang="en-US" dirty="0"/>
              <a:t> (</a:t>
            </a:r>
            <a:r>
              <a:rPr lang="en-US" dirty="0" err="1"/>
              <a:t>Ctrl+V</a:t>
            </a:r>
            <a:r>
              <a:rPr lang="en-US" dirty="0"/>
              <a:t>)</a:t>
            </a:r>
          </a:p>
          <a:p>
            <a:endParaRPr lang="en-US" dirty="0"/>
          </a:p>
          <a:p>
            <a:r>
              <a:rPr lang="en-US" dirty="0"/>
              <a:t>A </a:t>
            </a:r>
            <a:r>
              <a:rPr lang="en-US" b="1" dirty="0"/>
              <a:t>Paste Options </a:t>
            </a:r>
            <a:r>
              <a:rPr lang="en-US" dirty="0"/>
              <a:t>clipboard icon will appear. </a:t>
            </a:r>
            <a:r>
              <a:rPr lang="en-US" b="1" dirty="0"/>
              <a:t>Click</a:t>
            </a:r>
            <a:r>
              <a:rPr lang="en-US" dirty="0"/>
              <a:t> the icon and select </a:t>
            </a:r>
            <a:r>
              <a:rPr lang="en-US" b="1" dirty="0"/>
              <a:t>Keep Source Formatting</a:t>
            </a:r>
            <a:r>
              <a:rPr lang="en-US" dirty="0"/>
              <a:t>. (</a:t>
            </a:r>
            <a:r>
              <a:rPr lang="en-US" dirty="0" err="1"/>
              <a:t>Ctrl+K</a:t>
            </a:r>
            <a:r>
              <a:rPr lang="en-US" dirty="0"/>
              <a:t>)</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t>1</a:t>
            </a:fld>
            <a:endParaRPr lang="en-US"/>
          </a:p>
        </p:txBody>
      </p:sp>
    </p:spTree>
    <p:extLst>
      <p:ext uri="{BB962C8B-B14F-4D97-AF65-F5344CB8AC3E}">
        <p14:creationId xmlns:p14="http://schemas.microsoft.com/office/powerpoint/2010/main" val="1405672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2</a:t>
            </a:fld>
            <a:endParaRPr lang="en-US"/>
          </a:p>
        </p:txBody>
      </p:sp>
    </p:spTree>
    <p:extLst>
      <p:ext uri="{BB962C8B-B14F-4D97-AF65-F5344CB8AC3E}">
        <p14:creationId xmlns:p14="http://schemas.microsoft.com/office/powerpoint/2010/main" val="3861844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3</a:t>
            </a:fld>
            <a:endParaRPr lang="en-US"/>
          </a:p>
        </p:txBody>
      </p:sp>
    </p:spTree>
    <p:extLst>
      <p:ext uri="{BB962C8B-B14F-4D97-AF65-F5344CB8AC3E}">
        <p14:creationId xmlns:p14="http://schemas.microsoft.com/office/powerpoint/2010/main" val="1688739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15</a:t>
            </a:fld>
            <a:endParaRPr lang="en-US"/>
          </a:p>
        </p:txBody>
      </p:sp>
    </p:spTree>
    <p:extLst>
      <p:ext uri="{BB962C8B-B14F-4D97-AF65-F5344CB8AC3E}">
        <p14:creationId xmlns:p14="http://schemas.microsoft.com/office/powerpoint/2010/main" val="41789458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0986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EFA54ACD-BEB7-4258-A5F3-653792456C00}" type="datetime4">
              <a:rPr lang="en-US" smtClean="0"/>
              <a:t>February 8,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4323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2399C1EB-F401-4F7B-BD9C-AAA165C9F3D7}" type="datetime4">
              <a:rPr lang="en-US" smtClean="0"/>
              <a:t>February 8,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Tree>
    <p:extLst>
      <p:ext uri="{BB962C8B-B14F-4D97-AF65-F5344CB8AC3E}">
        <p14:creationId xmlns:p14="http://schemas.microsoft.com/office/powerpoint/2010/main" val="3364303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2" name="Date Placeholder 1"/>
          <p:cNvSpPr>
            <a:spLocks noGrp="1"/>
          </p:cNvSpPr>
          <p:nvPr>
            <p:ph type="dt" sz="half" idx="10"/>
          </p:nvPr>
        </p:nvSpPr>
        <p:spPr/>
        <p:txBody>
          <a:bodyPr/>
          <a:lstStyle/>
          <a:p>
            <a:fld id="{ECF1CC87-9C4B-4D13-B529-5EAF641302E2}" type="datetime4">
              <a:rPr lang="en-US" smtClean="0"/>
              <a:t>February 8,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275529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AEFA413A-E630-4377-B30C-3545E98CC867}" type="datetime4">
              <a:rPr lang="en-US" smtClean="0"/>
              <a:t>February 8,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306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2D33DC54-2A66-493A-80B5-8303FBA5D0AD}" type="datetime4">
              <a:rPr lang="en-US" smtClean="0"/>
              <a:t>February 8,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7068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a:t>Click to edit Master title style</a:t>
            </a:r>
          </a:p>
        </p:txBody>
      </p:sp>
      <p:sp>
        <p:nvSpPr>
          <p:cNvPr id="3" name="Date Placeholder 2"/>
          <p:cNvSpPr>
            <a:spLocks noGrp="1"/>
          </p:cNvSpPr>
          <p:nvPr>
            <p:ph type="dt" sz="half" idx="10"/>
          </p:nvPr>
        </p:nvSpPr>
        <p:spPr/>
        <p:txBody>
          <a:bodyPr/>
          <a:lstStyle/>
          <a:p>
            <a:fld id="{26B45FFC-9EEF-4E69-85F5-C8F54747804D}" type="datetime4">
              <a:rPr lang="en-US" smtClean="0"/>
              <a:t>February 8,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t>February 8,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t>February 8, 2016</a:t>
            </a:fld>
            <a:endParaRPr/>
          </a:p>
        </p:txBody>
      </p:sp>
      <p:sp>
        <p:nvSpPr>
          <p:cNvPr id="3" name="Footer Placeholder 2"/>
          <p:cNvSpPr>
            <a:spLocks noGrp="1"/>
          </p:cNvSpPr>
          <p:nvPr>
            <p:ph type="ftr" sz="quarter" idx="11"/>
          </p:nvPr>
        </p:nvSpPr>
        <p:spPr/>
        <p:txBody>
          <a:bodyPr/>
          <a:lstStyle/>
          <a:p>
            <a:r>
              <a:rPr lang="en-US" smtClean="0"/>
              <a:t>Private | Confidential | Internal Use Only </a:t>
            </a:r>
            <a:endParaRPr/>
          </a:p>
        </p:txBody>
      </p:sp>
      <p:sp>
        <p:nvSpPr>
          <p:cNvPr id="4" name="Slide Number Placeholder 3"/>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36592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905039DC-98B3-47E6-AD46-BA5B72AD8B4A}" type="datetime4">
              <a:rPr lang="en-US" smtClean="0"/>
              <a:t>February 8,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18324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fld id="{A48AA38D-5CBD-4E44-A2EB-B3F38A5B8051}" type="datetime4">
              <a:rPr lang="en-US" smtClean="0"/>
              <a:t>February 8,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90298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4176868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fld id="{8F030E74-B79E-47A7-AA1C-BA3D00CC0B4A}" type="datetime4">
              <a:rPr lang="en-US" smtClean="0"/>
              <a:t>February 8,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16084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00FDD7F1-9FB6-4CB9-BA1F-25B205B879F3}" type="datetime4">
              <a:rPr lang="en-US" smtClean="0"/>
              <a:t>February 8,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46254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027D5831-B468-414C-94B5-F04EB43FC0AE}" type="datetime4">
              <a:rPr lang="en-US" smtClean="0"/>
              <a:t>February 8,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9148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727A18C6-3F10-4266-96C9-5D014F3025B2}" type="datetime4">
              <a:rPr lang="en-US" smtClean="0"/>
              <a:t>February 8,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50263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6"/>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dirty="0"/>
              <a:t>Click to edit Master text styles</a:t>
            </a:r>
          </a:p>
        </p:txBody>
      </p:sp>
      <p:sp>
        <p:nvSpPr>
          <p:cNvPr id="5" name="Date Placeholder 4"/>
          <p:cNvSpPr>
            <a:spLocks noGrp="1"/>
          </p:cNvSpPr>
          <p:nvPr>
            <p:ph type="dt" sz="half" idx="10"/>
          </p:nvPr>
        </p:nvSpPr>
        <p:spPr/>
        <p:txBody>
          <a:bodyPr/>
          <a:lstStyle/>
          <a:p>
            <a:fld id="{A6CB1722-4B46-4353-B583-721651D61489}" type="datetime4">
              <a:rPr lang="en-US" smtClean="0"/>
              <a:t>February 8,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18229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8B8B1958-F972-48E2-B30C-3D9C71EE7ED1}" type="datetime4">
              <a:rPr lang="en-US" smtClean="0"/>
              <a:t>February 8,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87985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7467601" y="1524000"/>
            <a:ext cx="4111784" cy="45720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BF2CF142-9C82-4C83-9B6A-8077B879C1B8}" type="datetime4">
              <a:rPr lang="en-US" smtClean="0"/>
              <a:t>February 8,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47141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a:t>Click to edit Master title style</a:t>
            </a: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5" name="Date Placeholder 4"/>
          <p:cNvSpPr>
            <a:spLocks noGrp="1"/>
          </p:cNvSpPr>
          <p:nvPr>
            <p:ph type="dt" sz="half" idx="10"/>
          </p:nvPr>
        </p:nvSpPr>
        <p:spPr/>
        <p:txBody>
          <a:bodyPr/>
          <a:lstStyle/>
          <a:p>
            <a:fld id="{9C259EE5-F25B-4563-AE58-6B042DD986DA}" type="datetime4">
              <a:rPr lang="en-US" smtClean="0"/>
              <a:t>February 8,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07718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a:t>Click to edit Master title style</a:t>
            </a: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60944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9" name="Text Placeholder 3"/>
          <p:cNvSpPr>
            <a:spLocks noGrp="1"/>
          </p:cNvSpPr>
          <p:nvPr>
            <p:ph type="body" sz="half" idx="14"/>
          </p:nvPr>
        </p:nvSpPr>
        <p:spPr bwMode="ltGray">
          <a:xfrm>
            <a:off x="626672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F4CAB0D1-A256-4DFA-8583-35D5EE4CD0DF}" type="datetime4">
              <a:rPr lang="en-US" smtClean="0"/>
              <a:t>February 8,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2018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60944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9" name="Text Placeholder 3"/>
          <p:cNvSpPr>
            <a:spLocks noGrp="1"/>
          </p:cNvSpPr>
          <p:nvPr>
            <p:ph type="body" sz="half" idx="14"/>
          </p:nvPr>
        </p:nvSpPr>
        <p:spPr bwMode="ltGray">
          <a:xfrm>
            <a:off x="438150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11" name="Text Placeholder 3"/>
          <p:cNvSpPr>
            <a:spLocks noGrp="1"/>
          </p:cNvSpPr>
          <p:nvPr>
            <p:ph type="body" sz="half" idx="16"/>
          </p:nvPr>
        </p:nvSpPr>
        <p:spPr bwMode="ltGray">
          <a:xfrm>
            <a:off x="8150384"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B0BBCA58-86AD-4F40-BF66-913A1183EE47}" type="datetime4">
              <a:rPr lang="en-US" smtClean="0"/>
              <a:t>February 8,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0158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9" name="Date Placeholder 8"/>
          <p:cNvSpPr>
            <a:spLocks noGrp="1"/>
          </p:cNvSpPr>
          <p:nvPr>
            <p:ph type="dt" sz="half" idx="15"/>
          </p:nvPr>
        </p:nvSpPr>
        <p:spPr/>
        <p:txBody>
          <a:bodyPr/>
          <a:lstStyle/>
          <a:p>
            <a:fld id="{FB395617-A7D9-4AE8-82B6-3D0A191CDCBE}" type="datetime4">
              <a:rPr lang="en-US" smtClean="0"/>
              <a:t>February 8, 2016</a:t>
            </a:fld>
            <a:endParaRPr/>
          </a:p>
        </p:txBody>
      </p:sp>
      <p:sp>
        <p:nvSpPr>
          <p:cNvPr id="12" name="Footer Placeholder 11"/>
          <p:cNvSpPr>
            <a:spLocks noGrp="1"/>
          </p:cNvSpPr>
          <p:nvPr>
            <p:ph type="ftr" sz="quarter" idx="16"/>
          </p:nvPr>
        </p:nvSpPr>
        <p:spPr/>
        <p:txBody>
          <a:bodyPr/>
          <a:lstStyle/>
          <a:p>
            <a:r>
              <a:rPr lang="en-US" smtClean="0"/>
              <a:t>Private | Confidential | Internal Use Only </a:t>
            </a:r>
            <a:endParaRPr/>
          </a:p>
        </p:txBody>
      </p:sp>
      <p:sp>
        <p:nvSpPr>
          <p:cNvPr id="13" name="Slide Number Placeholder 12"/>
          <p:cNvSpPr>
            <a:spLocks noGrp="1"/>
          </p:cNvSpPr>
          <p:nvPr>
            <p:ph type="sldNum" sz="quarter" idx="17"/>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392541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9611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Vertical Text Placeholder 2"/>
          <p:cNvSpPr>
            <a:spLocks noGrp="1"/>
          </p:cNvSpPr>
          <p:nvPr>
            <p:ph type="body" orient="vert" idx="1"/>
          </p:nvPr>
        </p:nvSpPr>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77C6BA28-E443-46F5-AE73-D543F89EF748}" type="datetime4">
              <a:rPr lang="en-US" smtClean="0"/>
              <a:t>February 8,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3926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a:t>Click to edit Master title style</a:t>
            </a: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1452EE1A-1BE0-474E-808D-00D5A7797660}" type="datetime4">
              <a:rPr lang="en-US" smtClean="0"/>
              <a:t>February 8,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65013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a:t>Click to edit Master title style</a:t>
            </a: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1D654495-4BF5-4727-99D4-DFD1D0597350}" type="datetime4">
              <a:rPr lang="en-US" smtClean="0"/>
              <a:t>February 8,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24666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a:t>Click to edit Master title style</a:t>
            </a: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74A90477-F864-462B-BF44-00D67B14D858}" type="datetime4">
              <a:rPr lang="en-US" smtClean="0"/>
              <a:t>February 8,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070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fld id="{16E08157-2DC9-4745-A7A9-7046A8583708}" type="datetime4">
              <a:rPr lang="en-US" smtClean="0"/>
              <a:t>February 8,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27895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fld id="{FDD7D378-E709-4062-9715-39E79557A063}" type="datetime4">
              <a:rPr lang="en-US" smtClean="0"/>
              <a:t>February 8,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371715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C07C5E14-300D-4720-B5FE-54C7D96D4160}" type="datetime4">
              <a:rPr lang="en-US" smtClean="0"/>
              <a:t>February 8,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1625641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BC7BE07D-E945-4DDF-8452-20009392BF2F}" type="datetime4">
              <a:rPr lang="en-US" smtClean="0"/>
              <a:t>February 8,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42263455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a:t>Click to edit Master title style</a:t>
            </a: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Rectangle 6"/>
          <p:cNvSpPr/>
          <p:nvPr/>
        </p:nvSpPr>
        <p:spPr>
          <a:xfrm>
            <a:off x="608012" y="437706"/>
            <a:ext cx="10972800" cy="18288"/>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t>February 8, 2016</a:t>
            </a:fld>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smtClean="0"/>
              <a:t>Private | Confidential | Internal Use Only </a:t>
            </a:r>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5"/>
                </a:solidFill>
              </a:defRPr>
            </a:lvl1pPr>
          </a:lstStyle>
          <a:p>
            <a:fld id="{B016F8AB-BCEA-4347-8BA6-BE776009BC89}" type="slidenum">
              <a:rPr/>
              <a:pPr/>
              <a:t>‹#›</a:t>
            </a:fld>
            <a:endParaRPr dirty="0"/>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60" r:id="rId3"/>
    <p:sldLayoutId id="2147483651" r:id="rId4"/>
    <p:sldLayoutId id="2147483661" r:id="rId5"/>
    <p:sldLayoutId id="2147483662" r:id="rId6"/>
    <p:sldLayoutId id="2147483663" r:id="rId7"/>
    <p:sldLayoutId id="2147483664" r:id="rId8"/>
    <p:sldLayoutId id="2147483665" r:id="rId9"/>
    <p:sldLayoutId id="2147483666" r:id="rId10"/>
    <p:sldLayoutId id="2147483667" r:id="rId11"/>
    <p:sldLayoutId id="2147483650" r:id="rId12"/>
    <p:sldLayoutId id="2147483668" r:id="rId13"/>
    <p:sldLayoutId id="2147483669" r:id="rId14"/>
    <p:sldLayoutId id="2147483654" r:id="rId15"/>
    <p:sldLayoutId id="2147483679" r:id="rId16"/>
    <p:sldLayoutId id="2147483655" r:id="rId17"/>
    <p:sldLayoutId id="2147483652" r:id="rId18"/>
    <p:sldLayoutId id="2147483653" r:id="rId19"/>
    <p:sldLayoutId id="2147483670" r:id="rId20"/>
    <p:sldLayoutId id="2147483671" r:id="rId21"/>
    <p:sldLayoutId id="2147483672" r:id="rId22"/>
    <p:sldLayoutId id="2147483673" r:id="rId23"/>
    <p:sldLayoutId id="2147483656" r:id="rId24"/>
    <p:sldLayoutId id="2147483674" r:id="rId25"/>
    <p:sldLayoutId id="2147483657" r:id="rId26"/>
    <p:sldLayoutId id="2147483675" r:id="rId27"/>
    <p:sldLayoutId id="2147483676" r:id="rId28"/>
    <p:sldLayoutId id="2147483677" r:id="rId29"/>
    <p:sldLayoutId id="2147483678" r:id="rId30"/>
    <p:sldLayoutId id="2147483649" r:id="rId31"/>
    <p:sldLayoutId id="2147483658" r:id="rId32"/>
    <p:sldLayoutId id="2147483659"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userDrawn="1">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6000" dirty="0" smtClean="0"/>
              <a:t>HPE OSS Performance Management</a:t>
            </a:r>
            <a:endParaRPr lang="en-US" sz="6000" dirty="0"/>
          </a:p>
        </p:txBody>
      </p:sp>
      <p:sp>
        <p:nvSpPr>
          <p:cNvPr id="7" name="Subtitle 6"/>
          <p:cNvSpPr>
            <a:spLocks noGrp="1"/>
          </p:cNvSpPr>
          <p:nvPr>
            <p:ph type="subTitle" idx="1"/>
          </p:nvPr>
        </p:nvSpPr>
        <p:spPr/>
        <p:txBody>
          <a:bodyPr/>
          <a:lstStyle/>
          <a:p>
            <a:r>
              <a:rPr lang="en-US" dirty="0" smtClean="0"/>
              <a:t> JS &amp; Neo4J</a:t>
            </a:r>
            <a:endParaRPr lang="en-US" dirty="0"/>
          </a:p>
        </p:txBody>
      </p:sp>
      <p:sp>
        <p:nvSpPr>
          <p:cNvPr id="11" name="Text Placeholder 10"/>
          <p:cNvSpPr>
            <a:spLocks noGrp="1"/>
          </p:cNvSpPr>
          <p:nvPr>
            <p:ph type="body" sz="quarter" idx="13"/>
          </p:nvPr>
        </p:nvSpPr>
        <p:spPr>
          <a:xfrm>
            <a:off x="608013" y="5562600"/>
            <a:ext cx="5489578" cy="609601"/>
          </a:xfrm>
        </p:spPr>
        <p:txBody>
          <a:bodyPr/>
          <a:lstStyle/>
          <a:p>
            <a:r>
              <a:rPr lang="en-US" dirty="0" err="1" smtClean="0"/>
              <a:t>Zhigang</a:t>
            </a:r>
            <a:r>
              <a:rPr lang="en-US" dirty="0" smtClean="0"/>
              <a:t> Yan</a:t>
            </a:r>
          </a:p>
          <a:p>
            <a:r>
              <a:rPr lang="en-US" dirty="0" smtClean="0"/>
              <a:t>Jan10</a:t>
            </a:r>
            <a:r>
              <a:rPr lang="en-US" baseline="30000" dirty="0" smtClean="0"/>
              <a:t>th</a:t>
            </a:r>
            <a:r>
              <a:rPr lang="en-US" dirty="0" smtClean="0"/>
              <a:t>, 2016</a:t>
            </a:r>
            <a:endParaRPr lang="en-US" dirty="0"/>
          </a:p>
        </p:txBody>
      </p:sp>
    </p:spTree>
    <p:extLst>
      <p:ext uri="{BB962C8B-B14F-4D97-AF65-F5344CB8AC3E}">
        <p14:creationId xmlns:p14="http://schemas.microsoft.com/office/powerpoint/2010/main" val="35283557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Definition Management GUI</a:t>
            </a:r>
            <a:br>
              <a:rPr lang="en-US" dirty="0" smtClean="0"/>
            </a:br>
            <a:r>
              <a:rPr lang="en-US" dirty="0" smtClean="0"/>
              <a:t>	-- </a:t>
            </a:r>
            <a:r>
              <a:rPr lang="en-US" sz="2000" dirty="0" smtClean="0"/>
              <a:t>create and manage KPI definitions</a:t>
            </a:r>
            <a:endParaRPr lang="en-US" dirty="0"/>
          </a:p>
        </p:txBody>
      </p:sp>
      <p:sp>
        <p:nvSpPr>
          <p:cNvPr id="3" name="Content Placeholder 2"/>
          <p:cNvSpPr>
            <a:spLocks noGrp="1"/>
          </p:cNvSpPr>
          <p:nvPr>
            <p:ph idx="1"/>
          </p:nvPr>
        </p:nvSpPr>
        <p:spPr>
          <a:xfrm>
            <a:off x="609600" y="1524000"/>
            <a:ext cx="5486400" cy="4571999"/>
          </a:xfrm>
        </p:spPr>
        <p:txBody>
          <a:bodyPr>
            <a:normAutofit/>
          </a:bodyPr>
          <a:lstStyle/>
          <a:p>
            <a:r>
              <a:rPr lang="en-US" sz="1600" dirty="0" smtClean="0"/>
              <a:t>Each KPI has a unique ID assigned by the system.</a:t>
            </a:r>
          </a:p>
          <a:p>
            <a:r>
              <a:rPr lang="en-US" sz="1600" dirty="0" smtClean="0"/>
              <a:t>There are 4 types of KPI</a:t>
            </a:r>
          </a:p>
          <a:p>
            <a:pPr lvl="1">
              <a:buFont typeface="Wingdings" panose="05000000000000000000" pitchFamily="2" charset="2"/>
              <a:buChar char="ü"/>
            </a:pPr>
            <a:r>
              <a:rPr lang="en-US" sz="1400" dirty="0" smtClean="0"/>
              <a:t>Raw: collect by the collectors.</a:t>
            </a:r>
          </a:p>
          <a:p>
            <a:pPr lvl="1">
              <a:buFont typeface="Wingdings" panose="05000000000000000000" pitchFamily="2" charset="2"/>
              <a:buChar char="ü"/>
            </a:pPr>
            <a:r>
              <a:rPr lang="en-US" sz="1400" dirty="0" smtClean="0"/>
              <a:t>Calculation: The KPI is calculated based on the KPIs of the same NE and have the same granularity.</a:t>
            </a:r>
          </a:p>
          <a:p>
            <a:pPr lvl="1">
              <a:buFont typeface="Wingdings" panose="05000000000000000000" pitchFamily="2" charset="2"/>
              <a:buChar char="ü"/>
            </a:pPr>
            <a:r>
              <a:rPr lang="en-US" sz="1400" dirty="0" smtClean="0"/>
              <a:t>Time Aggregation: The KPI is aggregated by the KPI of the same NE type but from smaller granularity.</a:t>
            </a:r>
          </a:p>
          <a:p>
            <a:pPr lvl="1">
              <a:buFont typeface="Wingdings" panose="05000000000000000000" pitchFamily="2" charset="2"/>
              <a:buChar char="ü"/>
            </a:pPr>
            <a:r>
              <a:rPr lang="en-US" sz="1400" dirty="0" smtClean="0"/>
              <a:t>Entity Aggregation: The KPI is aggregated by the KPI of the sub NE (defined in the model) and have same granularity.</a:t>
            </a:r>
          </a:p>
          <a:p>
            <a:pPr marL="228600" lvl="1" indent="0">
              <a:buNone/>
            </a:pPr>
            <a:r>
              <a:rPr lang="en-US" sz="1400" dirty="0" smtClean="0"/>
              <a:t>These 4 types shall meet all the KPI requirements, but we still able to enhance it to simplify the types and support more complex formula and support more aggregation functions.</a:t>
            </a:r>
            <a:endParaRPr lang="en-US" sz="1400" dirty="0"/>
          </a:p>
          <a:p>
            <a:pPr marL="228600" lvl="1" indent="0">
              <a:buNone/>
            </a:pPr>
            <a:endParaRPr lang="en-US" sz="1400" dirty="0" smtClean="0"/>
          </a:p>
        </p:txBody>
      </p:sp>
      <p:sp>
        <p:nvSpPr>
          <p:cNvPr id="4" name="Slide Number Placeholder 3"/>
          <p:cNvSpPr>
            <a:spLocks noGrp="1"/>
          </p:cNvSpPr>
          <p:nvPr>
            <p:ph type="sldNum" sz="quarter" idx="12"/>
          </p:nvPr>
        </p:nvSpPr>
        <p:spPr/>
        <p:txBody>
          <a:bodyPr/>
          <a:lstStyle/>
          <a:p>
            <a:fld id="{B016F8AB-BCEA-4347-8BA6-BE776009BC89}" type="slidenum">
              <a:rPr lang="en-US" smtClean="0"/>
              <a:pPr/>
              <a:t>10</a:t>
            </a:fld>
            <a:endParaRPr lang="en-US"/>
          </a:p>
        </p:txBody>
      </p:sp>
      <p:pic>
        <p:nvPicPr>
          <p:cNvPr id="5" name="Picture 4"/>
          <p:cNvPicPr>
            <a:picLocks noChangeAspect="1"/>
          </p:cNvPicPr>
          <p:nvPr/>
        </p:nvPicPr>
        <p:blipFill>
          <a:blip r:embed="rId2"/>
          <a:stretch>
            <a:fillRect/>
          </a:stretch>
        </p:blipFill>
        <p:spPr>
          <a:xfrm>
            <a:off x="6096000" y="1752600"/>
            <a:ext cx="5684964" cy="35378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3"/>
          <a:stretch>
            <a:fillRect/>
          </a:stretch>
        </p:blipFill>
        <p:spPr>
          <a:xfrm>
            <a:off x="1905000" y="4784733"/>
            <a:ext cx="3076315" cy="1011391"/>
          </a:xfrm>
          <a:prstGeom prst="rect">
            <a:avLst/>
          </a:prstGeom>
        </p:spPr>
      </p:pic>
    </p:spTree>
    <p:extLst>
      <p:ext uri="{BB962C8B-B14F-4D97-AF65-F5344CB8AC3E}">
        <p14:creationId xmlns:p14="http://schemas.microsoft.com/office/powerpoint/2010/main" val="76888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477000" y="3210481"/>
            <a:ext cx="5351795" cy="3452534"/>
          </a:xfrm>
          <a:prstGeom prst="rect">
            <a:avLst/>
          </a:prstGeom>
        </p:spPr>
      </p:pic>
      <p:sp>
        <p:nvSpPr>
          <p:cNvPr id="2" name="Title 1"/>
          <p:cNvSpPr>
            <a:spLocks noGrp="1"/>
          </p:cNvSpPr>
          <p:nvPr>
            <p:ph type="title"/>
          </p:nvPr>
        </p:nvSpPr>
        <p:spPr/>
        <p:txBody>
          <a:bodyPr/>
          <a:lstStyle/>
          <a:p>
            <a:r>
              <a:rPr lang="en-US" dirty="0" smtClean="0"/>
              <a:t>KPI Definition in Database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11</a:t>
            </a:fld>
            <a:endParaRPr lang="en-US"/>
          </a:p>
        </p:txBody>
      </p:sp>
      <p:pic>
        <p:nvPicPr>
          <p:cNvPr id="5" name="Picture 4"/>
          <p:cNvPicPr>
            <a:picLocks noChangeAspect="1"/>
          </p:cNvPicPr>
          <p:nvPr/>
        </p:nvPicPr>
        <p:blipFill>
          <a:blip r:embed="rId3"/>
          <a:stretch>
            <a:fillRect/>
          </a:stretch>
        </p:blipFill>
        <p:spPr>
          <a:xfrm>
            <a:off x="624681" y="1676400"/>
            <a:ext cx="6809093" cy="28429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Curved Down Arrow 6"/>
          <p:cNvSpPr/>
          <p:nvPr/>
        </p:nvSpPr>
        <p:spPr bwMode="ltGray">
          <a:xfrm rot="1939759">
            <a:off x="6990676" y="2546820"/>
            <a:ext cx="2286000" cy="588854"/>
          </a:xfrm>
          <a:prstGeom prst="curved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
        <p:nvSpPr>
          <p:cNvPr id="8" name="Content Placeholder 2"/>
          <p:cNvSpPr>
            <a:spLocks noGrp="1"/>
          </p:cNvSpPr>
          <p:nvPr>
            <p:ph idx="1"/>
          </p:nvPr>
        </p:nvSpPr>
        <p:spPr>
          <a:xfrm>
            <a:off x="609600" y="4844460"/>
            <a:ext cx="5562441" cy="1131479"/>
          </a:xfrm>
        </p:spPr>
        <p:txBody>
          <a:bodyPr/>
          <a:lstStyle/>
          <a:p>
            <a:pPr marL="0" indent="0">
              <a:buNone/>
            </a:pPr>
            <a:r>
              <a:rPr lang="en-US" dirty="0" smtClean="0"/>
              <a:t>Each KPI_DEF node must connect to one NE template node and one Granularity definition node.</a:t>
            </a:r>
            <a:endParaRPr lang="en-US" dirty="0"/>
          </a:p>
        </p:txBody>
      </p:sp>
    </p:spTree>
    <p:extLst>
      <p:ext uri="{BB962C8B-B14F-4D97-AF65-F5344CB8AC3E}">
        <p14:creationId xmlns:p14="http://schemas.microsoft.com/office/powerpoint/2010/main" val="304369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Engine</a:t>
            </a:r>
            <a:endParaRPr lang="en-US" dirty="0"/>
          </a:p>
        </p:txBody>
      </p:sp>
      <p:sp>
        <p:nvSpPr>
          <p:cNvPr id="3" name="Content Placeholder 2"/>
          <p:cNvSpPr>
            <a:spLocks noGrp="1"/>
          </p:cNvSpPr>
          <p:nvPr>
            <p:ph idx="1"/>
          </p:nvPr>
        </p:nvSpPr>
        <p:spPr/>
        <p:txBody>
          <a:bodyPr/>
          <a:lstStyle/>
          <a:p>
            <a:r>
              <a:rPr lang="en-US" dirty="0" smtClean="0"/>
              <a:t>KPI Engine module is the most valuable module in the system which reflects most important design ideas.</a:t>
            </a:r>
          </a:p>
          <a:p>
            <a:r>
              <a:rPr lang="en-US" dirty="0" smtClean="0"/>
              <a:t>One idea is only store RAW counters/KPIs in the DB, all other KPIs are calculate in runtime. It’s because of in PM collection, the collection and aggregation are running in schedule, while some raw data may comes later, so the aggregation data may not accurate, it’s difficult to update these data. While calculate in runtime is  the other side of devil which may encounter performance issue. So current design and prototype may not suit for the real time scenario with lots calculations.</a:t>
            </a:r>
          </a:p>
          <a:p>
            <a:r>
              <a:rPr lang="en-US" dirty="0" smtClean="0"/>
              <a:t>A third part library is included to pares and calculate the Calculation KPI( also used by Threshold module and SNMP collector)</a:t>
            </a:r>
          </a:p>
          <a:p>
            <a:r>
              <a:rPr lang="en-US" dirty="0" smtClean="0"/>
              <a:t>Only support follow aggregation method: sum, </a:t>
            </a:r>
            <a:r>
              <a:rPr lang="en-US" dirty="0" err="1" smtClean="0"/>
              <a:t>avg</a:t>
            </a:r>
            <a:r>
              <a:rPr lang="en-US" dirty="0" smtClean="0"/>
              <a:t>, max, min and count. (in SNMP  collector support these methods and one more: delta)</a:t>
            </a:r>
          </a:p>
          <a:p>
            <a:r>
              <a:rPr lang="en-US" dirty="0" smtClean="0"/>
              <a:t> * The engine provide customized APIs to query KPI values</a:t>
            </a:r>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12</a:t>
            </a:fld>
            <a:endParaRPr lang="en-US"/>
          </a:p>
        </p:txBody>
      </p:sp>
    </p:spTree>
    <p:extLst>
      <p:ext uri="{BB962C8B-B14F-4D97-AF65-F5344CB8AC3E}">
        <p14:creationId xmlns:p14="http://schemas.microsoft.com/office/powerpoint/2010/main" val="1506219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Threshold Management</a:t>
            </a:r>
            <a:endParaRPr lang="en-US" dirty="0"/>
          </a:p>
        </p:txBody>
      </p:sp>
      <p:sp>
        <p:nvSpPr>
          <p:cNvPr id="3" name="Content Placeholder 2"/>
          <p:cNvSpPr>
            <a:spLocks noGrp="1"/>
          </p:cNvSpPr>
          <p:nvPr>
            <p:ph idx="1"/>
          </p:nvPr>
        </p:nvSpPr>
        <p:spPr>
          <a:xfrm>
            <a:off x="609600" y="1524001"/>
            <a:ext cx="5791200" cy="4267200"/>
          </a:xfrm>
        </p:spPr>
        <p:txBody>
          <a:bodyPr/>
          <a:lstStyle/>
          <a:p>
            <a:r>
              <a:rPr lang="en-US" dirty="0" smtClean="0"/>
              <a:t>Each KPI Definition has one or more Threshold definitions. </a:t>
            </a:r>
          </a:p>
          <a:p>
            <a:r>
              <a:rPr lang="en-US" dirty="0" smtClean="0"/>
              <a:t>Each definition has one condition and a Action</a:t>
            </a:r>
          </a:p>
          <a:p>
            <a:r>
              <a:rPr lang="en-US" dirty="0" smtClean="0"/>
              <a:t>The Condition must be a logical expression.</a:t>
            </a:r>
          </a:p>
          <a:p>
            <a:r>
              <a:rPr lang="en-US" dirty="0" smtClean="0"/>
              <a:t>The Action could be various types, but the action module is not develop in the prototype.</a:t>
            </a:r>
          </a:p>
          <a:p>
            <a:r>
              <a:rPr lang="en-US" dirty="0" smtClean="0"/>
              <a:t>Threshold engine will get the KPI values (get from DB if the KPI type is Raw or invoke KPI engine to calculate the KPI values) and check if it’s broke the condition.</a:t>
            </a:r>
          </a:p>
          <a:p>
            <a:r>
              <a:rPr lang="en-US" dirty="0" smtClean="0"/>
              <a:t>The threshold engine shall be invoke by a Job system which is not in the prototype.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13</a:t>
            </a:fld>
            <a:endParaRPr lang="en-US"/>
          </a:p>
        </p:txBody>
      </p:sp>
      <p:pic>
        <p:nvPicPr>
          <p:cNvPr id="5" name="Picture 4"/>
          <p:cNvPicPr>
            <a:picLocks noChangeAspect="1"/>
          </p:cNvPicPr>
          <p:nvPr/>
        </p:nvPicPr>
        <p:blipFill>
          <a:blip r:embed="rId2"/>
          <a:stretch>
            <a:fillRect/>
          </a:stretch>
        </p:blipFill>
        <p:spPr>
          <a:xfrm>
            <a:off x="6710334" y="1524000"/>
            <a:ext cx="4847714" cy="3810000"/>
          </a:xfrm>
          <a:prstGeom prst="rect">
            <a:avLst/>
          </a:prstGeom>
        </p:spPr>
      </p:pic>
      <p:pic>
        <p:nvPicPr>
          <p:cNvPr id="6" name="Picture 5"/>
          <p:cNvPicPr>
            <a:picLocks noChangeAspect="1"/>
          </p:cNvPicPr>
          <p:nvPr/>
        </p:nvPicPr>
        <p:blipFill>
          <a:blip r:embed="rId3"/>
          <a:stretch>
            <a:fillRect/>
          </a:stretch>
        </p:blipFill>
        <p:spPr>
          <a:xfrm>
            <a:off x="1600200" y="5086614"/>
            <a:ext cx="5715001" cy="1555381"/>
          </a:xfrm>
          <a:prstGeom prst="rect">
            <a:avLst/>
          </a:prstGeom>
        </p:spPr>
      </p:pic>
    </p:spTree>
    <p:extLst>
      <p:ext uri="{BB962C8B-B14F-4D97-AF65-F5344CB8AC3E}">
        <p14:creationId xmlns:p14="http://schemas.microsoft.com/office/powerpoint/2010/main" val="335068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Collectors</a:t>
            </a:r>
            <a:endParaRPr lang="en-US" dirty="0"/>
          </a:p>
        </p:txBody>
      </p:sp>
      <p:sp>
        <p:nvSpPr>
          <p:cNvPr id="3" name="Content Placeholder 2"/>
          <p:cNvSpPr>
            <a:spLocks noGrp="1"/>
          </p:cNvSpPr>
          <p:nvPr>
            <p:ph idx="1"/>
          </p:nvPr>
        </p:nvSpPr>
        <p:spPr/>
        <p:txBody>
          <a:bodyPr/>
          <a:lstStyle/>
          <a:p>
            <a:r>
              <a:rPr lang="en-US" dirty="0" smtClean="0"/>
              <a:t>Most collectors are customized according to real requirements.</a:t>
            </a:r>
          </a:p>
          <a:p>
            <a:r>
              <a:rPr lang="en-US" dirty="0" smtClean="0"/>
              <a:t>The collectors can collect data from all kinds </a:t>
            </a:r>
            <a:r>
              <a:rPr lang="en-US" dirty="0"/>
              <a:t>of system/devices </a:t>
            </a:r>
            <a:r>
              <a:rPr lang="en-US" dirty="0" smtClean="0"/>
              <a:t>in theory.</a:t>
            </a:r>
          </a:p>
          <a:p>
            <a:r>
              <a:rPr lang="en-US" dirty="0" smtClean="0"/>
              <a:t>All collector shall implement a rest interface to manage (start/stop) and monitor (report status) itself.</a:t>
            </a:r>
          </a:p>
          <a:p>
            <a:r>
              <a:rPr lang="en-US" dirty="0" smtClean="0"/>
              <a:t>The collector can be develop in different languages – JS, JAVA, SCALA …</a:t>
            </a:r>
          </a:p>
          <a:p>
            <a:r>
              <a:rPr lang="en-US" dirty="0" smtClean="0"/>
              <a:t>OSSP Console provide a REST API to register </a:t>
            </a:r>
            <a:r>
              <a:rPr lang="en-US" smtClean="0"/>
              <a:t>new KPI.</a:t>
            </a:r>
            <a:endParaRPr lang="en-US" dirty="0" smtClean="0"/>
          </a:p>
          <a:p>
            <a:r>
              <a:rPr lang="en-US" dirty="0" smtClean="0"/>
              <a:t>Different type collectors can share one REST server, while same type collector must running in different REST servers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14</a:t>
            </a:fld>
            <a:endParaRPr lang="en-US"/>
          </a:p>
        </p:txBody>
      </p:sp>
    </p:spTree>
    <p:extLst>
      <p:ext uri="{BB962C8B-B14F-4D97-AF65-F5344CB8AC3E}">
        <p14:creationId xmlns:p14="http://schemas.microsoft.com/office/powerpoint/2010/main" val="2662877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CSV Collector</a:t>
            </a:r>
            <a:endParaRPr lang="en-US" dirty="0"/>
          </a:p>
        </p:txBody>
      </p:sp>
      <p:sp>
        <p:nvSpPr>
          <p:cNvPr id="3" name="Content Placeholder 2"/>
          <p:cNvSpPr>
            <a:spLocks noGrp="1"/>
          </p:cNvSpPr>
          <p:nvPr>
            <p:ph idx="1"/>
          </p:nvPr>
        </p:nvSpPr>
        <p:spPr/>
        <p:txBody>
          <a:bodyPr/>
          <a:lstStyle/>
          <a:p>
            <a:r>
              <a:rPr lang="en-US" dirty="0" smtClean="0"/>
              <a:t>The collector will monitor a configuration directory and consumes new files in configured interval.</a:t>
            </a:r>
          </a:p>
          <a:p>
            <a:r>
              <a:rPr lang="en-US" dirty="0" smtClean="0"/>
              <a:t>The file must in a pre-define format. </a:t>
            </a:r>
          </a:p>
          <a:p>
            <a:r>
              <a:rPr lang="en-US" dirty="0" smtClean="0"/>
              <a:t>The file must have headers.  </a:t>
            </a:r>
          </a:p>
          <a:p>
            <a:r>
              <a:rPr lang="en-US" dirty="0" smtClean="0"/>
              <a:t>After collect successfully, the file will be renamed or removed.</a:t>
            </a:r>
          </a:p>
          <a:p>
            <a:r>
              <a:rPr lang="en-US" dirty="0" smtClean="0"/>
              <a:t>KPI must be defined before collecting</a:t>
            </a:r>
          </a:p>
          <a:p>
            <a:r>
              <a:rPr lang="en-US" dirty="0" smtClean="0"/>
              <a:t>Inventory data may come together with performance file or need another collector to collect from inventory system.</a:t>
            </a:r>
          </a:p>
          <a:p>
            <a:r>
              <a:rPr lang="en-US" dirty="0" smtClean="0"/>
              <a:t>Nodes instances are injected using NEO4J merge while for the performance concerns, KPI instances are injected using NEE4J Create and the whole file will be committed</a:t>
            </a:r>
            <a:r>
              <a:rPr lang="en-US" dirty="0"/>
              <a:t> </a:t>
            </a:r>
            <a:r>
              <a:rPr lang="en-US" dirty="0" smtClean="0"/>
              <a:t>as a single transaction. The side effect of it is if there is one KPI instance is duplicated in the DB the whole KPIs in the file are rejected.</a:t>
            </a:r>
          </a:p>
          <a:p>
            <a:endParaRPr lang="en-US"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B016F8AB-BCEA-4347-8BA6-BE776009BC89}" type="slidenum">
              <a:rPr lang="en-US" smtClean="0"/>
              <a:pPr/>
              <a:t>15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47673086"/>
              </p:ext>
            </p:extLst>
          </p:nvPr>
        </p:nvGraphicFramePr>
        <p:xfrm>
          <a:off x="4305299" y="2209800"/>
          <a:ext cx="7010400" cy="365760"/>
        </p:xfrm>
        <a:graphic>
          <a:graphicData uri="http://schemas.openxmlformats.org/drawingml/2006/table">
            <a:tbl>
              <a:tblPr>
                <a:tableStyleId>{69012ECD-51FC-41F1-AA8D-1B2483CD663E}</a:tableStyleId>
              </a:tblPr>
              <a:tblGrid>
                <a:gridCol w="1132321"/>
                <a:gridCol w="865893"/>
                <a:gridCol w="1182276"/>
                <a:gridCol w="899196"/>
                <a:gridCol w="1065714"/>
                <a:gridCol w="1065714"/>
                <a:gridCol w="799286"/>
              </a:tblGrid>
              <a:tr h="182880">
                <a:tc>
                  <a:txBody>
                    <a:bodyPr/>
                    <a:lstStyle/>
                    <a:p>
                      <a:pPr algn="l" fontAlgn="b"/>
                      <a:r>
                        <a:rPr lang="en-US" sz="1100" u="none" strike="noStrike" dirty="0">
                          <a:effectLst/>
                        </a:rPr>
                        <a:t>&lt;Parent Type&gt;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&lt;Ne Type&gt;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Timestamp</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Granularity</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&lt;KPI Name1&gt;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a:effectLst/>
                        </a:rPr>
                        <a:t>&lt;KPI Name2&gt;</a:t>
                      </a:r>
                      <a:endParaRPr lang="en-US" sz="1100" b="0" i="0" u="none" strike="noStrike">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r>
              <a:tr h="182880">
                <a:tc>
                  <a:txBody>
                    <a:bodyPr/>
                    <a:lstStyle/>
                    <a:p>
                      <a:pPr algn="l" fontAlgn="b"/>
                      <a:r>
                        <a:rPr lang="en-US" sz="1100" u="none" strike="noStrike">
                          <a:effectLst/>
                        </a:rPr>
                        <a:t>BSC1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BTS1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148237847383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500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348</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NA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7620" marR="7620" marT="7620" marB="0" anchor="b"/>
                </a:tc>
              </a:tr>
            </a:tbl>
          </a:graphicData>
        </a:graphic>
      </p:graphicFrame>
    </p:spTree>
    <p:extLst>
      <p:ext uri="{BB962C8B-B14F-4D97-AF65-F5344CB8AC3E}">
        <p14:creationId xmlns:p14="http://schemas.microsoft.com/office/powerpoint/2010/main" val="283889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SNMP Collector</a:t>
            </a:r>
            <a:endParaRPr lang="en-US" dirty="0"/>
          </a:p>
        </p:txBody>
      </p:sp>
      <p:sp>
        <p:nvSpPr>
          <p:cNvPr id="3" name="Content Placeholder 2"/>
          <p:cNvSpPr>
            <a:spLocks noGrp="1"/>
          </p:cNvSpPr>
          <p:nvPr>
            <p:ph idx="1"/>
          </p:nvPr>
        </p:nvSpPr>
        <p:spPr>
          <a:xfrm>
            <a:off x="609600" y="1295400"/>
            <a:ext cx="10969784" cy="4800599"/>
          </a:xfrm>
        </p:spPr>
        <p:txBody>
          <a:bodyPr/>
          <a:lstStyle/>
          <a:p>
            <a:r>
              <a:rPr lang="en-US" dirty="0" smtClean="0"/>
              <a:t>SNMP is one of most common protocol to collect performance data. OSSP provide a simple SNMP collector. To implement complex SNMP collection can use NMMI and an collector to collect data from it.</a:t>
            </a:r>
          </a:p>
          <a:p>
            <a:r>
              <a:rPr lang="en-US" dirty="0" smtClean="0"/>
              <a:t>The collector support snmpget and </a:t>
            </a:r>
            <a:r>
              <a:rPr lang="en-US" dirty="0" err="1" smtClean="0"/>
              <a:t>snmpwalk</a:t>
            </a:r>
            <a:r>
              <a:rPr lang="en-US" dirty="0" smtClean="0"/>
              <a:t>.</a:t>
            </a:r>
          </a:p>
          <a:p>
            <a:r>
              <a:rPr lang="en-US" dirty="0" smtClean="0"/>
              <a:t>The SNMP collector has a configuration file which define the host and collection OIDs.</a:t>
            </a:r>
          </a:p>
          <a:p>
            <a:r>
              <a:rPr lang="en-US" dirty="0" smtClean="0"/>
              <a:t> Different with CSV collector:</a:t>
            </a:r>
          </a:p>
          <a:p>
            <a:pPr lvl="1"/>
            <a:r>
              <a:rPr lang="en-US" dirty="0" smtClean="0"/>
              <a:t>The KPI could be calculated or aggregated before ingestion.</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16</a:t>
            </a:fld>
            <a:endParaRPr lang="en-US"/>
          </a:p>
        </p:txBody>
      </p:sp>
      <p:sp>
        <p:nvSpPr>
          <p:cNvPr id="5" name="Rectangle 1"/>
          <p:cNvSpPr>
            <a:spLocks noChangeArrowheads="1"/>
          </p:cNvSpPr>
          <p:nvPr/>
        </p:nvSpPr>
        <p:spPr bwMode="auto">
          <a:xfrm>
            <a:off x="6774243" y="2611810"/>
            <a:ext cx="4541456" cy="3939540"/>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device_info</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Windows_Host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"localhost"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"IP"</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"127.0.0.1"</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"community"</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"public"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"version"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"2c"</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"OIDs"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"method"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"get"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"Physical memory utilization"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"formula"</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"[.1.3.6.1.2.1.25.2.3.1.6.4]/[.1.3.6.1.2.1.25.2.3.1.5.4]*100"</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"unit"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"interval"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300</a:t>
            </a:r>
            <a:b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"method"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"walk"</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"aggregation"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avg</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Avg</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CPU Utilization"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"formula"</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"[.1.3.6.1.2.1.25.3.3.1.2]"</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"description</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Average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CPU Utilization in 5 minutes"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"unit"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"interval"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300</a:t>
            </a:r>
            <a:b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228600" y="3429000"/>
            <a:ext cx="2450173" cy="17295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3"/>
          <a:stretch>
            <a:fillRect/>
          </a:stretch>
        </p:blipFill>
        <p:spPr>
          <a:xfrm>
            <a:off x="2416491" y="4187923"/>
            <a:ext cx="4313831" cy="24933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Down Arrow 9"/>
          <p:cNvSpPr/>
          <p:nvPr/>
        </p:nvSpPr>
        <p:spPr bwMode="ltGray">
          <a:xfrm rot="19507322">
            <a:off x="2470223" y="4035523"/>
            <a:ext cx="609600" cy="304800"/>
          </a:xfrm>
          <a:prstGeom prst="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11" name="TextBox 10"/>
          <p:cNvSpPr txBox="1"/>
          <p:nvPr/>
        </p:nvSpPr>
        <p:spPr>
          <a:xfrm>
            <a:off x="2898711" y="3732572"/>
            <a:ext cx="2438400" cy="304800"/>
          </a:xfrm>
          <a:prstGeom prst="rect">
            <a:avLst/>
          </a:prstGeom>
          <a:noFill/>
        </p:spPr>
        <p:txBody>
          <a:bodyPr wrap="none" lIns="0" tIns="0" rIns="0" bIns="0" rtlCol="0">
            <a:noAutofit/>
          </a:bodyPr>
          <a:lstStyle/>
          <a:p>
            <a:pPr>
              <a:lnSpc>
                <a:spcPct val="90000"/>
              </a:lnSpc>
            </a:pPr>
            <a:r>
              <a:rPr lang="en-US" dirty="0" smtClean="0">
                <a:ln w="0"/>
                <a:solidFill>
                  <a:schemeClr val="accent1"/>
                </a:solidFill>
                <a:effectLst>
                  <a:outerShdw blurRad="38100" dist="25400" dir="5400000" algn="ctr" rotWithShape="0">
                    <a:srgbClr val="6E747A">
                      <a:alpha val="43000"/>
                    </a:srgbClr>
                  </a:outerShdw>
                </a:effectLst>
              </a:rPr>
              <a:t>Collector initialization</a:t>
            </a:r>
            <a:endParaRPr lang="en-US"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037109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NFVD GUI Log Collector</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016F8AB-BCEA-4347-8BA6-BE776009BC89}" type="slidenum">
              <a:rPr lang="en-US" smtClean="0"/>
              <a:pPr/>
              <a:t>17</a:t>
            </a:fld>
            <a:endParaRPr lang="en-US"/>
          </a:p>
        </p:txBody>
      </p:sp>
      <p:pic>
        <p:nvPicPr>
          <p:cNvPr id="5" name="Picture 4"/>
          <p:cNvPicPr>
            <a:picLocks noChangeAspect="1"/>
          </p:cNvPicPr>
          <p:nvPr/>
        </p:nvPicPr>
        <p:blipFill>
          <a:blip r:embed="rId2"/>
          <a:stretch>
            <a:fillRect/>
          </a:stretch>
        </p:blipFill>
        <p:spPr>
          <a:xfrm>
            <a:off x="2819400" y="2438400"/>
            <a:ext cx="5238095" cy="3285714"/>
          </a:xfrm>
          <a:prstGeom prst="rect">
            <a:avLst/>
          </a:prstGeom>
        </p:spPr>
      </p:pic>
    </p:spTree>
    <p:extLst>
      <p:ext uri="{BB962C8B-B14F-4D97-AF65-F5344CB8AC3E}">
        <p14:creationId xmlns:p14="http://schemas.microsoft.com/office/powerpoint/2010/main" val="3959622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Collector Manager</a:t>
            </a:r>
            <a:endParaRPr lang="en-US" dirty="0"/>
          </a:p>
        </p:txBody>
      </p:sp>
      <p:sp>
        <p:nvSpPr>
          <p:cNvPr id="3" name="Content Placeholder 2"/>
          <p:cNvSpPr>
            <a:spLocks noGrp="1"/>
          </p:cNvSpPr>
          <p:nvPr>
            <p:ph idx="1"/>
          </p:nvPr>
        </p:nvSpPr>
        <p:spPr/>
        <p:txBody>
          <a:bodyPr/>
          <a:lstStyle/>
          <a:p>
            <a:r>
              <a:rPr lang="en-US" dirty="0" smtClean="0"/>
              <a:t>All collectors defined in a configuration file of OSSP Console.</a:t>
            </a:r>
          </a:p>
          <a:p>
            <a:endParaRPr lang="en-US" dirty="0"/>
          </a:p>
          <a:p>
            <a:endParaRPr lang="en-US" dirty="0" smtClean="0"/>
          </a:p>
          <a:p>
            <a:endParaRPr lang="en-US" dirty="0"/>
          </a:p>
          <a:p>
            <a:r>
              <a:rPr lang="en-US" dirty="0" smtClean="0"/>
              <a:t>In the OSSP Collector workspace, we can manage these collectors</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18</a:t>
            </a:fld>
            <a:endParaRPr lang="en-US"/>
          </a:p>
        </p:txBody>
      </p:sp>
      <p:sp>
        <p:nvSpPr>
          <p:cNvPr id="5" name="Rectangle 1"/>
          <p:cNvSpPr>
            <a:spLocks noChangeArrowheads="1"/>
          </p:cNvSpPr>
          <p:nvPr/>
        </p:nvSpPr>
        <p:spPr bwMode="auto">
          <a:xfrm>
            <a:off x="1447800" y="1905000"/>
            <a:ext cx="8686800"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0</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"csv"</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"Standard</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CSV Adaptor"</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"demo"</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"url"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"localhost:3001"</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"csv"</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"Standard</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CSV Adaptor2"</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"not exist"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"url"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"localhost:3002"</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2</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snmp</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"SNMP</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Adaptor"</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"url"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"localhost:3001"</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1600200" y="3733800"/>
            <a:ext cx="8228848" cy="1998620"/>
          </a:xfrm>
          <a:prstGeom prst="rect">
            <a:avLst/>
          </a:prstGeom>
        </p:spPr>
      </p:pic>
    </p:spTree>
    <p:extLst>
      <p:ext uri="{BB962C8B-B14F-4D97-AF65-F5344CB8AC3E}">
        <p14:creationId xmlns:p14="http://schemas.microsoft.com/office/powerpoint/2010/main" val="3665761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E2E Scenario</a:t>
            </a:r>
            <a:br>
              <a:rPr lang="en-US" dirty="0" smtClean="0"/>
            </a:br>
            <a:r>
              <a:rPr lang="en-US" dirty="0"/>
              <a:t> </a:t>
            </a:r>
            <a:r>
              <a:rPr lang="en-US" dirty="0" smtClean="0"/>
              <a:t>   definitions</a:t>
            </a:r>
            <a:endParaRPr lang="en-US" dirty="0"/>
          </a:p>
        </p:txBody>
      </p:sp>
      <p:pic>
        <p:nvPicPr>
          <p:cNvPr id="5" name="Content Placeholder 4"/>
          <p:cNvPicPr>
            <a:picLocks noGrp="1" noChangeAspect="1"/>
          </p:cNvPicPr>
          <p:nvPr>
            <p:ph idx="1"/>
          </p:nvPr>
        </p:nvPicPr>
        <p:blipFill>
          <a:blip r:embed="rId2"/>
          <a:stretch>
            <a:fillRect/>
          </a:stretch>
        </p:blipFill>
        <p:spPr>
          <a:xfrm>
            <a:off x="3488435" y="645926"/>
            <a:ext cx="7848600" cy="5901015"/>
          </a:xfrm>
          <a:prstGeom prst="rect">
            <a:avLst/>
          </a:prstGeom>
        </p:spPr>
      </p:pic>
      <p:sp>
        <p:nvSpPr>
          <p:cNvPr id="4" name="Slide Number Placeholder 3"/>
          <p:cNvSpPr>
            <a:spLocks noGrp="1"/>
          </p:cNvSpPr>
          <p:nvPr>
            <p:ph type="sldNum" sz="quarter" idx="12"/>
          </p:nvPr>
        </p:nvSpPr>
        <p:spPr/>
        <p:txBody>
          <a:bodyPr/>
          <a:lstStyle/>
          <a:p>
            <a:fld id="{B016F8AB-BCEA-4347-8BA6-BE776009BC89}" type="slidenum">
              <a:rPr lang="en-US" smtClean="0"/>
              <a:pPr/>
              <a:t>19</a:t>
            </a:fld>
            <a:endParaRPr lang="en-US"/>
          </a:p>
        </p:txBody>
      </p:sp>
    </p:spTree>
    <p:extLst>
      <p:ext uri="{BB962C8B-B14F-4D97-AF65-F5344CB8AC3E}">
        <p14:creationId xmlns:p14="http://schemas.microsoft.com/office/powerpoint/2010/main" val="150866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General Ideas</a:t>
            </a:r>
            <a:endParaRPr lang="en-US" dirty="0"/>
          </a:p>
        </p:txBody>
      </p:sp>
      <p:sp>
        <p:nvSpPr>
          <p:cNvPr id="2" name="Content Placeholder 1"/>
          <p:cNvSpPr>
            <a:spLocks noGrp="1"/>
          </p:cNvSpPr>
          <p:nvPr>
            <p:ph idx="1"/>
          </p:nvPr>
        </p:nvSpPr>
        <p:spPr>
          <a:xfrm>
            <a:off x="609600" y="1524000"/>
            <a:ext cx="10969784" cy="4267200"/>
          </a:xfrm>
        </p:spPr>
        <p:txBody>
          <a:bodyPr>
            <a:normAutofit/>
          </a:bodyPr>
          <a:lstStyle/>
          <a:p>
            <a:r>
              <a:rPr lang="en-US" sz="1600" dirty="0" smtClean="0"/>
              <a:t>This is a light </a:t>
            </a:r>
            <a:r>
              <a:rPr lang="en-US" sz="1600" dirty="0"/>
              <a:t>but </a:t>
            </a:r>
            <a:r>
              <a:rPr lang="en-US" sz="1600" dirty="0" smtClean="0"/>
              <a:t>extendible solution of performance management.</a:t>
            </a:r>
          </a:p>
          <a:p>
            <a:r>
              <a:rPr lang="en-US" sz="1600" dirty="0" smtClean="0"/>
              <a:t>In the solution, there are 3 main parts</a:t>
            </a:r>
          </a:p>
          <a:p>
            <a:pPr marL="571500" lvl="1" indent="-342900">
              <a:buFont typeface="+mj-lt"/>
              <a:buAutoNum type="alphaLcParenR"/>
            </a:pPr>
            <a:r>
              <a:rPr lang="en-US" sz="1400" dirty="0" smtClean="0"/>
              <a:t> OSSP Server (data collection) </a:t>
            </a:r>
          </a:p>
          <a:p>
            <a:pPr marL="571500" lvl="1" indent="-342900">
              <a:buFont typeface="+mj-lt"/>
              <a:buAutoNum type="alphaLcParenR"/>
            </a:pPr>
            <a:r>
              <a:rPr lang="en-US" sz="1400" dirty="0" smtClean="0"/>
              <a:t> OSSP console (control GUI in UOC)</a:t>
            </a:r>
          </a:p>
          <a:p>
            <a:pPr marL="571500" lvl="1" indent="-342900">
              <a:buFont typeface="+mj-lt"/>
              <a:buAutoNum type="alphaLcParenR"/>
            </a:pPr>
            <a:r>
              <a:rPr lang="en-US" sz="1400" dirty="0"/>
              <a:t> </a:t>
            </a:r>
            <a:r>
              <a:rPr lang="en-US" sz="1400" dirty="0" smtClean="0"/>
              <a:t>OSSP report packs (performance reports and dashboards in UOC or other report platforms).</a:t>
            </a:r>
          </a:p>
          <a:p>
            <a:r>
              <a:rPr lang="en-US" sz="1600" dirty="0" smtClean="0"/>
              <a:t>The solution bases on Neo4J database, which provides high performance on massive data.</a:t>
            </a:r>
          </a:p>
          <a:p>
            <a:r>
              <a:rPr lang="en-US" sz="1600" dirty="0" smtClean="0"/>
              <a:t>In the prototype all modules are developed in JavaScript (NodeJS &amp; AngularJS), while customized collectors can be developed in JAVA  or Scala.</a:t>
            </a:r>
          </a:p>
          <a:p>
            <a:r>
              <a:rPr lang="en-US" sz="1600" dirty="0"/>
              <a:t>The control GUI is develop on HPE UOC framework.</a:t>
            </a:r>
          </a:p>
          <a:p>
            <a:r>
              <a:rPr lang="en-US" sz="1600" dirty="0" smtClean="0"/>
              <a:t>Most function modules work independently, they all provide REST APIs for CONTROL and MONITOR.</a:t>
            </a:r>
          </a:p>
          <a:p>
            <a:r>
              <a:rPr lang="en-US" sz="1600" dirty="0" smtClean="0"/>
              <a:t>Collector able to collect performance data ( and log files) from NE, EMS, Application via different protocols.</a:t>
            </a:r>
          </a:p>
          <a:p>
            <a:r>
              <a:rPr lang="en-US" sz="1600" dirty="0" smtClean="0"/>
              <a:t>* Only </a:t>
            </a:r>
            <a:r>
              <a:rPr lang="en-US" sz="1600" dirty="0"/>
              <a:t>raw counters are stored in the Neo4J, all calculations are runtime. </a:t>
            </a:r>
          </a:p>
          <a:p>
            <a:endParaRPr lang="en-US" sz="1600" dirty="0" smtClean="0"/>
          </a:p>
          <a:p>
            <a:pPr marL="0" indent="0">
              <a:buNone/>
            </a:pPr>
            <a:endParaRPr lang="en-US" sz="1600" dirty="0" smtClean="0"/>
          </a:p>
          <a:p>
            <a:endParaRPr lang="en-US" sz="1600" dirty="0" smtClean="0"/>
          </a:p>
          <a:p>
            <a:endParaRPr lang="en-US" sz="1600" dirty="0"/>
          </a:p>
          <a:p>
            <a:pPr lvl="1"/>
            <a:endParaRPr lang="en-US" sz="1400" dirty="0" smtClean="0"/>
          </a:p>
          <a:p>
            <a:endParaRPr lang="en-US" sz="1600" dirty="0" smtClean="0"/>
          </a:p>
          <a:p>
            <a:endParaRPr lang="en-US" sz="1600"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2</a:t>
            </a:fld>
            <a:endParaRPr lang="en-US"/>
          </a:p>
        </p:txBody>
      </p:sp>
    </p:spTree>
    <p:extLst>
      <p:ext uri="{BB962C8B-B14F-4D97-AF65-F5344CB8AC3E}">
        <p14:creationId xmlns:p14="http://schemas.microsoft.com/office/powerpoint/2010/main" val="370668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895600" y="2472750"/>
            <a:ext cx="4553871" cy="1477328"/>
          </a:xfrm>
          <a:prstGeom prst="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rgbClr val="00B050"/>
                </a:solidFill>
                <a:effectLst/>
                <a:latin typeface="Consolas" panose="020B0609020204030204" pitchFamily="49" charset="0"/>
                <a:cs typeface="Consolas" panose="020B0609020204030204" pitchFamily="49" charset="0"/>
              </a:rPr>
              <a:t>BSC,BTS,TS,GRANULARITY,nbr_call_request,nbr_call_response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BSC1,BTS1,100000000000,900,1,2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BSC1,BTS1,100000900000,900,1,2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BSC1,BTS1,100001800000,900,1,2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BSC1,BTS1,100002700000,900,1,2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BSC1,BTS2,100000000000,900,1,2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BSC1,BTS2,100000900000,900,1,2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BSC1,BTS2,100001800000,900,1,2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BSC1,BTS2,100002700000,900,1,2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en-US" dirty="0" smtClean="0"/>
              <a:t>Source file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20</a:t>
            </a:fld>
            <a:endParaRPr lang="en-US"/>
          </a:p>
        </p:txBody>
      </p:sp>
      <p:sp>
        <p:nvSpPr>
          <p:cNvPr id="6" name="TextBox 5"/>
          <p:cNvSpPr txBox="1"/>
          <p:nvPr/>
        </p:nvSpPr>
        <p:spPr>
          <a:xfrm>
            <a:off x="1970547" y="3092733"/>
            <a:ext cx="685800" cy="167743"/>
          </a:xfrm>
          <a:prstGeom prst="rect">
            <a:avLst/>
          </a:prstGeom>
          <a:noFill/>
        </p:spPr>
        <p:txBody>
          <a:bodyPr wrap="none" lIns="0" tIns="0" rIns="0" bIns="0" rtlCol="0">
            <a:noAutofit/>
          </a:bodyPr>
          <a:lstStyle/>
          <a:p>
            <a:pPr>
              <a:lnSpc>
                <a:spcPct val="90000"/>
              </a:lnSpc>
            </a:pPr>
            <a:r>
              <a:rPr lang="en-US" sz="1400" dirty="0" smtClean="0"/>
              <a:t>CSV file</a:t>
            </a:r>
            <a:endParaRPr lang="en-US" sz="1400" dirty="0"/>
          </a:p>
        </p:txBody>
      </p:sp>
      <p:sp>
        <p:nvSpPr>
          <p:cNvPr id="7" name="Rectangle 1"/>
          <p:cNvSpPr>
            <a:spLocks noChangeArrowheads="1"/>
          </p:cNvSpPr>
          <p:nvPr/>
        </p:nvSpPr>
        <p:spPr bwMode="auto">
          <a:xfrm>
            <a:off x="762000" y="1699677"/>
            <a:ext cx="34290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(:TEMPLATE:BSC {type:"BSC",</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desc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(:TEMPLATE:BTS {type:"BTS",</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desc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9" name="Straight Arrow Connector 8"/>
          <p:cNvCxnSpPr/>
          <p:nvPr/>
        </p:nvCxnSpPr>
        <p:spPr>
          <a:xfrm>
            <a:off x="2933700" y="2042154"/>
            <a:ext cx="419100" cy="5343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819400" y="1866412"/>
            <a:ext cx="228600" cy="7101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2"/>
          <p:cNvSpPr>
            <a:spLocks noChangeArrowheads="1"/>
          </p:cNvSpPr>
          <p:nvPr/>
        </p:nvSpPr>
        <p:spPr bwMode="auto">
          <a:xfrm>
            <a:off x="4264152" y="1676960"/>
            <a:ext cx="33528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(:KPI_DEF {id:0,name:"number of service request",type:0,formula:"nbr_call_request"});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15" name="Straight Arrow Connector 14"/>
          <p:cNvCxnSpPr/>
          <p:nvPr/>
        </p:nvCxnSpPr>
        <p:spPr>
          <a:xfrm flipH="1">
            <a:off x="5275929" y="1952924"/>
            <a:ext cx="1124871" cy="6364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3"/>
          <p:cNvSpPr>
            <a:spLocks noChangeArrowheads="1"/>
          </p:cNvSpPr>
          <p:nvPr/>
        </p:nvSpPr>
        <p:spPr bwMode="auto">
          <a:xfrm>
            <a:off x="7772400" y="1821359"/>
            <a:ext cx="38862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merge (:KPI_DEF {id:1,name:"number of success service request",type:0,formula:"nbr_call_response"});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18" name="Straight Arrow Connector 17"/>
          <p:cNvCxnSpPr/>
          <p:nvPr/>
        </p:nvCxnSpPr>
        <p:spPr>
          <a:xfrm flipH="1">
            <a:off x="6839871" y="2180818"/>
            <a:ext cx="3294729" cy="3957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4"/>
          <p:cNvSpPr>
            <a:spLocks noChangeArrowheads="1"/>
          </p:cNvSpPr>
          <p:nvPr/>
        </p:nvSpPr>
        <p:spPr bwMode="auto">
          <a:xfrm>
            <a:off x="2313447" y="4323041"/>
            <a:ext cx="373380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merge (:GRANULARITY {id:0,type:"15mins",num:900});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21" name="Straight Arrow Connector 20"/>
          <p:cNvCxnSpPr/>
          <p:nvPr/>
        </p:nvCxnSpPr>
        <p:spPr>
          <a:xfrm flipH="1" flipV="1">
            <a:off x="4724400" y="3886200"/>
            <a:ext cx="838200" cy="5670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119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collect</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21</a:t>
            </a:fld>
            <a:endParaRPr lang="en-US"/>
          </a:p>
        </p:txBody>
      </p:sp>
      <p:pic>
        <p:nvPicPr>
          <p:cNvPr id="5" name="Picture 4"/>
          <p:cNvPicPr>
            <a:picLocks noChangeAspect="1"/>
          </p:cNvPicPr>
          <p:nvPr/>
        </p:nvPicPr>
        <p:blipFill>
          <a:blip r:embed="rId2"/>
          <a:stretch>
            <a:fillRect/>
          </a:stretch>
        </p:blipFill>
        <p:spPr>
          <a:xfrm>
            <a:off x="1066800" y="945418"/>
            <a:ext cx="9381114" cy="5180419"/>
          </a:xfrm>
          <a:prstGeom prst="rect">
            <a:avLst/>
          </a:prstGeom>
        </p:spPr>
      </p:pic>
    </p:spTree>
    <p:extLst>
      <p:ext uri="{BB962C8B-B14F-4D97-AF65-F5344CB8AC3E}">
        <p14:creationId xmlns:p14="http://schemas.microsoft.com/office/powerpoint/2010/main" val="117764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CSV Collector Performance Test</a:t>
            </a:r>
            <a:endParaRPr lang="en-US" dirty="0"/>
          </a:p>
        </p:txBody>
      </p:sp>
      <p:sp>
        <p:nvSpPr>
          <p:cNvPr id="3" name="Content Placeholder 2"/>
          <p:cNvSpPr>
            <a:spLocks noGrp="1"/>
          </p:cNvSpPr>
          <p:nvPr>
            <p:ph idx="1"/>
          </p:nvPr>
        </p:nvSpPr>
        <p:spPr/>
        <p:txBody>
          <a:bodyPr/>
          <a:lstStyle/>
          <a:p>
            <a:r>
              <a:rPr lang="en-US" dirty="0" smtClean="0"/>
              <a:t>Test environment: </a:t>
            </a:r>
          </a:p>
          <a:p>
            <a:pPr lvl="1"/>
            <a:r>
              <a:rPr lang="en-US" dirty="0" err="1" smtClean="0"/>
              <a:t>zbook</a:t>
            </a:r>
            <a:r>
              <a:rPr lang="en-US" dirty="0" smtClean="0"/>
              <a:t> 15,  8 CPU (i7-4800) ,Memory 32G, OS: windows 7; </a:t>
            </a:r>
          </a:p>
          <a:p>
            <a:pPr lvl="1"/>
            <a:r>
              <a:rPr lang="en-US" dirty="0" smtClean="0"/>
              <a:t>Neo4J 2.3.1 community version with default setting</a:t>
            </a:r>
          </a:p>
          <a:p>
            <a:pPr lvl="1"/>
            <a:r>
              <a:rPr lang="en-US" dirty="0" err="1" smtClean="0"/>
              <a:t>NodeJS</a:t>
            </a:r>
            <a:r>
              <a:rPr lang="en-US" dirty="0" smtClean="0"/>
              <a:t> v5.2.0</a:t>
            </a:r>
          </a:p>
          <a:p>
            <a:endParaRPr lang="en-US" dirty="0"/>
          </a:p>
          <a:p>
            <a:r>
              <a:rPr lang="en-US" dirty="0" smtClean="0"/>
              <a:t>Test 1, simulate one csv file with  10BSC, each BSC has 100 BTS, total 10000 records , each record has 12 KPI value.</a:t>
            </a:r>
          </a:p>
          <a:p>
            <a:pPr marL="0" indent="0">
              <a:buNone/>
            </a:pPr>
            <a:r>
              <a:rPr lang="en-US" dirty="0"/>
              <a:t>	</a:t>
            </a:r>
            <a:r>
              <a:rPr lang="en-US" sz="1400" dirty="0"/>
              <a:t>Cost 328 </a:t>
            </a:r>
            <a:r>
              <a:rPr lang="en-US" sz="1400" dirty="0" smtClean="0"/>
              <a:t>seconds</a:t>
            </a:r>
            <a:endParaRPr lang="en-US" sz="1400" dirty="0"/>
          </a:p>
          <a:p>
            <a:r>
              <a:rPr lang="en-US" dirty="0"/>
              <a:t>Test </a:t>
            </a:r>
            <a:r>
              <a:rPr lang="en-US" dirty="0" smtClean="0"/>
              <a:t>2 simulate 10 csv files, each file has 1BSC 100 BTS 1000 records, each </a:t>
            </a:r>
            <a:r>
              <a:rPr lang="en-US" dirty="0"/>
              <a:t>record has 12 KPI value</a:t>
            </a:r>
            <a:r>
              <a:rPr lang="en-US" dirty="0" smtClean="0"/>
              <a:t>.</a:t>
            </a:r>
            <a:endParaRPr lang="en-US" dirty="0"/>
          </a:p>
          <a:p>
            <a:pPr marL="411480" lvl="2" indent="0">
              <a:buNone/>
            </a:pPr>
            <a:r>
              <a:rPr lang="en-US" dirty="0" smtClean="0"/>
              <a:t>	Cost 35, 67, 100,  134, 168, 201,235, 302, 339,  seconds</a:t>
            </a:r>
            <a:endParaRPr lang="en-US" dirty="0"/>
          </a:p>
          <a:p>
            <a:pPr marL="0" indent="0">
              <a:buNone/>
            </a:pPr>
            <a:r>
              <a:rPr lang="en-US" dirty="0" smtClean="0"/>
              <a:t>It seems the Neo4J is working in serial, 10000 KPIs cost 30 seconds. </a:t>
            </a:r>
          </a:p>
          <a:p>
            <a:pPr marL="0" indent="0">
              <a:buNone/>
            </a:pPr>
            <a:r>
              <a:rPr lang="en-US" dirty="0" smtClean="0"/>
              <a:t>Note: 1) During the test, the CPU loading is less than 50% and there is still lots free memory. Also query in the Neo4J console is  fast. 2) Need study the configuration of Neo4J.</a:t>
            </a:r>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22</a:t>
            </a:fld>
            <a:endParaRPr lang="en-US"/>
          </a:p>
        </p:txBody>
      </p:sp>
    </p:spTree>
    <p:extLst>
      <p:ext uri="{BB962C8B-B14F-4D97-AF65-F5344CB8AC3E}">
        <p14:creationId xmlns:p14="http://schemas.microsoft.com/office/powerpoint/2010/main" val="1122157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MPM with NFVD</a:t>
            </a:r>
            <a:endParaRPr lang="en-US" dirty="0"/>
          </a:p>
        </p:txBody>
      </p:sp>
      <p:sp>
        <p:nvSpPr>
          <p:cNvPr id="3" name="Content Placeholder 2"/>
          <p:cNvSpPr>
            <a:spLocks noGrp="1"/>
          </p:cNvSpPr>
          <p:nvPr>
            <p:ph idx="1"/>
          </p:nvPr>
        </p:nvSpPr>
        <p:spPr>
          <a:xfrm>
            <a:off x="609600" y="1524001"/>
            <a:ext cx="10969784" cy="1447800"/>
          </a:xfrm>
        </p:spPr>
        <p:txBody>
          <a:bodyPr/>
          <a:lstStyle/>
          <a:p>
            <a:pPr>
              <a:buFontTx/>
              <a:buChar char="-"/>
            </a:pPr>
            <a:r>
              <a:rPr lang="en-US" dirty="0" smtClean="0"/>
              <a:t>NFVD self monitor</a:t>
            </a:r>
          </a:p>
          <a:p>
            <a:pPr>
              <a:buFontTx/>
              <a:buChar char="-"/>
            </a:pPr>
            <a:r>
              <a:rPr lang="en-US" dirty="0" smtClean="0"/>
              <a:t>VDC/VAPP Service monitor</a:t>
            </a:r>
          </a:p>
          <a:p>
            <a:pPr>
              <a:buFontTx/>
              <a:buChar char="-"/>
            </a:pPr>
            <a:r>
              <a:rPr lang="en-US" dirty="0" smtClean="0"/>
              <a:t>Resource Monitor</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23</a:t>
            </a:fld>
            <a:endParaRPr lang="en-US"/>
          </a:p>
        </p:txBody>
      </p:sp>
      <p:pic>
        <p:nvPicPr>
          <p:cNvPr id="5" name="Picture 4"/>
          <p:cNvPicPr>
            <a:picLocks noChangeAspect="1"/>
          </p:cNvPicPr>
          <p:nvPr/>
        </p:nvPicPr>
        <p:blipFill>
          <a:blip r:embed="rId2"/>
          <a:stretch>
            <a:fillRect/>
          </a:stretch>
        </p:blipFill>
        <p:spPr>
          <a:xfrm>
            <a:off x="659858" y="3200400"/>
            <a:ext cx="10412790" cy="2663082"/>
          </a:xfrm>
          <a:prstGeom prst="rect">
            <a:avLst/>
          </a:prstGeom>
        </p:spPr>
      </p:pic>
    </p:spTree>
    <p:extLst>
      <p:ext uri="{BB962C8B-B14F-4D97-AF65-F5344CB8AC3E}">
        <p14:creationId xmlns:p14="http://schemas.microsoft.com/office/powerpoint/2010/main" val="2081259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a:t>
            </a:r>
            <a:endParaRPr lang="en-US" dirty="0"/>
          </a:p>
        </p:txBody>
      </p:sp>
      <p:sp>
        <p:nvSpPr>
          <p:cNvPr id="3" name="Content Placeholder 2"/>
          <p:cNvSpPr>
            <a:spLocks noGrp="1"/>
          </p:cNvSpPr>
          <p:nvPr>
            <p:ph idx="1"/>
          </p:nvPr>
        </p:nvSpPr>
        <p:spPr/>
        <p:txBody>
          <a:bodyPr/>
          <a:lstStyle/>
          <a:p>
            <a:r>
              <a:rPr lang="en-US" dirty="0" smtClean="0"/>
              <a:t>Still lots work to make it a real application</a:t>
            </a:r>
          </a:p>
          <a:p>
            <a:pPr lvl="1">
              <a:buFont typeface="Wingdings" panose="05000000000000000000" pitchFamily="2" charset="2"/>
              <a:buChar char="Ø"/>
            </a:pPr>
            <a:r>
              <a:rPr lang="en-US" dirty="0" smtClean="0"/>
              <a:t>Job Management Module</a:t>
            </a:r>
          </a:p>
          <a:p>
            <a:pPr lvl="1">
              <a:buFont typeface="Wingdings" panose="05000000000000000000" pitchFamily="2" charset="2"/>
              <a:buChar char="Ø"/>
            </a:pPr>
            <a:r>
              <a:rPr lang="en-US" dirty="0" smtClean="0"/>
              <a:t>Product level GUI</a:t>
            </a:r>
          </a:p>
          <a:p>
            <a:pPr lvl="1">
              <a:buFont typeface="Wingdings" panose="05000000000000000000" pitchFamily="2" charset="2"/>
              <a:buChar char="Ø"/>
            </a:pPr>
            <a:r>
              <a:rPr lang="en-US" dirty="0" smtClean="0"/>
              <a:t>Algorithm optimize</a:t>
            </a:r>
          </a:p>
          <a:p>
            <a:pPr lvl="1">
              <a:buFont typeface="Wingdings" panose="05000000000000000000" pitchFamily="2" charset="2"/>
              <a:buChar char="Ø"/>
            </a:pPr>
            <a:r>
              <a:rPr lang="en-US" dirty="0" smtClean="0"/>
              <a:t>Retention</a:t>
            </a:r>
          </a:p>
          <a:p>
            <a:pPr lvl="1">
              <a:buFont typeface="Wingdings" panose="05000000000000000000" pitchFamily="2" charset="2"/>
              <a:buChar char="Ø"/>
            </a:pPr>
            <a:r>
              <a:rPr lang="en-US" dirty="0" smtClean="0"/>
              <a:t>Log System</a:t>
            </a:r>
          </a:p>
        </p:txBody>
      </p:sp>
      <p:sp>
        <p:nvSpPr>
          <p:cNvPr id="4" name="Slide Number Placeholder 3"/>
          <p:cNvSpPr>
            <a:spLocks noGrp="1"/>
          </p:cNvSpPr>
          <p:nvPr>
            <p:ph type="sldNum" sz="quarter" idx="12"/>
          </p:nvPr>
        </p:nvSpPr>
        <p:spPr/>
        <p:txBody>
          <a:bodyPr/>
          <a:lstStyle/>
          <a:p>
            <a:fld id="{B016F8AB-BCEA-4347-8BA6-BE776009BC89}" type="slidenum">
              <a:rPr lang="en-US" smtClean="0"/>
              <a:pPr/>
              <a:t>24</a:t>
            </a:fld>
            <a:endParaRPr lang="en-US"/>
          </a:p>
        </p:txBody>
      </p:sp>
    </p:spTree>
    <p:extLst>
      <p:ext uri="{BB962C8B-B14F-4D97-AF65-F5344CB8AC3E}">
        <p14:creationId xmlns:p14="http://schemas.microsoft.com/office/powerpoint/2010/main" val="3738965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a:t>
            </a:r>
            <a:endParaRPr lang="en-US" dirty="0"/>
          </a:p>
        </p:txBody>
      </p:sp>
      <p:sp>
        <p:nvSpPr>
          <p:cNvPr id="3" name="Content Placeholder 2"/>
          <p:cNvSpPr>
            <a:spLocks noGrp="1"/>
          </p:cNvSpPr>
          <p:nvPr>
            <p:ph idx="1"/>
          </p:nvPr>
        </p:nvSpPr>
        <p:spPr/>
        <p:txBody>
          <a:bodyPr/>
          <a:lstStyle/>
          <a:p>
            <a:r>
              <a:rPr lang="en-US" sz="1600" dirty="0"/>
              <a:t>Due to limit of V8(</a:t>
            </a:r>
            <a:r>
              <a:rPr lang="en-US" sz="1600" dirty="0" err="1"/>
              <a:t>NodeJS</a:t>
            </a:r>
            <a:r>
              <a:rPr lang="en-US" sz="1600" dirty="0"/>
              <a:t>) to deal with huge data, it has to split the collector into several collectors work parallel, these collector can run in a distribution environment</a:t>
            </a:r>
          </a:p>
          <a:p>
            <a:r>
              <a:rPr lang="en-US" sz="1600" dirty="0" smtClean="0"/>
              <a:t>Jobs </a:t>
            </a:r>
            <a:r>
              <a:rPr lang="en-US" sz="1600" dirty="0"/>
              <a:t>are executed by scheduler. The jobs are:</a:t>
            </a:r>
          </a:p>
          <a:p>
            <a:pPr lvl="1">
              <a:buFont typeface="Wingdings" panose="05000000000000000000" pitchFamily="2" charset="2"/>
              <a:buChar char="Ø"/>
            </a:pPr>
            <a:r>
              <a:rPr lang="en-US" sz="1400" dirty="0"/>
              <a:t>Calculate/Get KPIs  have thresholds</a:t>
            </a:r>
          </a:p>
          <a:p>
            <a:pPr lvl="1">
              <a:buFont typeface="Wingdings" panose="05000000000000000000" pitchFamily="2" charset="2"/>
              <a:buChar char="Ø"/>
            </a:pPr>
            <a:r>
              <a:rPr lang="en-US" sz="1400" dirty="0"/>
              <a:t>Trigger the actions if thresholds are broken</a:t>
            </a:r>
          </a:p>
          <a:p>
            <a:pPr lvl="1">
              <a:buFont typeface="Wingdings" panose="05000000000000000000" pitchFamily="2" charset="2"/>
              <a:buChar char="Ø"/>
            </a:pPr>
            <a:r>
              <a:rPr lang="en-US" sz="1400" dirty="0"/>
              <a:t>Data retention</a:t>
            </a:r>
          </a:p>
          <a:p>
            <a:r>
              <a:rPr lang="en-US" sz="1600" dirty="0"/>
              <a:t>Retention, it’s could calculate the history KPI values (for all types of KPI) into an achieve DB.</a:t>
            </a:r>
          </a:p>
          <a:p>
            <a:r>
              <a:rPr lang="en-US" sz="1600" dirty="0"/>
              <a:t>Report Packs are not developed in the prototype. UOC or other tools like Pentaho can be used to develop reports. KPI engine will provide APIs to query KPI values</a:t>
            </a:r>
            <a:endParaRPr lang="en-US" b="1"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25</a:t>
            </a:fld>
            <a:endParaRPr lang="en-US"/>
          </a:p>
        </p:txBody>
      </p:sp>
    </p:spTree>
    <p:extLst>
      <p:ext uri="{BB962C8B-B14F-4D97-AF65-F5344CB8AC3E}">
        <p14:creationId xmlns:p14="http://schemas.microsoft.com/office/powerpoint/2010/main" val="3820887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ltGray">
          <a:xfrm>
            <a:off x="609439" y="2819400"/>
            <a:ext cx="10439559" cy="1638301"/>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CORE</a:t>
            </a:r>
          </a:p>
        </p:txBody>
      </p:sp>
      <p:sp>
        <p:nvSpPr>
          <p:cNvPr id="15" name="Rectangle 14"/>
          <p:cNvSpPr/>
          <p:nvPr/>
        </p:nvSpPr>
        <p:spPr bwMode="ltGray">
          <a:xfrm>
            <a:off x="609441" y="4419600"/>
            <a:ext cx="10439559" cy="137160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Collectors</a:t>
            </a:r>
          </a:p>
        </p:txBody>
      </p:sp>
      <p:sp>
        <p:nvSpPr>
          <p:cNvPr id="3" name="Title 2"/>
          <p:cNvSpPr>
            <a:spLocks noGrp="1"/>
          </p:cNvSpPr>
          <p:nvPr>
            <p:ph type="title"/>
          </p:nvPr>
        </p:nvSpPr>
        <p:spPr/>
        <p:txBody>
          <a:bodyPr/>
          <a:lstStyle/>
          <a:p>
            <a:r>
              <a:rPr lang="en-US" dirty="0" smtClean="0"/>
              <a:t>Architecture – Function View</a:t>
            </a:r>
            <a:endParaRPr lang="en-US"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3</a:t>
            </a:fld>
            <a:endParaRPr lang="en-US"/>
          </a:p>
        </p:txBody>
      </p:sp>
      <p:sp>
        <p:nvSpPr>
          <p:cNvPr id="6" name="Can 5"/>
          <p:cNvSpPr/>
          <p:nvPr/>
        </p:nvSpPr>
        <p:spPr bwMode="ltGray">
          <a:xfrm>
            <a:off x="4267200" y="3227831"/>
            <a:ext cx="2286000" cy="914400"/>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NEO4J</a:t>
            </a:r>
          </a:p>
        </p:txBody>
      </p:sp>
      <p:sp>
        <p:nvSpPr>
          <p:cNvPr id="7" name="Rounded Rectangle 6"/>
          <p:cNvSpPr/>
          <p:nvPr/>
        </p:nvSpPr>
        <p:spPr bwMode="ltGray">
          <a:xfrm>
            <a:off x="3276600" y="502920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SNMP Collector</a:t>
            </a:r>
          </a:p>
        </p:txBody>
      </p:sp>
      <p:sp>
        <p:nvSpPr>
          <p:cNvPr id="8" name="Rounded Rectangle 7"/>
          <p:cNvSpPr/>
          <p:nvPr/>
        </p:nvSpPr>
        <p:spPr bwMode="ltGray">
          <a:xfrm>
            <a:off x="5867400" y="5029200"/>
            <a:ext cx="16002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CSV Collector</a:t>
            </a:r>
          </a:p>
        </p:txBody>
      </p:sp>
      <p:cxnSp>
        <p:nvCxnSpPr>
          <p:cNvPr id="10" name="Elbow Connector 9"/>
          <p:cNvCxnSpPr>
            <a:stCxn id="7" idx="0"/>
            <a:endCxn id="6" idx="3"/>
          </p:cNvCxnSpPr>
          <p:nvPr/>
        </p:nvCxnSpPr>
        <p:spPr>
          <a:xfrm rot="5400000" flipH="1" flipV="1">
            <a:off x="4338066" y="3957066"/>
            <a:ext cx="886969" cy="1257300"/>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8" idx="0"/>
            <a:endCxn id="6" idx="3"/>
          </p:cNvCxnSpPr>
          <p:nvPr/>
        </p:nvCxnSpPr>
        <p:spPr>
          <a:xfrm rot="16200000" flipV="1">
            <a:off x="5595366" y="3957066"/>
            <a:ext cx="886969" cy="1257300"/>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ltGray">
          <a:xfrm>
            <a:off x="609440" y="1181098"/>
            <a:ext cx="10439559" cy="1638301"/>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GUI</a:t>
            </a:r>
          </a:p>
        </p:txBody>
      </p:sp>
      <p:sp>
        <p:nvSpPr>
          <p:cNvPr id="19" name="Rounded Rectangle 18"/>
          <p:cNvSpPr/>
          <p:nvPr/>
        </p:nvSpPr>
        <p:spPr bwMode="ltGray">
          <a:xfrm>
            <a:off x="8286830" y="5029200"/>
            <a:ext cx="194294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more Collectors</a:t>
            </a:r>
          </a:p>
        </p:txBody>
      </p:sp>
      <p:cxnSp>
        <p:nvCxnSpPr>
          <p:cNvPr id="23" name="Elbow Connector 22"/>
          <p:cNvCxnSpPr>
            <a:stCxn id="19" idx="0"/>
            <a:endCxn id="6" idx="3"/>
          </p:cNvCxnSpPr>
          <p:nvPr/>
        </p:nvCxnSpPr>
        <p:spPr>
          <a:xfrm rot="16200000" flipV="1">
            <a:off x="6890766" y="2661666"/>
            <a:ext cx="886969" cy="3848100"/>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bwMode="ltGray">
          <a:xfrm>
            <a:off x="7410530" y="3661794"/>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JOB Management</a:t>
            </a:r>
          </a:p>
        </p:txBody>
      </p:sp>
      <p:sp>
        <p:nvSpPr>
          <p:cNvPr id="30" name="Right Arrow Callout 29"/>
          <p:cNvSpPr/>
          <p:nvPr/>
        </p:nvSpPr>
        <p:spPr bwMode="ltGray">
          <a:xfrm>
            <a:off x="1898646" y="3108960"/>
            <a:ext cx="2543133" cy="804671"/>
          </a:xfrm>
          <a:prstGeom prst="rightArrowCallout">
            <a:avLst>
              <a:gd name="adj1" fmla="val 18849"/>
              <a:gd name="adj2" fmla="val 17034"/>
              <a:gd name="adj3" fmla="val 25000"/>
              <a:gd name="adj4" fmla="val 78640"/>
            </a:avLst>
          </a:prstGeom>
          <a:ln/>
        </p:spPr>
        <p:style>
          <a:lnRef idx="2">
            <a:schemeClr val="accent2"/>
          </a:lnRef>
          <a:fillRef idx="1">
            <a:schemeClr val="lt1"/>
          </a:fillRef>
          <a:effectRef idx="0">
            <a:schemeClr val="accent2"/>
          </a:effectRef>
          <a:fontRef idx="minor">
            <a:schemeClr val="dk1"/>
          </a:fontRef>
        </p:style>
        <p:txBody>
          <a:bodyPr rtlCol="0" anchor="t"/>
          <a:lstStyle/>
          <a:p>
            <a:pPr>
              <a:lnSpc>
                <a:spcPct val="90000"/>
              </a:lnSpc>
            </a:pPr>
            <a:r>
              <a:rPr lang="en-US" sz="1200" dirty="0" smtClean="0"/>
              <a:t>Definitions:</a:t>
            </a:r>
          </a:p>
          <a:p>
            <a:pPr>
              <a:lnSpc>
                <a:spcPct val="90000"/>
              </a:lnSpc>
            </a:pPr>
            <a:r>
              <a:rPr lang="en-US" sz="1200" dirty="0"/>
              <a:t> </a:t>
            </a:r>
            <a:r>
              <a:rPr lang="en-US" sz="1200" dirty="0" smtClean="0"/>
              <a:t> Model, KPI, Threshold</a:t>
            </a:r>
          </a:p>
          <a:p>
            <a:pPr>
              <a:lnSpc>
                <a:spcPct val="90000"/>
              </a:lnSpc>
            </a:pPr>
            <a:r>
              <a:rPr lang="en-US" sz="1200" dirty="0" smtClean="0"/>
              <a:t>Data:</a:t>
            </a:r>
          </a:p>
          <a:p>
            <a:pPr>
              <a:lnSpc>
                <a:spcPct val="90000"/>
              </a:lnSpc>
            </a:pPr>
            <a:r>
              <a:rPr lang="en-US" sz="1200" dirty="0" smtClean="0"/>
              <a:t>  Raw counters </a:t>
            </a:r>
          </a:p>
        </p:txBody>
      </p:sp>
      <p:sp>
        <p:nvSpPr>
          <p:cNvPr id="32" name="Rounded Rectangle 31"/>
          <p:cNvSpPr/>
          <p:nvPr/>
        </p:nvSpPr>
        <p:spPr bwMode="ltGray">
          <a:xfrm>
            <a:off x="7410530" y="3029713"/>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 Engine</a:t>
            </a:r>
          </a:p>
        </p:txBody>
      </p:sp>
      <p:sp>
        <p:nvSpPr>
          <p:cNvPr id="33" name="Rounded Rectangle 32"/>
          <p:cNvSpPr/>
          <p:nvPr/>
        </p:nvSpPr>
        <p:spPr bwMode="ltGray">
          <a:xfrm>
            <a:off x="9229764" y="3029712"/>
            <a:ext cx="1752600" cy="1161287"/>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Threshold Engine(Condition/</a:t>
            </a:r>
          </a:p>
          <a:p>
            <a:pPr algn="ctr">
              <a:lnSpc>
                <a:spcPct val="90000"/>
              </a:lnSpc>
            </a:pPr>
            <a:r>
              <a:rPr lang="en-US" dirty="0" smtClean="0"/>
              <a:t>Action)</a:t>
            </a:r>
          </a:p>
        </p:txBody>
      </p:sp>
      <p:sp>
        <p:nvSpPr>
          <p:cNvPr id="34" name="Left-Right Arrow 33"/>
          <p:cNvSpPr/>
          <p:nvPr/>
        </p:nvSpPr>
        <p:spPr bwMode="ltGray">
          <a:xfrm>
            <a:off x="6667500" y="3632453"/>
            <a:ext cx="495300" cy="177547"/>
          </a:xfrm>
          <a:prstGeom prst="leftRightArrow">
            <a:avLst/>
          </a:prstGeom>
          <a:solidFill>
            <a:schemeClr val="tx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37" name="Rounded Rectangle 36"/>
          <p:cNvSpPr/>
          <p:nvPr/>
        </p:nvSpPr>
        <p:spPr bwMode="ltGray">
          <a:xfrm>
            <a:off x="4648200" y="1379056"/>
            <a:ext cx="1752600" cy="75499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Collector Monitor and Management</a:t>
            </a:r>
          </a:p>
        </p:txBody>
      </p:sp>
      <p:sp>
        <p:nvSpPr>
          <p:cNvPr id="39" name="Up-Down Arrow 38"/>
          <p:cNvSpPr/>
          <p:nvPr/>
        </p:nvSpPr>
        <p:spPr bwMode="ltGray">
          <a:xfrm>
            <a:off x="5334000" y="2410966"/>
            <a:ext cx="304800" cy="65227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0" name="Rounded Rectangle 39"/>
          <p:cNvSpPr/>
          <p:nvPr/>
        </p:nvSpPr>
        <p:spPr bwMode="ltGray">
          <a:xfrm>
            <a:off x="2476500" y="1373886"/>
            <a:ext cx="1752600" cy="75697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KPI/Threshold Management</a:t>
            </a:r>
          </a:p>
        </p:txBody>
      </p:sp>
      <p:sp>
        <p:nvSpPr>
          <p:cNvPr id="41" name="Rounded Rectangle 40"/>
          <p:cNvSpPr/>
          <p:nvPr/>
        </p:nvSpPr>
        <p:spPr bwMode="ltGray">
          <a:xfrm>
            <a:off x="6729221" y="1380816"/>
            <a:ext cx="1752600" cy="75697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Model Designer</a:t>
            </a:r>
          </a:p>
        </p:txBody>
      </p:sp>
      <p:sp>
        <p:nvSpPr>
          <p:cNvPr id="25" name="Can 24"/>
          <p:cNvSpPr/>
          <p:nvPr/>
        </p:nvSpPr>
        <p:spPr bwMode="ltGray">
          <a:xfrm>
            <a:off x="2717341" y="3982211"/>
            <a:ext cx="1270919" cy="316994"/>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Achieve</a:t>
            </a:r>
          </a:p>
        </p:txBody>
      </p:sp>
    </p:spTree>
    <p:extLst>
      <p:ext uri="{BB962C8B-B14F-4D97-AF65-F5344CB8AC3E}">
        <p14:creationId xmlns:p14="http://schemas.microsoft.com/office/powerpoint/2010/main" val="460253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48"/>
          <p:cNvSpPr/>
          <p:nvPr/>
        </p:nvSpPr>
        <p:spPr bwMode="ltGray">
          <a:xfrm>
            <a:off x="7888013" y="4063087"/>
            <a:ext cx="251197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b"/>
          <a:lstStyle/>
          <a:p>
            <a:pPr algn="ctr">
              <a:lnSpc>
                <a:spcPct val="90000"/>
              </a:lnSpc>
            </a:pPr>
            <a:r>
              <a:rPr lang="en-US" dirty="0" smtClean="0"/>
              <a:t>MPM Core Server</a:t>
            </a:r>
          </a:p>
        </p:txBody>
      </p:sp>
      <p:sp>
        <p:nvSpPr>
          <p:cNvPr id="48" name="Rounded Rectangle 47"/>
          <p:cNvSpPr/>
          <p:nvPr/>
        </p:nvSpPr>
        <p:spPr bwMode="ltGray">
          <a:xfrm>
            <a:off x="5946227" y="1447800"/>
            <a:ext cx="251197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t"/>
          <a:lstStyle/>
          <a:p>
            <a:pPr algn="ctr">
              <a:lnSpc>
                <a:spcPct val="90000"/>
              </a:lnSpc>
            </a:pPr>
            <a:r>
              <a:rPr lang="en-US" dirty="0" smtClean="0"/>
              <a:t>GUI (UOC) Server</a:t>
            </a:r>
          </a:p>
        </p:txBody>
      </p:sp>
      <p:sp>
        <p:nvSpPr>
          <p:cNvPr id="47" name="Rounded Rectangle 46"/>
          <p:cNvSpPr/>
          <p:nvPr/>
        </p:nvSpPr>
        <p:spPr bwMode="ltGray">
          <a:xfrm>
            <a:off x="990600" y="4071811"/>
            <a:ext cx="449711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b"/>
          <a:lstStyle/>
          <a:p>
            <a:pPr algn="ctr">
              <a:lnSpc>
                <a:spcPct val="90000"/>
              </a:lnSpc>
            </a:pPr>
            <a:r>
              <a:rPr lang="en-US" dirty="0" smtClean="0"/>
              <a:t>Collector Servers</a:t>
            </a:r>
          </a:p>
        </p:txBody>
      </p:sp>
      <p:sp>
        <p:nvSpPr>
          <p:cNvPr id="45" name="Rounded Rectangle 44"/>
          <p:cNvSpPr/>
          <p:nvPr/>
        </p:nvSpPr>
        <p:spPr bwMode="ltGray">
          <a:xfrm>
            <a:off x="1371600" y="1524000"/>
            <a:ext cx="3182006" cy="1705303"/>
          </a:xfrm>
          <a:prstGeom prst="roundRect">
            <a:avLst/>
          </a:prstGeom>
          <a:ln/>
        </p:spPr>
        <p:style>
          <a:lnRef idx="2">
            <a:schemeClr val="accent5"/>
          </a:lnRef>
          <a:fillRef idx="1">
            <a:schemeClr val="lt1"/>
          </a:fillRef>
          <a:effectRef idx="0">
            <a:schemeClr val="accent5"/>
          </a:effectRef>
          <a:fontRef idx="minor">
            <a:schemeClr val="dk1"/>
          </a:fontRef>
        </p:style>
        <p:txBody>
          <a:bodyPr rtlCol="0" anchor="t"/>
          <a:lstStyle/>
          <a:p>
            <a:pPr algn="ctr">
              <a:lnSpc>
                <a:spcPct val="90000"/>
              </a:lnSpc>
            </a:pPr>
            <a:r>
              <a:rPr lang="en-US" dirty="0" smtClean="0"/>
              <a:t>Neo4J Cluster</a:t>
            </a:r>
          </a:p>
        </p:txBody>
      </p:sp>
      <p:sp>
        <p:nvSpPr>
          <p:cNvPr id="2" name="Title 1"/>
          <p:cNvSpPr>
            <a:spLocks noGrp="1"/>
          </p:cNvSpPr>
          <p:nvPr>
            <p:ph type="title"/>
          </p:nvPr>
        </p:nvSpPr>
        <p:spPr/>
        <p:txBody>
          <a:bodyPr/>
          <a:lstStyle/>
          <a:p>
            <a:r>
              <a:rPr lang="en-US" dirty="0" smtClean="0"/>
              <a:t>Architecture – Deploy view </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4</a:t>
            </a:fld>
            <a:endParaRPr lang="en-US"/>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4200562"/>
            <a:ext cx="1219200" cy="1219200"/>
          </a:xfrm>
          <a:prstGeom prst="rect">
            <a:avLst/>
          </a:prstGeom>
        </p:spPr>
      </p:pic>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4226838"/>
            <a:ext cx="1219200" cy="1219200"/>
          </a:xfrm>
          <a:prstGeom prst="rect">
            <a:avLst/>
          </a:prstGeom>
        </p:spPr>
      </p:pic>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7655" y="4183848"/>
            <a:ext cx="1219200" cy="1219200"/>
          </a:xfrm>
          <a:prstGeom prst="rect">
            <a:avLst/>
          </a:prstGeom>
        </p:spPr>
      </p:pic>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9683" y="1905000"/>
            <a:ext cx="1219200" cy="1219200"/>
          </a:xfrm>
          <a:prstGeom prst="rect">
            <a:avLst/>
          </a:prstGeom>
        </p:spPr>
      </p:pic>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1905000"/>
            <a:ext cx="1219200" cy="1219200"/>
          </a:xfrm>
          <a:prstGeom prst="rect">
            <a:avLst/>
          </a:prstGeom>
        </p:spPr>
      </p:pic>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400" y="4114800"/>
            <a:ext cx="1219200" cy="1219200"/>
          </a:xfrm>
          <a:prstGeom prst="rect">
            <a:avLst/>
          </a:prstGeom>
        </p:spPr>
      </p:pic>
      <p:cxnSp>
        <p:nvCxnSpPr>
          <p:cNvPr id="32" name="Straight Connector 31"/>
          <p:cNvCxnSpPr/>
          <p:nvPr/>
        </p:nvCxnSpPr>
        <p:spPr>
          <a:xfrm flipV="1">
            <a:off x="1066800" y="3611983"/>
            <a:ext cx="9448800" cy="456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885294"/>
            <a:ext cx="1219200" cy="1219200"/>
          </a:xfrm>
          <a:prstGeom prst="rect">
            <a:avLst/>
          </a:prstGeom>
        </p:spPr>
      </p:pic>
      <p:cxnSp>
        <p:nvCxnSpPr>
          <p:cNvPr id="37" name="Straight Connector 36"/>
          <p:cNvCxnSpPr/>
          <p:nvPr/>
        </p:nvCxnSpPr>
        <p:spPr>
          <a:xfrm>
            <a:off x="1610710" y="3657600"/>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971800" y="3657599"/>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553606" y="363479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207172" y="325211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733800" y="325211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225862" y="325211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9130862" y="3657598"/>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791200" y="2510659"/>
            <a:ext cx="914400" cy="914400"/>
          </a:xfrm>
          <a:prstGeom prst="rect">
            <a:avLst/>
          </a:prstGeom>
          <a:noFill/>
        </p:spPr>
        <p:txBody>
          <a:bodyPr wrap="none" lIns="0" tIns="0" rIns="0" bIns="0" rtlCol="0">
            <a:noAutofit/>
          </a:bodyPr>
          <a:lstStyle/>
          <a:p>
            <a:pPr>
              <a:lnSpc>
                <a:spcPct val="90000"/>
              </a:lnSpc>
            </a:pPr>
            <a:endParaRPr lang="en-US" dirty="0"/>
          </a:p>
        </p:txBody>
      </p:sp>
      <p:sp>
        <p:nvSpPr>
          <p:cNvPr id="3" name="TextBox 2"/>
          <p:cNvSpPr txBox="1"/>
          <p:nvPr/>
        </p:nvSpPr>
        <p:spPr>
          <a:xfrm>
            <a:off x="1580492" y="2914743"/>
            <a:ext cx="1063133" cy="198582"/>
          </a:xfrm>
          <a:prstGeom prst="rect">
            <a:avLst/>
          </a:prstGeom>
          <a:noFill/>
        </p:spPr>
        <p:txBody>
          <a:bodyPr wrap="none" lIns="0" tIns="0" rIns="0" bIns="0"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90000"/>
              </a:lnSpc>
            </a:pPr>
            <a:r>
              <a:rPr lang="en-US" sz="1400" b="1" dirty="0" smtClean="0">
                <a:ln/>
                <a:solidFill>
                  <a:schemeClr val="accent3"/>
                </a:solidFill>
              </a:rPr>
              <a:t>Writer Master</a:t>
            </a:r>
            <a:endParaRPr lang="en-US" sz="1400" b="1" dirty="0">
              <a:ln/>
              <a:solidFill>
                <a:schemeClr val="accent3"/>
              </a:solidFill>
            </a:endParaRPr>
          </a:p>
        </p:txBody>
      </p:sp>
      <p:sp>
        <p:nvSpPr>
          <p:cNvPr id="31" name="TextBox 30"/>
          <p:cNvSpPr txBox="1"/>
          <p:nvPr/>
        </p:nvSpPr>
        <p:spPr>
          <a:xfrm>
            <a:off x="3036422" y="2905912"/>
            <a:ext cx="1063133" cy="198582"/>
          </a:xfrm>
          <a:prstGeom prst="rect">
            <a:avLst/>
          </a:prstGeom>
          <a:noFill/>
        </p:spPr>
        <p:txBody>
          <a:bodyPr wrap="none" lIns="0" tIns="0" rIns="0" bIns="0"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90000"/>
              </a:lnSpc>
            </a:pPr>
            <a:r>
              <a:rPr lang="en-US" sz="1400" b="1" dirty="0" smtClean="0">
                <a:ln/>
                <a:solidFill>
                  <a:schemeClr val="accent3"/>
                </a:solidFill>
              </a:rPr>
              <a:t>Read Slaves</a:t>
            </a:r>
            <a:endParaRPr lang="en-US" sz="1400" b="1" dirty="0">
              <a:ln/>
              <a:solidFill>
                <a:schemeClr val="accent3"/>
              </a:solidFill>
            </a:endParaRPr>
          </a:p>
        </p:txBody>
      </p:sp>
    </p:spTree>
    <p:extLst>
      <p:ext uri="{BB962C8B-B14F-4D97-AF65-F5344CB8AC3E}">
        <p14:creationId xmlns:p14="http://schemas.microsoft.com/office/powerpoint/2010/main" val="7171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ltGray">
          <a:xfrm>
            <a:off x="1207166" y="2280912"/>
            <a:ext cx="9296561" cy="889177"/>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Web GUI Server</a:t>
            </a:r>
          </a:p>
        </p:txBody>
      </p:sp>
      <p:sp>
        <p:nvSpPr>
          <p:cNvPr id="33" name="Rectangle 32"/>
          <p:cNvSpPr/>
          <p:nvPr/>
        </p:nvSpPr>
        <p:spPr bwMode="ltGray">
          <a:xfrm>
            <a:off x="1237198" y="3291775"/>
            <a:ext cx="2725362" cy="2888492"/>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endParaRPr lang="en-US" dirty="0" smtClean="0"/>
          </a:p>
        </p:txBody>
      </p:sp>
      <p:sp>
        <p:nvSpPr>
          <p:cNvPr id="2" name="Title 1"/>
          <p:cNvSpPr>
            <a:spLocks noGrp="1"/>
          </p:cNvSpPr>
          <p:nvPr>
            <p:ph type="title"/>
          </p:nvPr>
        </p:nvSpPr>
        <p:spPr/>
        <p:txBody>
          <a:bodyPr/>
          <a:lstStyle/>
          <a:p>
            <a:r>
              <a:rPr lang="en-US" dirty="0" smtClean="0"/>
              <a:t>Architecture – Service View (prototype)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5</a:t>
            </a:fld>
            <a:endParaRPr lang="en-US"/>
          </a:p>
        </p:txBody>
      </p:sp>
      <p:sp>
        <p:nvSpPr>
          <p:cNvPr id="5" name="Rectangle 4"/>
          <p:cNvSpPr/>
          <p:nvPr/>
        </p:nvSpPr>
        <p:spPr bwMode="ltGray">
          <a:xfrm>
            <a:off x="4572161" y="3291775"/>
            <a:ext cx="5943600" cy="2918527"/>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endParaRPr lang="en-US" dirty="0" smtClean="0"/>
          </a:p>
        </p:txBody>
      </p:sp>
      <p:sp>
        <p:nvSpPr>
          <p:cNvPr id="7" name="Can 6"/>
          <p:cNvSpPr/>
          <p:nvPr/>
        </p:nvSpPr>
        <p:spPr bwMode="ltGray">
          <a:xfrm>
            <a:off x="1609700" y="4342639"/>
            <a:ext cx="1876350" cy="648463"/>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NEO4J</a:t>
            </a:r>
          </a:p>
        </p:txBody>
      </p:sp>
      <p:sp>
        <p:nvSpPr>
          <p:cNvPr id="8" name="Rounded Rectangle 7"/>
          <p:cNvSpPr/>
          <p:nvPr/>
        </p:nvSpPr>
        <p:spPr bwMode="ltGray">
          <a:xfrm>
            <a:off x="5632196" y="517311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SNMP Collector</a:t>
            </a:r>
          </a:p>
        </p:txBody>
      </p:sp>
      <p:sp>
        <p:nvSpPr>
          <p:cNvPr id="9" name="Rounded Rectangle 8"/>
          <p:cNvSpPr/>
          <p:nvPr/>
        </p:nvSpPr>
        <p:spPr bwMode="ltGray">
          <a:xfrm>
            <a:off x="7735984" y="5156914"/>
            <a:ext cx="16002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400" dirty="0" smtClean="0"/>
              <a:t>Standard CSV Collector</a:t>
            </a:r>
          </a:p>
        </p:txBody>
      </p:sp>
      <p:sp>
        <p:nvSpPr>
          <p:cNvPr id="12" name="Rectangle 11"/>
          <p:cNvSpPr/>
          <p:nvPr/>
        </p:nvSpPr>
        <p:spPr bwMode="ltGray">
          <a:xfrm>
            <a:off x="1219039" y="1143000"/>
            <a:ext cx="9296561" cy="103649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Web GUI Client</a:t>
            </a:r>
          </a:p>
        </p:txBody>
      </p:sp>
      <p:sp>
        <p:nvSpPr>
          <p:cNvPr id="15" name="Rounded Rectangle 14"/>
          <p:cNvSpPr/>
          <p:nvPr/>
        </p:nvSpPr>
        <p:spPr bwMode="ltGray">
          <a:xfrm>
            <a:off x="5618966" y="4400170"/>
            <a:ext cx="1752600" cy="533400"/>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a:t>JOB Management</a:t>
            </a:r>
          </a:p>
        </p:txBody>
      </p:sp>
      <p:sp>
        <p:nvSpPr>
          <p:cNvPr id="17" name="Rounded Rectangle 16"/>
          <p:cNvSpPr/>
          <p:nvPr/>
        </p:nvSpPr>
        <p:spPr bwMode="ltGray">
          <a:xfrm>
            <a:off x="5600859" y="362723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 Engine</a:t>
            </a:r>
          </a:p>
        </p:txBody>
      </p:sp>
      <p:sp>
        <p:nvSpPr>
          <p:cNvPr id="18" name="Rounded Rectangle 17"/>
          <p:cNvSpPr/>
          <p:nvPr/>
        </p:nvSpPr>
        <p:spPr bwMode="ltGray">
          <a:xfrm>
            <a:off x="7620160" y="3627230"/>
            <a:ext cx="1752600" cy="1161287"/>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Threshold Engine(Condition/</a:t>
            </a:r>
          </a:p>
          <a:p>
            <a:pPr algn="ctr">
              <a:lnSpc>
                <a:spcPct val="90000"/>
              </a:lnSpc>
            </a:pPr>
            <a:r>
              <a:rPr lang="en-US" dirty="0" smtClean="0"/>
              <a:t>Action)</a:t>
            </a:r>
          </a:p>
        </p:txBody>
      </p:sp>
      <p:sp>
        <p:nvSpPr>
          <p:cNvPr id="19" name="Left-Right Arrow 18"/>
          <p:cNvSpPr/>
          <p:nvPr/>
        </p:nvSpPr>
        <p:spPr bwMode="ltGray">
          <a:xfrm>
            <a:off x="3528220" y="4552132"/>
            <a:ext cx="1653540" cy="196950"/>
          </a:xfrm>
          <a:prstGeom prst="leftRightArrow">
            <a:avLst/>
          </a:prstGeom>
          <a:solidFill>
            <a:schemeClr val="tx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20" name="Rounded Rectangle 19"/>
          <p:cNvSpPr/>
          <p:nvPr/>
        </p:nvSpPr>
        <p:spPr bwMode="ltGray">
          <a:xfrm>
            <a:off x="4805150" y="1301573"/>
            <a:ext cx="1654093" cy="612923"/>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Collector Manage Widget</a:t>
            </a:r>
          </a:p>
        </p:txBody>
      </p:sp>
      <p:sp>
        <p:nvSpPr>
          <p:cNvPr id="22" name="Rounded Rectangle 21"/>
          <p:cNvSpPr/>
          <p:nvPr/>
        </p:nvSpPr>
        <p:spPr bwMode="ltGray">
          <a:xfrm>
            <a:off x="3034122" y="1299768"/>
            <a:ext cx="1585743" cy="64918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KPI Manage Widgets</a:t>
            </a:r>
          </a:p>
        </p:txBody>
      </p:sp>
      <p:sp>
        <p:nvSpPr>
          <p:cNvPr id="23" name="Rounded Rectangle 22"/>
          <p:cNvSpPr/>
          <p:nvPr/>
        </p:nvSpPr>
        <p:spPr bwMode="ltGray">
          <a:xfrm>
            <a:off x="8656551" y="1244100"/>
            <a:ext cx="1752600" cy="756978"/>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Model Designer</a:t>
            </a:r>
          </a:p>
        </p:txBody>
      </p:sp>
      <p:sp>
        <p:nvSpPr>
          <p:cNvPr id="38" name="TextBox 37"/>
          <p:cNvSpPr txBox="1"/>
          <p:nvPr/>
        </p:nvSpPr>
        <p:spPr>
          <a:xfrm>
            <a:off x="4066173" y="4429045"/>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0" name="Up-Down Arrow 39"/>
          <p:cNvSpPr/>
          <p:nvPr/>
        </p:nvSpPr>
        <p:spPr bwMode="ltGray">
          <a:xfrm>
            <a:off x="6495266" y="2910611"/>
            <a:ext cx="244513" cy="60284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1" name="TextBox 40"/>
          <p:cNvSpPr txBox="1"/>
          <p:nvPr/>
        </p:nvSpPr>
        <p:spPr>
          <a:xfrm>
            <a:off x="6739779" y="3154129"/>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3" name="Up-Down Arrow 42"/>
          <p:cNvSpPr/>
          <p:nvPr/>
        </p:nvSpPr>
        <p:spPr bwMode="ltGray">
          <a:xfrm>
            <a:off x="5040018" y="1956781"/>
            <a:ext cx="218373" cy="45796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4" name="TextBox 43"/>
          <p:cNvSpPr txBox="1"/>
          <p:nvPr/>
        </p:nvSpPr>
        <p:spPr>
          <a:xfrm>
            <a:off x="5258391" y="2105795"/>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5" name="Up-Down Arrow 44"/>
          <p:cNvSpPr/>
          <p:nvPr/>
        </p:nvSpPr>
        <p:spPr bwMode="ltGray">
          <a:xfrm>
            <a:off x="2253228" y="2926525"/>
            <a:ext cx="244513" cy="60284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6" name="TextBox 45"/>
          <p:cNvSpPr txBox="1"/>
          <p:nvPr/>
        </p:nvSpPr>
        <p:spPr>
          <a:xfrm>
            <a:off x="2497741" y="3170043"/>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7" name="Rounded Rectangle 46"/>
          <p:cNvSpPr/>
          <p:nvPr/>
        </p:nvSpPr>
        <p:spPr bwMode="ltGray">
          <a:xfrm>
            <a:off x="6716467" y="1308840"/>
            <a:ext cx="1724377" cy="647941"/>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Threshold Manage Widget</a:t>
            </a:r>
          </a:p>
        </p:txBody>
      </p:sp>
      <p:sp>
        <p:nvSpPr>
          <p:cNvPr id="48" name="Rounded Rectangle 47"/>
          <p:cNvSpPr/>
          <p:nvPr/>
        </p:nvSpPr>
        <p:spPr bwMode="ltGray">
          <a:xfrm>
            <a:off x="4572161" y="2467822"/>
            <a:ext cx="1585743" cy="64918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MPM Plugin</a:t>
            </a:r>
          </a:p>
        </p:txBody>
      </p:sp>
      <p:sp>
        <p:nvSpPr>
          <p:cNvPr id="49" name="Rounded Rectangle 48"/>
          <p:cNvSpPr/>
          <p:nvPr/>
        </p:nvSpPr>
        <p:spPr bwMode="ltGray">
          <a:xfrm>
            <a:off x="10924893" y="5439810"/>
            <a:ext cx="858033" cy="533400"/>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050" dirty="0" smtClean="0"/>
              <a:t>Not in the prototype</a:t>
            </a:r>
            <a:endParaRPr lang="en-US" sz="1050" dirty="0"/>
          </a:p>
        </p:txBody>
      </p:sp>
      <p:sp>
        <p:nvSpPr>
          <p:cNvPr id="28" name="Can 27"/>
          <p:cNvSpPr/>
          <p:nvPr/>
        </p:nvSpPr>
        <p:spPr bwMode="ltGray">
          <a:xfrm>
            <a:off x="131202" y="5226564"/>
            <a:ext cx="1075964" cy="394099"/>
          </a:xfrm>
          <a:prstGeom prst="can">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Achieve</a:t>
            </a:r>
            <a:endParaRPr lang="en-US" dirty="0"/>
          </a:p>
        </p:txBody>
      </p:sp>
      <p:sp>
        <p:nvSpPr>
          <p:cNvPr id="3" name="Bent Arrow 2"/>
          <p:cNvSpPr/>
          <p:nvPr/>
        </p:nvSpPr>
        <p:spPr bwMode="ltGray">
          <a:xfrm rot="16200000" flipH="1">
            <a:off x="697381" y="4436982"/>
            <a:ext cx="623923" cy="993489"/>
          </a:xfrm>
          <a:prstGeom prst="bentArrow">
            <a:avLst>
              <a:gd name="adj1" fmla="val 20434"/>
              <a:gd name="adj2" fmla="val 25000"/>
              <a:gd name="adj3" fmla="val 25000"/>
              <a:gd name="adj4" fmla="val 43750"/>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Tree>
    <p:extLst>
      <p:ext uri="{BB962C8B-B14F-4D97-AF65-F5344CB8AC3E}">
        <p14:creationId xmlns:p14="http://schemas.microsoft.com/office/powerpoint/2010/main" val="68588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a:t>
            </a:r>
            <a:endParaRPr lang="en-US" dirty="0"/>
          </a:p>
        </p:txBody>
      </p:sp>
      <p:sp>
        <p:nvSpPr>
          <p:cNvPr id="3" name="Content Placeholder 2"/>
          <p:cNvSpPr>
            <a:spLocks noGrp="1"/>
          </p:cNvSpPr>
          <p:nvPr>
            <p:ph idx="1"/>
          </p:nvPr>
        </p:nvSpPr>
        <p:spPr>
          <a:xfrm>
            <a:off x="609441" y="1253936"/>
            <a:ext cx="10969784" cy="4918264"/>
          </a:xfrm>
        </p:spPr>
        <p:txBody>
          <a:bodyPr>
            <a:normAutofit fontScale="92500" lnSpcReduction="10000"/>
          </a:bodyPr>
          <a:lstStyle/>
          <a:p>
            <a:r>
              <a:rPr lang="en-US" dirty="0" smtClean="0"/>
              <a:t>To define the model is the first step to use this system.  All counters or KPIs must belong to an OBJECT. Model contains objects and relationships. The calculation, propagation, aggregation are based on the model.</a:t>
            </a:r>
          </a:p>
          <a:p>
            <a:r>
              <a:rPr lang="en-US" dirty="0" smtClean="0"/>
              <a:t>The models are group by domains. For example, 2G RAN, IT …  In the system domain ID is unique and the id of object in one domain is unique.</a:t>
            </a:r>
          </a:p>
          <a:p>
            <a:r>
              <a:rPr lang="en-US" dirty="0" smtClean="0"/>
              <a:t>To build the model the best way is provide a visualize portal, like NFVD template designer. </a:t>
            </a:r>
            <a:endParaRPr lang="en-US" dirty="0"/>
          </a:p>
          <a:p>
            <a:r>
              <a:rPr lang="en-US" dirty="0" smtClean="0"/>
              <a:t>The second way is to define the model in a JSON file and use a collector to inject it into the DB.</a:t>
            </a:r>
          </a:p>
          <a:p>
            <a:endParaRPr lang="en-US" dirty="0"/>
          </a:p>
          <a:p>
            <a:endParaRPr lang="en-US" dirty="0" smtClean="0"/>
          </a:p>
          <a:p>
            <a:endParaRPr lang="en-US" dirty="0"/>
          </a:p>
          <a:p>
            <a:endParaRPr lang="en-US" dirty="0" smtClean="0"/>
          </a:p>
          <a:p>
            <a:endParaRPr lang="en-US" dirty="0" smtClean="0"/>
          </a:p>
          <a:p>
            <a:endParaRPr lang="en-US" dirty="0"/>
          </a:p>
          <a:p>
            <a:r>
              <a:rPr lang="en-US" dirty="0" smtClean="0"/>
              <a:t>To update a model, especially to remove an object is ‘dangerous’ in an online system.</a:t>
            </a:r>
          </a:p>
          <a:p>
            <a:r>
              <a:rPr lang="en-US" dirty="0" smtClean="0"/>
              <a:t>Granularity is a special object</a:t>
            </a:r>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6</a:t>
            </a:fld>
            <a:endParaRPr lang="en-US"/>
          </a:p>
        </p:txBody>
      </p:sp>
      <p:sp>
        <p:nvSpPr>
          <p:cNvPr id="5" name="Rectangle 1"/>
          <p:cNvSpPr>
            <a:spLocks noChangeArrowheads="1"/>
          </p:cNvSpPr>
          <p:nvPr/>
        </p:nvSpPr>
        <p:spPr bwMode="auto">
          <a:xfrm>
            <a:off x="924978" y="3124200"/>
            <a:ext cx="4724400"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"domain"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"2GRAN"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"elements"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"GRAN"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"GRAN"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"BSC"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"BSC"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"BTS"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"BTS"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"relationships"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parent_id"</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"GRAN"</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"child_id"</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"BSC"</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"CONTAINS</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parent_id"</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"BSC"</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"child_id"</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"BTS"</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"CONTAINS</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6400800" y="3124200"/>
            <a:ext cx="3306580" cy="1896320"/>
          </a:xfrm>
          <a:prstGeom prst="rect">
            <a:avLst/>
          </a:prstGeom>
        </p:spPr>
      </p:pic>
      <p:sp>
        <p:nvSpPr>
          <p:cNvPr id="7" name="Right Arrow 6"/>
          <p:cNvSpPr/>
          <p:nvPr/>
        </p:nvSpPr>
        <p:spPr bwMode="ltGray">
          <a:xfrm>
            <a:off x="5256928" y="3892040"/>
            <a:ext cx="838200" cy="360639"/>
          </a:xfrm>
          <a:prstGeom prst="right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Tree>
    <p:extLst>
      <p:ext uri="{BB962C8B-B14F-4D97-AF65-F5344CB8AC3E}">
        <p14:creationId xmlns:p14="http://schemas.microsoft.com/office/powerpoint/2010/main" val="937416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Model </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7</a:t>
            </a:fld>
            <a:endParaRPr lang="en-US"/>
          </a:p>
        </p:txBody>
      </p:sp>
      <p:pic>
        <p:nvPicPr>
          <p:cNvPr id="5" name="Picture 4"/>
          <p:cNvPicPr>
            <a:picLocks noChangeAspect="1"/>
          </p:cNvPicPr>
          <p:nvPr/>
        </p:nvPicPr>
        <p:blipFill>
          <a:blip r:embed="rId2"/>
          <a:stretch>
            <a:fillRect/>
          </a:stretch>
        </p:blipFill>
        <p:spPr>
          <a:xfrm>
            <a:off x="609441" y="1600200"/>
            <a:ext cx="5562600" cy="2854109"/>
          </a:xfrm>
          <a:prstGeom prst="rect">
            <a:avLst/>
          </a:prstGeom>
        </p:spPr>
      </p:pic>
      <p:pic>
        <p:nvPicPr>
          <p:cNvPr id="6" name="Picture 5"/>
          <p:cNvPicPr>
            <a:picLocks noChangeAspect="1"/>
          </p:cNvPicPr>
          <p:nvPr/>
        </p:nvPicPr>
        <p:blipFill>
          <a:blip r:embed="rId3"/>
          <a:stretch>
            <a:fillRect/>
          </a:stretch>
        </p:blipFill>
        <p:spPr>
          <a:xfrm>
            <a:off x="6566919" y="3279388"/>
            <a:ext cx="5009417" cy="3130144"/>
          </a:xfrm>
          <a:prstGeom prst="rect">
            <a:avLst/>
          </a:prstGeom>
        </p:spPr>
      </p:pic>
      <p:sp>
        <p:nvSpPr>
          <p:cNvPr id="7" name="Curved Down Arrow 6"/>
          <p:cNvSpPr/>
          <p:nvPr/>
        </p:nvSpPr>
        <p:spPr bwMode="ltGray">
          <a:xfrm rot="1939759">
            <a:off x="6304877" y="2318220"/>
            <a:ext cx="2286000" cy="588854"/>
          </a:xfrm>
          <a:prstGeom prst="curved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
        <p:nvSpPr>
          <p:cNvPr id="8" name="TextBox 7"/>
          <p:cNvSpPr txBox="1"/>
          <p:nvPr/>
        </p:nvSpPr>
        <p:spPr>
          <a:xfrm>
            <a:off x="2209800" y="3770764"/>
            <a:ext cx="1752600" cy="260940"/>
          </a:xfrm>
          <a:prstGeom prst="rect">
            <a:avLst/>
          </a:prstGeom>
          <a:noFill/>
        </p:spPr>
        <p:txBody>
          <a:bodyPr wrap="none" lIns="0" tIns="0" rIns="0" bIns="0" rtlCol="0">
            <a:noAutofit/>
          </a:bodyPr>
          <a:lstStyle/>
          <a:p>
            <a:pPr>
              <a:lnSpc>
                <a:spcPct val="90000"/>
              </a:lnSpc>
            </a:pPr>
            <a:r>
              <a:rPr lang="en-US" dirty="0" smtClean="0"/>
              <a:t>Model Designer</a:t>
            </a:r>
            <a:endParaRPr lang="en-US" dirty="0"/>
          </a:p>
        </p:txBody>
      </p:sp>
      <p:sp>
        <p:nvSpPr>
          <p:cNvPr id="9" name="TextBox 8"/>
          <p:cNvSpPr txBox="1"/>
          <p:nvPr/>
        </p:nvSpPr>
        <p:spPr>
          <a:xfrm>
            <a:off x="8305800" y="5715000"/>
            <a:ext cx="1752600" cy="260940"/>
          </a:xfrm>
          <a:prstGeom prst="rect">
            <a:avLst/>
          </a:prstGeom>
          <a:noFill/>
        </p:spPr>
        <p:txBody>
          <a:bodyPr wrap="none" lIns="0" tIns="0" rIns="0" bIns="0" rtlCol="0">
            <a:noAutofit/>
          </a:bodyPr>
          <a:lstStyle/>
          <a:p>
            <a:pPr>
              <a:lnSpc>
                <a:spcPct val="90000"/>
              </a:lnSpc>
            </a:pPr>
            <a:r>
              <a:rPr lang="en-US" dirty="0" smtClean="0"/>
              <a:t>Model in DB</a:t>
            </a:r>
            <a:endParaRPr lang="en-US" dirty="0"/>
          </a:p>
        </p:txBody>
      </p:sp>
      <p:sp>
        <p:nvSpPr>
          <p:cNvPr id="12" name="Content Placeholder 2"/>
          <p:cNvSpPr>
            <a:spLocks noGrp="1"/>
          </p:cNvSpPr>
          <p:nvPr>
            <p:ph idx="1"/>
          </p:nvPr>
        </p:nvSpPr>
        <p:spPr>
          <a:xfrm>
            <a:off x="609600" y="4844460"/>
            <a:ext cx="5562441" cy="1131479"/>
          </a:xfrm>
        </p:spPr>
        <p:txBody>
          <a:bodyPr/>
          <a:lstStyle/>
          <a:p>
            <a:pPr marL="0" indent="0">
              <a:buNone/>
            </a:pPr>
            <a:r>
              <a:rPr lang="en-US" dirty="0" smtClean="0"/>
              <a:t>A visualized designer to define the model of network based on RAPPID library. </a:t>
            </a:r>
            <a:endParaRPr lang="en-US" dirty="0"/>
          </a:p>
        </p:txBody>
      </p:sp>
      <p:sp>
        <p:nvSpPr>
          <p:cNvPr id="10" name="Content Placeholder 2"/>
          <p:cNvSpPr txBox="1">
            <a:spLocks/>
          </p:cNvSpPr>
          <p:nvPr/>
        </p:nvSpPr>
        <p:spPr>
          <a:xfrm>
            <a:off x="7620000" y="1340029"/>
            <a:ext cx="3810000" cy="1131479"/>
          </a:xfrm>
          <a:prstGeom prst="rect">
            <a:avLst/>
          </a:prstGeom>
        </p:spPr>
        <p:txBody>
          <a:bodyPr vert="horz" lIns="0" tIns="0" rIns="0" bIns="0" rtlCol="0">
            <a:normAutofit/>
          </a:bodyPr>
          <a:lst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946371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Inventory Instances</a:t>
            </a:r>
            <a:endParaRPr lang="en-US" dirty="0"/>
          </a:p>
        </p:txBody>
      </p:sp>
      <p:sp>
        <p:nvSpPr>
          <p:cNvPr id="3" name="Content Placeholder 2"/>
          <p:cNvSpPr>
            <a:spLocks noGrp="1"/>
          </p:cNvSpPr>
          <p:nvPr>
            <p:ph idx="1"/>
          </p:nvPr>
        </p:nvSpPr>
        <p:spPr/>
        <p:txBody>
          <a:bodyPr/>
          <a:lstStyle/>
          <a:p>
            <a:r>
              <a:rPr lang="en-US" dirty="0" smtClean="0"/>
              <a:t>After modelling, the collectors response to inject inventory to the DB and bind them to the predefined object.</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8</a:t>
            </a:fld>
            <a:endParaRPr lang="en-US"/>
          </a:p>
        </p:txBody>
      </p:sp>
      <p:pic>
        <p:nvPicPr>
          <p:cNvPr id="6" name="Picture 5"/>
          <p:cNvPicPr>
            <a:picLocks noChangeAspect="1"/>
          </p:cNvPicPr>
          <p:nvPr/>
        </p:nvPicPr>
        <p:blipFill>
          <a:blip r:embed="rId2"/>
          <a:stretch>
            <a:fillRect/>
          </a:stretch>
        </p:blipFill>
        <p:spPr>
          <a:xfrm>
            <a:off x="3352800" y="2057400"/>
            <a:ext cx="3810000" cy="3736448"/>
          </a:xfrm>
          <a:prstGeom prst="rect">
            <a:avLst/>
          </a:prstGeom>
        </p:spPr>
      </p:pic>
    </p:spTree>
    <p:extLst>
      <p:ext uri="{BB962C8B-B14F-4D97-AF65-F5344CB8AC3E}">
        <p14:creationId xmlns:p14="http://schemas.microsoft.com/office/powerpoint/2010/main" val="131159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Definition</a:t>
            </a:r>
            <a:endParaRPr lang="en-US" dirty="0"/>
          </a:p>
        </p:txBody>
      </p:sp>
      <p:sp>
        <p:nvSpPr>
          <p:cNvPr id="3" name="Content Placeholder 2"/>
          <p:cNvSpPr>
            <a:spLocks noGrp="1"/>
          </p:cNvSpPr>
          <p:nvPr>
            <p:ph idx="1"/>
          </p:nvPr>
        </p:nvSpPr>
        <p:spPr/>
        <p:txBody>
          <a:bodyPr/>
          <a:lstStyle/>
          <a:p>
            <a:r>
              <a:rPr lang="en-US" dirty="0" smtClean="0"/>
              <a:t>KPI/Counter are defined and stored as KPI Definitions and KPI Instances.</a:t>
            </a:r>
          </a:p>
          <a:p>
            <a:r>
              <a:rPr lang="en-US" dirty="0" smtClean="0"/>
              <a:t>All KPI definitions are bind to one model object.</a:t>
            </a:r>
          </a:p>
          <a:p>
            <a:r>
              <a:rPr lang="en-US" dirty="0" smtClean="0"/>
              <a:t>Each KPI definition has one unique ID, the ID is managed by the OSSP console module.</a:t>
            </a:r>
          </a:p>
          <a:p>
            <a:r>
              <a:rPr lang="en-US" dirty="0" smtClean="0"/>
              <a:t>Raw KPI definitions can be created in the GUI of OSSP console or by collectors.</a:t>
            </a:r>
          </a:p>
          <a:p>
            <a:r>
              <a:rPr lang="en-US" dirty="0" smtClean="0"/>
              <a:t>Calculation or aggregation(by NE object or Time)  KPIs are defined in the GUI of OSSP console.</a:t>
            </a:r>
          </a:p>
          <a:p>
            <a:r>
              <a:rPr lang="en-US" dirty="0" smtClean="0"/>
              <a:t>KPI instances are created by the collectors, but the system only store raw counters/KPIs. The calculated/aggregated KPIs are not stored in the DB.</a:t>
            </a:r>
          </a:p>
        </p:txBody>
      </p:sp>
      <p:sp>
        <p:nvSpPr>
          <p:cNvPr id="4" name="Slide Number Placeholder 3"/>
          <p:cNvSpPr>
            <a:spLocks noGrp="1"/>
          </p:cNvSpPr>
          <p:nvPr>
            <p:ph type="sldNum" sz="quarter" idx="12"/>
          </p:nvPr>
        </p:nvSpPr>
        <p:spPr/>
        <p:txBody>
          <a:bodyPr/>
          <a:lstStyle/>
          <a:p>
            <a:fld id="{B016F8AB-BCEA-4347-8BA6-BE776009BC89}" type="slidenum">
              <a:rPr lang="en-US" smtClean="0"/>
              <a:pPr/>
              <a:t>9</a:t>
            </a:fld>
            <a:endParaRPr lang="en-US"/>
          </a:p>
        </p:txBody>
      </p:sp>
    </p:spTree>
    <p:extLst>
      <p:ext uri="{BB962C8B-B14F-4D97-AF65-F5344CB8AC3E}">
        <p14:creationId xmlns:p14="http://schemas.microsoft.com/office/powerpoint/2010/main" val="244410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_Standard_Arial_16x9_v2.potx" id="{EC39521B-8045-443F-BD52-7A907E19980C}" vid="{95094B2B-0B69-4155-8B43-4D6A298351DB}"/>
    </a:ext>
  </a:extLst>
</a:theme>
</file>

<file path=ppt/theme/theme2.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theme>
</file>

<file path=ppt/theme/themeOverride1.xml><?xml version="1.0" encoding="utf-8"?>
<a:themeOverride xmlns:a="http://schemas.openxmlformats.org/drawingml/2006/main">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themeOverride>
</file>

<file path=docProps/app.xml><?xml version="1.0" encoding="utf-8"?>
<Properties xmlns="http://schemas.openxmlformats.org/officeDocument/2006/extended-properties" xmlns:vt="http://schemas.openxmlformats.org/officeDocument/2006/docPropsVTypes">
  <Template/>
  <TotalTime>3761</TotalTime>
  <Words>1767</Words>
  <Application>Microsoft Office PowerPoint</Application>
  <PresentationFormat>Widescreen</PresentationFormat>
  <Paragraphs>247</Paragraphs>
  <Slides>25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Consolas</vt:lpstr>
      <vt:lpstr>Wingdings</vt:lpstr>
      <vt:lpstr>HPE_Standard_Arial_16x9_v2</vt:lpstr>
      <vt:lpstr>HPE OSS Performance Management</vt:lpstr>
      <vt:lpstr>General Ideas</vt:lpstr>
      <vt:lpstr>Architecture – Function View</vt:lpstr>
      <vt:lpstr>Architecture – Deploy view </vt:lpstr>
      <vt:lpstr>Architecture – Service View (prototype)</vt:lpstr>
      <vt:lpstr>Modelling</vt:lpstr>
      <vt:lpstr>Design Model </vt:lpstr>
      <vt:lpstr>Inventory Instances</vt:lpstr>
      <vt:lpstr>KPI Definition</vt:lpstr>
      <vt:lpstr>KPI Definition Management GUI  -- create and manage KPI definitions</vt:lpstr>
      <vt:lpstr>KPI Definition in Database</vt:lpstr>
      <vt:lpstr>KPI Engine</vt:lpstr>
      <vt:lpstr>Threshold Management</vt:lpstr>
      <vt:lpstr>Collectors</vt:lpstr>
      <vt:lpstr>Standard CSV Collector</vt:lpstr>
      <vt:lpstr>SNMP Collector</vt:lpstr>
      <vt:lpstr>NFVD GUI Log Collector</vt:lpstr>
      <vt:lpstr>Collector Manager</vt:lpstr>
      <vt:lpstr>E2E Scenario     definitions</vt:lpstr>
      <vt:lpstr>Source file</vt:lpstr>
      <vt:lpstr>After collect</vt:lpstr>
      <vt:lpstr>CSV Collector Performance Test</vt:lpstr>
      <vt:lpstr>MPM with NFVD</vt:lpstr>
      <vt:lpstr>Next Step</vt:lpstr>
      <vt:lpstr>more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with picture</dc:title>
  <dc:creator>The Presentation Company</dc:creator>
  <cp:lastModifiedBy>Yan, Zhi-Gang (ES-Best-Shore-Services-China-SH)</cp:lastModifiedBy>
  <cp:revision>222</cp:revision>
  <dcterms:created xsi:type="dcterms:W3CDTF">2015-06-05T00:45:03Z</dcterms:created>
  <dcterms:modified xsi:type="dcterms:W3CDTF">2016-02-08T11:58:39Z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2289701</vt:lpwstr>
  </property>
  <property fmtid="{D5CDD505-2E9C-101B-9397-08002B2CF9AE}" pid="3" name="NXPowerLiteSettings">
    <vt:lpwstr>B74006B004C800</vt:lpwstr>
  </property>
  <property fmtid="{D5CDD505-2E9C-101B-9397-08002B2CF9AE}" pid="4" name="NXPowerLiteVersion">
    <vt:lpwstr>D6.0.7</vt:lpwstr>
  </property>
</Properties>
</file>