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859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49AFB-2FDA-46FE-A503-CAFA461C3947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C7723-1082-47EC-A3D8-0FB16E97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5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5" name="Object 11"/>
          <p:cNvGraphicFramePr>
            <a:graphicFrameLocks noChangeAspect="1"/>
          </p:cNvGraphicFramePr>
          <p:nvPr userDrawn="1"/>
        </p:nvGraphicFramePr>
        <p:xfrm>
          <a:off x="2057400" y="6630988"/>
          <a:ext cx="234950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Image" r:id="rId3" imgW="393512" imgH="380818" progId="Photoshop.Image.9">
                  <p:embed/>
                </p:oleObj>
              </mc:Choice>
              <mc:Fallback>
                <p:oleObj name="Image" r:id="rId3" imgW="393512" imgH="380818" progId="Photoshop.Image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6630988"/>
                        <a:ext cx="234950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2"/>
          <p:cNvSpPr txBox="1">
            <a:spLocks noChangeArrowheads="1"/>
          </p:cNvSpPr>
          <p:nvPr userDrawn="1"/>
        </p:nvSpPr>
        <p:spPr bwMode="auto">
          <a:xfrm>
            <a:off x="7969250" y="6553200"/>
            <a:ext cx="1174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FF"/>
                </a:solidFill>
                <a:latin typeface="Arial Black" pitchFamily="34" charset="0"/>
              </a:rPr>
              <a:t>CS@</a:t>
            </a:r>
            <a:r>
              <a:rPr lang="en-US" sz="2000">
                <a:solidFill>
                  <a:srgbClr val="FF0000"/>
                </a:solidFill>
                <a:latin typeface="Arial Black" pitchFamily="34" charset="0"/>
              </a:rPr>
              <a:t>UH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53200"/>
            <a:ext cx="1524000" cy="323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b="1" dirty="0">
                <a:solidFill>
                  <a:srgbClr val="808080">
                    <a:lumMod val="20000"/>
                    <a:lumOff val="80000"/>
                  </a:srgbClr>
                </a:solidFill>
              </a:rPr>
              <a:t>ACM-GIS08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6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4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5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42672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96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42672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66800"/>
            <a:ext cx="4267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267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5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12" descr="UHLOGO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88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2362200" y="6488113"/>
            <a:ext cx="360838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CC0000"/>
                </a:solidFill>
              </a:rPr>
              <a:t>Department of Computer Science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7924800" y="6491288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8534400" y="6477000"/>
            <a:ext cx="45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84C745E4-0527-43B8-9903-F73B74E28439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686800" cy="5410200"/>
          </a:xfrm>
        </p:spPr>
        <p:txBody>
          <a:bodyPr/>
          <a:lstStyle>
            <a:lvl1pPr>
              <a:buSzPct val="100000"/>
              <a:defRPr/>
            </a:lvl1pPr>
            <a:lvl2pPr>
              <a:buSzPct val="100000"/>
              <a:defRPr/>
            </a:lvl2pPr>
            <a:lvl3pPr>
              <a:buSzPct val="100000"/>
              <a:defRPr/>
            </a:lvl3pPr>
            <a:lvl4pPr>
              <a:buSzPct val="100000"/>
              <a:defRPr/>
            </a:lvl4pPr>
            <a:lvl5pPr>
              <a:buSzPct val="10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7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999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2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411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141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405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686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3077" name="Picture 7" descr="UHLOGO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88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8" descr="uhseal.gif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438" y="6286500"/>
            <a:ext cx="5635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2362200" y="6488113"/>
            <a:ext cx="360838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29053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Some Practice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2362200"/>
            <a:ext cx="819038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Let’s practice for the final a little bit.</a:t>
            </a:r>
          </a:p>
          <a:p>
            <a:r>
              <a:rPr lang="en-US" sz="4000" dirty="0" smtClean="0"/>
              <a:t>OK?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8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b="1" dirty="0">
                <a:latin typeface="Times New Roman"/>
                <a:ea typeface="Times New Roman"/>
              </a:rPr>
              <a:t>Chapter 5 </a:t>
            </a:r>
            <a:r>
              <a:rPr lang="en-US" b="1" dirty="0" smtClean="0">
                <a:latin typeface="Times New Roman"/>
                <a:ea typeface="Times New Roman"/>
              </a:rPr>
              <a:t>Practice </a:t>
            </a:r>
            <a:r>
              <a:rPr lang="en-US" b="1" dirty="0">
                <a:latin typeface="Times New Roman"/>
                <a:ea typeface="Times New Roman"/>
              </a:rPr>
              <a:t>Quiz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14400" y="838200"/>
            <a:ext cx="69342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algn="ctr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/>
              <a:ea typeface="Times New Roman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Times New Roman"/>
              </a:rPr>
              <a:t> 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SzPts val="1200"/>
              <a:tabLst>
                <a:tab pos="457200" algn="l"/>
              </a:tabLst>
            </a:pPr>
            <a:r>
              <a:rPr lang="en-US" sz="3200" dirty="0" smtClean="0">
                <a:latin typeface="Times New Roman"/>
                <a:ea typeface="Times New Roman"/>
              </a:rPr>
              <a:t>1. True </a:t>
            </a:r>
            <a:r>
              <a:rPr lang="en-US" sz="3200" dirty="0">
                <a:latin typeface="Times New Roman"/>
                <a:ea typeface="Times New Roman"/>
              </a:rPr>
              <a:t>or False: A linked list is a collection of nodes.</a:t>
            </a:r>
          </a:p>
          <a:p>
            <a:pPr indent="457200"/>
            <a:r>
              <a:rPr lang="en-US" sz="3200" dirty="0">
                <a:latin typeface="Times New Roman"/>
                <a:ea typeface="Times New Roman"/>
              </a:rPr>
              <a:t>Answer: True</a:t>
            </a:r>
          </a:p>
          <a:p>
            <a:r>
              <a:rPr lang="en-US" sz="3200" dirty="0">
                <a:latin typeface="Times New Roman"/>
                <a:ea typeface="Times New Roman"/>
              </a:rPr>
              <a:t> 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SzPts val="1200"/>
              <a:tabLst>
                <a:tab pos="457200" algn="l"/>
              </a:tabLst>
            </a:pPr>
            <a:r>
              <a:rPr lang="en-US" sz="3200" dirty="0" smtClean="0">
                <a:latin typeface="Times New Roman"/>
                <a:ea typeface="Times New Roman"/>
              </a:rPr>
              <a:t> 2. True </a:t>
            </a:r>
            <a:r>
              <a:rPr lang="en-US" sz="3200" dirty="0">
                <a:latin typeface="Times New Roman"/>
                <a:ea typeface="Times New Roman"/>
              </a:rPr>
              <a:t>or False: The address of the first node in the list is stored in a separate location called the root.</a:t>
            </a:r>
          </a:p>
          <a:p>
            <a:pPr indent="457200"/>
            <a:r>
              <a:rPr lang="en-US" sz="3200" dirty="0">
                <a:latin typeface="Times New Roman"/>
                <a:ea typeface="Times New Roman"/>
              </a:rPr>
              <a:t>Answer: False</a:t>
            </a:r>
          </a:p>
          <a:p>
            <a:r>
              <a:rPr lang="en-US" sz="3200" dirty="0">
                <a:latin typeface="Times New Roman"/>
                <a:ea typeface="Times New Roman"/>
              </a:rPr>
              <a:t> </a:t>
            </a:r>
          </a:p>
          <a:p>
            <a:r>
              <a:rPr lang="en-US" sz="2400" dirty="0">
                <a:latin typeface="Times New Roman"/>
                <a:ea typeface="Times New Roman"/>
              </a:rPr>
              <a:t> 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43200" y="2438400"/>
            <a:ext cx="10668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95600" y="4876800"/>
            <a:ext cx="10668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4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/>
              <a:t>Practice Quiz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066800" y="990600"/>
            <a:ext cx="6705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buSzPts val="1200"/>
              <a:tabLst>
                <a:tab pos="457200" algn="l"/>
              </a:tabLst>
            </a:pPr>
            <a:r>
              <a:rPr lang="en-US" sz="3200" dirty="0" smtClean="0">
                <a:latin typeface="Times New Roman"/>
                <a:ea typeface="Times New Roman"/>
              </a:rPr>
              <a:t> 3. In </a:t>
            </a:r>
            <a:r>
              <a:rPr lang="en-US" sz="3200" dirty="0">
                <a:latin typeface="Times New Roman"/>
                <a:ea typeface="Times New Roman"/>
              </a:rPr>
              <a:t>a linked list, every node (except the last node) contains the ____ of the next node.</a:t>
            </a:r>
          </a:p>
          <a:p>
            <a:pPr indent="457200"/>
            <a:r>
              <a:rPr lang="en-US" sz="3200" dirty="0">
                <a:latin typeface="Times New Roman"/>
                <a:ea typeface="Times New Roman"/>
              </a:rPr>
              <a:t>Answer: address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  <a:tabLst>
                <a:tab pos="457200" algn="l"/>
              </a:tabLst>
            </a:pPr>
            <a:endParaRPr lang="en-US" sz="3200" dirty="0" smtClean="0">
              <a:latin typeface="Times New Roman"/>
              <a:ea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  <a:tabLst>
                <a:tab pos="457200" algn="l"/>
              </a:tabLst>
            </a:pPr>
            <a:endParaRPr lang="en-US" sz="3200" dirty="0">
              <a:latin typeface="Times New Roman"/>
              <a:ea typeface="Times New Roman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SzPts val="1200"/>
              <a:tabLst>
                <a:tab pos="457200" algn="l"/>
              </a:tabLst>
            </a:pPr>
            <a:r>
              <a:rPr lang="en-US" sz="3200" dirty="0" smtClean="0">
                <a:latin typeface="Times New Roman"/>
                <a:ea typeface="Times New Roman"/>
              </a:rPr>
              <a:t> 4. Deletion </a:t>
            </a:r>
            <a:r>
              <a:rPr lang="en-US" sz="3200" dirty="0">
                <a:latin typeface="Times New Roman"/>
                <a:ea typeface="Times New Roman"/>
              </a:rPr>
              <a:t>of an item from a linked list requires ____ of the linked list.</a:t>
            </a:r>
          </a:p>
          <a:p>
            <a:pPr indent="457200"/>
            <a:r>
              <a:rPr lang="en-US" sz="3200" dirty="0">
                <a:latin typeface="Times New Roman"/>
                <a:ea typeface="Times New Roman"/>
              </a:rPr>
              <a:t>Answer: traversal</a:t>
            </a:r>
          </a:p>
          <a:p>
            <a:r>
              <a:rPr lang="en-US" sz="2000" dirty="0">
                <a:latin typeface="Times New Roman"/>
                <a:ea typeface="Times New Roman"/>
              </a:rPr>
              <a:t> </a:t>
            </a:r>
          </a:p>
          <a:p>
            <a:pPr indent="457200"/>
            <a:r>
              <a:rPr lang="en-US" sz="2000" dirty="0">
                <a:latin typeface="Times New Roman"/>
                <a:ea typeface="Times New Roman"/>
              </a:rPr>
              <a:t> </a:t>
            </a:r>
          </a:p>
          <a:p>
            <a:r>
              <a:rPr lang="en-US" dirty="0">
                <a:latin typeface="Times New Roman"/>
                <a:ea typeface="Times New Roman"/>
              </a:rPr>
              <a:t> 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71800" y="2476500"/>
            <a:ext cx="16764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33700" y="4953000"/>
            <a:ext cx="14859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3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/>
              <a:t>Practice Quiz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62000" y="1447800"/>
            <a:ext cx="7620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ea typeface="Times New Roman"/>
              </a:rPr>
              <a:t> 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066800"/>
            <a:ext cx="73152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buSzPts val="1200"/>
              <a:tabLst>
                <a:tab pos="457200" algn="l"/>
              </a:tabLst>
            </a:pPr>
            <a:r>
              <a:rPr lang="en-US" sz="3200" dirty="0" smtClean="0">
                <a:latin typeface="Times New Roman"/>
                <a:ea typeface="Times New Roman"/>
              </a:rPr>
              <a:t> 5. Deleting </a:t>
            </a:r>
            <a:r>
              <a:rPr lang="en-US" sz="3200" dirty="0">
                <a:latin typeface="Times New Roman"/>
                <a:ea typeface="Times New Roman"/>
              </a:rPr>
              <a:t>an item from a linked list is best when performed with ____ pointer(s) so that the deleted node can be freed from memory.</a:t>
            </a:r>
          </a:p>
          <a:p>
            <a:pPr indent="457200"/>
            <a:r>
              <a:rPr lang="en-US" sz="3200" dirty="0">
                <a:latin typeface="Times New Roman"/>
                <a:ea typeface="Times New Roman"/>
              </a:rPr>
              <a:t>Answer: two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24150" y="3124200"/>
            <a:ext cx="10668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6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/>
              <a:t>Practice Quiz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85800" y="1828800"/>
            <a:ext cx="78486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buSzPts val="1200"/>
              <a:tabLst>
                <a:tab pos="457200" algn="l"/>
              </a:tabLst>
            </a:pPr>
            <a:r>
              <a:rPr lang="en-US" sz="3200" dirty="0">
                <a:latin typeface="Times New Roman"/>
                <a:ea typeface="Times New Roman"/>
              </a:rPr>
              <a:t>6</a:t>
            </a:r>
            <a:r>
              <a:rPr lang="en-US" sz="3200" dirty="0" smtClean="0">
                <a:latin typeface="Times New Roman"/>
                <a:ea typeface="Times New Roman"/>
              </a:rPr>
              <a:t>. True </a:t>
            </a:r>
            <a:r>
              <a:rPr lang="en-US" sz="3200" dirty="0">
                <a:latin typeface="Times New Roman"/>
                <a:ea typeface="Times New Roman"/>
              </a:rPr>
              <a:t>or False: A doubly linked list is a linked list in which every node has a next pointer and a back pointer.</a:t>
            </a:r>
          </a:p>
          <a:p>
            <a:pPr indent="457200"/>
            <a:r>
              <a:rPr lang="en-US" sz="3200" dirty="0">
                <a:latin typeface="Times New Roman"/>
                <a:ea typeface="Times New Roman"/>
              </a:rPr>
              <a:t>Answer: True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0800" y="3352800"/>
            <a:ext cx="10668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2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/>
              <a:t>Practice Quiz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219200" y="1295400"/>
            <a:ext cx="66294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buSzPts val="1200"/>
              <a:tabLst>
                <a:tab pos="457200" algn="l"/>
              </a:tabLst>
            </a:pP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smtClean="0">
                <a:latin typeface="Times New Roman"/>
                <a:ea typeface="Times New Roman"/>
              </a:rPr>
              <a:t>7. True </a:t>
            </a:r>
            <a:r>
              <a:rPr lang="en-US" sz="3200" dirty="0">
                <a:latin typeface="Times New Roman"/>
                <a:ea typeface="Times New Roman"/>
              </a:rPr>
              <a:t>or False: A doubly linked list can be traversed in the forward direction.</a:t>
            </a:r>
          </a:p>
          <a:p>
            <a:pPr indent="457200"/>
            <a:r>
              <a:rPr lang="en-US" sz="3200" dirty="0">
                <a:latin typeface="Times New Roman"/>
                <a:ea typeface="Times New Roman"/>
              </a:rPr>
              <a:t>Answer: False</a:t>
            </a:r>
          </a:p>
          <a:p>
            <a:r>
              <a:rPr lang="en-US" sz="3200" dirty="0">
                <a:latin typeface="Times New Roman"/>
                <a:ea typeface="Times New Roman"/>
              </a:rPr>
              <a:t> 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SzPts val="1200"/>
              <a:tabLst>
                <a:tab pos="457200" algn="l"/>
              </a:tabLst>
            </a:pPr>
            <a:r>
              <a:rPr lang="en-US" sz="3200" dirty="0" smtClean="0">
                <a:latin typeface="Times New Roman"/>
                <a:ea typeface="Times New Roman"/>
              </a:rPr>
              <a:t> 8. A(n</a:t>
            </a:r>
            <a:r>
              <a:rPr lang="en-US" sz="3200" dirty="0">
                <a:latin typeface="Times New Roman"/>
                <a:ea typeface="Times New Roman"/>
              </a:rPr>
              <a:t>) ____ list is not a random access data structure such as an array.</a:t>
            </a:r>
          </a:p>
          <a:p>
            <a:pPr indent="457200"/>
            <a:r>
              <a:rPr lang="en-US" sz="3200" dirty="0">
                <a:latin typeface="Times New Roman"/>
                <a:ea typeface="Times New Roman"/>
              </a:rPr>
              <a:t>Answer: linked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43250" y="2876550"/>
            <a:ext cx="10668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19450" y="4724400"/>
            <a:ext cx="10668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0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Practice Quiz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1219200"/>
            <a:ext cx="7086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buSzPts val="1200"/>
              <a:tabLst>
                <a:tab pos="457200" algn="l"/>
              </a:tabLst>
            </a:pPr>
            <a:r>
              <a:rPr lang="en-US" sz="3200" dirty="0" smtClean="0">
                <a:latin typeface="Times New Roman"/>
                <a:ea typeface="Times New Roman"/>
              </a:rPr>
              <a:t> 9. True </a:t>
            </a:r>
            <a:r>
              <a:rPr lang="en-US" sz="3200" dirty="0">
                <a:latin typeface="Times New Roman"/>
                <a:ea typeface="Times New Roman"/>
              </a:rPr>
              <a:t>or False: A linked list with header and trailer nodes simplifies the insertion and deletion operations.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Times New Roman"/>
                <a:ea typeface="Times New Roman"/>
              </a:rPr>
              <a:t>Answer: True</a:t>
            </a:r>
          </a:p>
          <a:p>
            <a:r>
              <a:rPr lang="en-US" sz="3200" dirty="0">
                <a:latin typeface="Times New Roman"/>
                <a:ea typeface="Times New Roman"/>
              </a:rPr>
              <a:t> 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SzPts val="1200"/>
              <a:tabLst>
                <a:tab pos="457200" algn="l"/>
              </a:tabLst>
            </a:pPr>
            <a:r>
              <a:rPr lang="en-US" sz="3200" dirty="0" smtClean="0">
                <a:latin typeface="Times New Roman"/>
                <a:ea typeface="Times New Roman"/>
              </a:rPr>
              <a:t>10. A </a:t>
            </a:r>
            <a:r>
              <a:rPr lang="en-US" sz="3200" dirty="0">
                <a:latin typeface="Times New Roman"/>
                <a:ea typeface="Times New Roman"/>
              </a:rPr>
              <a:t>linked list in which the last node points to the first node is called a(n) ____ linked list.</a:t>
            </a:r>
          </a:p>
          <a:p>
            <a:pPr indent="457200"/>
            <a:r>
              <a:rPr lang="en-US" sz="3200" dirty="0">
                <a:latin typeface="Times New Roman"/>
                <a:ea typeface="Times New Roman"/>
              </a:rPr>
              <a:t>Answer: circular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3200" y="2724150"/>
            <a:ext cx="10668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95600" y="5181600"/>
            <a:ext cx="12954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3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184</Words>
  <Application>Microsoft Office PowerPoint</Application>
  <PresentationFormat>On-screen Show (4:3)</PresentationFormat>
  <Paragraphs>42</Paragraphs>
  <Slides>7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2_Default Design</vt:lpstr>
      <vt:lpstr>Image</vt:lpstr>
      <vt:lpstr>Some Practice</vt:lpstr>
      <vt:lpstr>Chapter 5 Practice Quiz</vt:lpstr>
      <vt:lpstr>Practice Quiz</vt:lpstr>
      <vt:lpstr>Practice Quiz</vt:lpstr>
      <vt:lpstr>Practice Quiz</vt:lpstr>
      <vt:lpstr>Practice Quiz</vt:lpstr>
      <vt:lpstr>Practice Quiz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</dc:title>
  <dc:creator>Olin</dc:creator>
  <cp:lastModifiedBy>Dr. Johnson</cp:lastModifiedBy>
  <cp:revision>10</cp:revision>
  <dcterms:created xsi:type="dcterms:W3CDTF">2014-08-20T02:53:53Z</dcterms:created>
  <dcterms:modified xsi:type="dcterms:W3CDTF">2014-09-18T21:30:26Z</dcterms:modified>
</cp:coreProperties>
</file>