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2" r:id="rId2"/>
    <p:sldId id="274" r:id="rId3"/>
    <p:sldId id="263" r:id="rId4"/>
    <p:sldId id="264" r:id="rId5"/>
    <p:sldId id="275" r:id="rId6"/>
    <p:sldId id="276" r:id="rId7"/>
    <p:sldId id="27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4" d="100"/>
          <a:sy n="84" d="100"/>
        </p:scale>
        <p:origin x="-2394" y="-6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49AFB-2FDA-46FE-A503-CAFA461C3947}" type="datetimeFigureOut">
              <a:rPr lang="en-US" smtClean="0"/>
              <a:t>9/1/2014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C7723-1082-47EC-A3D8-0FB16E976FAC}" type="slidenum">
              <a:rPr lang="en-US" smtClean="0"/>
              <a:t>‹#›</a:t>
            </a:fld>
            <a:endParaRPr lang="en-US"/>
          </a:p>
        </p:txBody>
      </p:sp>
    </p:spTree>
    <p:extLst>
      <p:ext uri="{BB962C8B-B14F-4D97-AF65-F5344CB8AC3E}">
        <p14:creationId xmlns:p14="http://schemas.microsoft.com/office/powerpoint/2010/main" val="257215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9144000" cy="685800"/>
          </a:xfrm>
          <a:prstGeom prst="rect">
            <a:avLst/>
          </a:prstGeom>
          <a:gradFill rotWithShape="1">
            <a:gsLst>
              <a:gs pos="0">
                <a:schemeClr val="bg2">
                  <a:gamma/>
                  <a:shade val="46275"/>
                  <a:invGamma/>
                </a:schemeClr>
              </a:gs>
              <a:gs pos="100000">
                <a:schemeClr val="bg2"/>
              </a:gs>
            </a:gsLst>
            <a:lin ang="0" scaled="1"/>
          </a:gradFill>
          <a:ln w="9525">
            <a:solidFill>
              <a:schemeClr val="tx1"/>
            </a:solidFill>
            <a:miter lim="800000"/>
            <a:headEnd/>
            <a:tailEnd/>
          </a:ln>
          <a:effectLst/>
        </p:spPr>
        <p:txBody>
          <a:bodyPr wrap="none" anchor="ctr"/>
          <a:lstStyle/>
          <a:p>
            <a:pPr fontAlgn="base">
              <a:spcBef>
                <a:spcPct val="0"/>
              </a:spcBef>
              <a:spcAft>
                <a:spcPct val="0"/>
              </a:spcAft>
              <a:defRPr/>
            </a:pPr>
            <a:endParaRPr lang="en-US">
              <a:solidFill>
                <a:srgbClr val="000000"/>
              </a:solidFill>
            </a:endParaRPr>
          </a:p>
        </p:txBody>
      </p:sp>
      <p:graphicFrame>
        <p:nvGraphicFramePr>
          <p:cNvPr id="5" name="Object 11"/>
          <p:cNvGraphicFramePr>
            <a:graphicFrameLocks noChangeAspect="1"/>
          </p:cNvGraphicFramePr>
          <p:nvPr userDrawn="1"/>
        </p:nvGraphicFramePr>
        <p:xfrm>
          <a:off x="2057400" y="6630988"/>
          <a:ext cx="234950" cy="227012"/>
        </p:xfrm>
        <a:graphic>
          <a:graphicData uri="http://schemas.openxmlformats.org/presentationml/2006/ole">
            <mc:AlternateContent xmlns:mc="http://schemas.openxmlformats.org/markup-compatibility/2006">
              <mc:Choice xmlns:v="urn:schemas-microsoft-com:vml" Requires="v">
                <p:oleObj spid="_x0000_s1049" name="Image" r:id="rId3" imgW="393512" imgH="380818" progId="Photoshop.Image.9">
                  <p:embed/>
                </p:oleObj>
              </mc:Choice>
              <mc:Fallback>
                <p:oleObj name="Image" r:id="rId3" imgW="393512" imgH="380818" progId="Photoshop.Image.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6630988"/>
                        <a:ext cx="234950"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2"/>
          <p:cNvSpPr txBox="1">
            <a:spLocks noChangeArrowheads="1"/>
          </p:cNvSpPr>
          <p:nvPr userDrawn="1"/>
        </p:nvSpPr>
        <p:spPr bwMode="auto">
          <a:xfrm>
            <a:off x="7969250" y="6553200"/>
            <a:ext cx="1174750" cy="396875"/>
          </a:xfrm>
          <a:prstGeom prst="rect">
            <a:avLst/>
          </a:prstGeom>
          <a:noFill/>
          <a:ln w="9525">
            <a:noFill/>
            <a:miter lim="800000"/>
            <a:headEnd/>
            <a:tailEnd/>
          </a:ln>
          <a:effectLst/>
        </p:spPr>
        <p:txBody>
          <a:bodyPr>
            <a:spAutoFit/>
          </a:bodyPr>
          <a:lstStyle/>
          <a:p>
            <a:pPr fontAlgn="base">
              <a:spcBef>
                <a:spcPct val="0"/>
              </a:spcBef>
              <a:spcAft>
                <a:spcPct val="0"/>
              </a:spcAft>
              <a:defRPr/>
            </a:pPr>
            <a:r>
              <a:rPr lang="en-US" sz="2000">
                <a:solidFill>
                  <a:srgbClr val="0000FF"/>
                </a:solidFill>
                <a:latin typeface="Arial Black" pitchFamily="34" charset="0"/>
              </a:rPr>
              <a:t>CS@</a:t>
            </a:r>
            <a:r>
              <a:rPr lang="en-US" sz="2000">
                <a:solidFill>
                  <a:srgbClr val="FF0000"/>
                </a:solidFill>
                <a:latin typeface="Arial Black" pitchFamily="34" charset="0"/>
              </a:rPr>
              <a:t>UH</a:t>
            </a:r>
          </a:p>
        </p:txBody>
      </p:sp>
      <p:sp>
        <p:nvSpPr>
          <p:cNvPr id="7" name="TextBox 6"/>
          <p:cNvSpPr txBox="1"/>
          <p:nvPr userDrawn="1"/>
        </p:nvSpPr>
        <p:spPr>
          <a:xfrm>
            <a:off x="0" y="6553200"/>
            <a:ext cx="1524000" cy="323850"/>
          </a:xfrm>
          <a:prstGeom prst="rect">
            <a:avLst/>
          </a:prstGeom>
          <a:noFill/>
        </p:spPr>
        <p:txBody>
          <a:bodyPr>
            <a:spAutoFit/>
          </a:bodyPr>
          <a:lstStyle/>
          <a:p>
            <a:pPr fontAlgn="base">
              <a:spcBef>
                <a:spcPct val="0"/>
              </a:spcBef>
              <a:spcAft>
                <a:spcPct val="0"/>
              </a:spcAft>
              <a:defRPr/>
            </a:pPr>
            <a:r>
              <a:rPr lang="en-US" sz="1500" b="1" dirty="0">
                <a:solidFill>
                  <a:srgbClr val="808080">
                    <a:lumMod val="20000"/>
                    <a:lumOff val="80000"/>
                  </a:srgbClr>
                </a:solidFill>
              </a:rPr>
              <a:t>ACM-GIS08</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1066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064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0"/>
            <a:ext cx="63627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425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066800"/>
            <a:ext cx="4267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267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2196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066800"/>
            <a:ext cx="4267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066800"/>
            <a:ext cx="4267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48100"/>
            <a:ext cx="4267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3852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Stroustrup/Programming</a:t>
            </a:r>
          </a:p>
        </p:txBody>
      </p:sp>
      <p:sp>
        <p:nvSpPr>
          <p:cNvPr id="8"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C2883ECD-86B6-4236-B1C9-7623FAD9961F}" type="slidenum">
              <a:rPr lang="en-US"/>
              <a:pPr>
                <a:defRPr/>
              </a:pPr>
              <a:t>‹#›</a:t>
            </a:fld>
            <a:endParaRPr lang="en-US"/>
          </a:p>
        </p:txBody>
      </p:sp>
    </p:spTree>
    <p:extLst>
      <p:ext uri="{BB962C8B-B14F-4D97-AF65-F5344CB8AC3E}">
        <p14:creationId xmlns:p14="http://schemas.microsoft.com/office/powerpoint/2010/main" val="333489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custDataLst>
              <p:tags r:id="rId1"/>
            </p:custDataLst>
          </p:nvPr>
        </p:nvSpPr>
        <p:spPr bwMode="auto">
          <a:xfrm>
            <a:off x="0" y="0"/>
            <a:ext cx="9144000" cy="685800"/>
          </a:xfrm>
          <a:prstGeom prst="rect">
            <a:avLst/>
          </a:prstGeom>
          <a:solidFill>
            <a:srgbClr val="CC0000"/>
          </a:solidFill>
          <a:ln w="9525">
            <a:solidFill>
              <a:schemeClr val="tx1"/>
            </a:solidFill>
            <a:miter lim="800000"/>
            <a:headEnd/>
            <a:tailEnd/>
          </a:ln>
          <a:effectLst/>
        </p:spPr>
        <p:txBody>
          <a:bodyPr wrap="none" anchor="ctr"/>
          <a:lstStyle/>
          <a:p>
            <a:pPr fontAlgn="base">
              <a:spcBef>
                <a:spcPct val="0"/>
              </a:spcBef>
              <a:spcAft>
                <a:spcPct val="0"/>
              </a:spcAft>
              <a:defRPr/>
            </a:pPr>
            <a:endParaRPr lang="en-US" dirty="0">
              <a:solidFill>
                <a:srgbClr val="FF0000"/>
              </a:solidFill>
            </a:endParaRPr>
          </a:p>
        </p:txBody>
      </p:sp>
      <p:pic>
        <p:nvPicPr>
          <p:cNvPr id="5" name="Picture 12" descr="UHLOGO.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6338888"/>
            <a:ext cx="38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userDrawn="1"/>
        </p:nvSpPr>
        <p:spPr>
          <a:xfrm>
            <a:off x="2362200" y="6488113"/>
            <a:ext cx="3608388" cy="369887"/>
          </a:xfrm>
          <a:prstGeom prst="rect">
            <a:avLst/>
          </a:prstGeom>
          <a:noFill/>
        </p:spPr>
        <p:txBody>
          <a:bodyPr wrap="none">
            <a:spAutoFit/>
          </a:bodyPr>
          <a:lstStyle/>
          <a:p>
            <a:pPr fontAlgn="base">
              <a:spcBef>
                <a:spcPct val="0"/>
              </a:spcBef>
              <a:spcAft>
                <a:spcPct val="0"/>
              </a:spcAft>
              <a:defRPr/>
            </a:pPr>
            <a:r>
              <a:rPr lang="en-US" dirty="0">
                <a:solidFill>
                  <a:srgbClr val="CC0000"/>
                </a:solidFill>
              </a:rPr>
              <a:t>Department of Computer Science</a:t>
            </a:r>
          </a:p>
        </p:txBody>
      </p:sp>
      <p:sp>
        <p:nvSpPr>
          <p:cNvPr id="7" name="Text Box 8"/>
          <p:cNvSpPr txBox="1">
            <a:spLocks noChangeArrowheads="1"/>
          </p:cNvSpPr>
          <p:nvPr userDrawn="1">
            <p:custDataLst>
              <p:tags r:id="rId2"/>
            </p:custDataLst>
          </p:nvPr>
        </p:nvSpPr>
        <p:spPr bwMode="auto">
          <a:xfrm>
            <a:off x="7924800" y="6491288"/>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endParaRPr lang="en-US">
              <a:solidFill>
                <a:srgbClr val="000000"/>
              </a:solidFill>
            </a:endParaRPr>
          </a:p>
        </p:txBody>
      </p:sp>
      <p:sp>
        <p:nvSpPr>
          <p:cNvPr id="8" name="Text Box 9"/>
          <p:cNvSpPr txBox="1">
            <a:spLocks noChangeArrowheads="1"/>
          </p:cNvSpPr>
          <p:nvPr userDrawn="1">
            <p:custDataLst>
              <p:tags r:id="rId3"/>
            </p:custDataLst>
          </p:nvPr>
        </p:nvSpPr>
        <p:spPr bwMode="auto">
          <a:xfrm>
            <a:off x="8534400" y="647700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fld id="{84C745E4-0527-43B8-9903-F73B74E28439}" type="slidenum">
              <a:rPr lang="en-US">
                <a:solidFill>
                  <a:srgbClr val="000000"/>
                </a:solidFill>
              </a:rPr>
              <a:pPr fontAlgn="base">
                <a:spcBef>
                  <a:spcPct val="50000"/>
                </a:spcBef>
                <a:spcAft>
                  <a:spcPct val="0"/>
                </a:spcAft>
              </a:pPr>
              <a:t>‹#›</a:t>
            </a:fld>
            <a:endParaRPr lang="en-US">
              <a:solidFill>
                <a:srgbClr val="000000"/>
              </a:solidFill>
            </a:endParaRPr>
          </a:p>
        </p:txBody>
      </p:sp>
      <p:sp>
        <p:nvSpPr>
          <p:cNvPr id="2" name="Title 1"/>
          <p:cNvSpPr>
            <a:spLocks noGrp="1"/>
          </p:cNvSpPr>
          <p:nvPr>
            <p:ph type="title"/>
          </p:nvPr>
        </p:nvSpPr>
        <p:spPr>
          <a:xfrm>
            <a:off x="533400" y="0"/>
            <a:ext cx="8229600" cy="6858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0" y="762000"/>
            <a:ext cx="8686800" cy="5410200"/>
          </a:xfrm>
        </p:spPr>
        <p:txBody>
          <a:bodyPr/>
          <a:lstStyle>
            <a:lvl1pPr>
              <a:buSzPct val="100000"/>
              <a:defRPr/>
            </a:lvl1pPr>
            <a:lvl2pPr>
              <a:buSzPct val="100000"/>
              <a:defRPr/>
            </a:lvl2pPr>
            <a:lvl3pPr>
              <a:buSzPct val="100000"/>
              <a:defRPr/>
            </a:lvl3pPr>
            <a:lvl4pPr>
              <a:buSzPct val="100000"/>
              <a:defRPr/>
            </a:lvl4pPr>
            <a:lvl5pPr>
              <a:buSzPct val="10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3907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99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0668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519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1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5682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11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9141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405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685800"/>
          </a:xfrm>
          <a:prstGeom prst="rect">
            <a:avLst/>
          </a:prstGeom>
          <a:solidFill>
            <a:srgbClr val="CC0000"/>
          </a:solidFill>
          <a:ln w="9525">
            <a:solidFill>
              <a:schemeClr val="tx1"/>
            </a:solidFill>
            <a:miter lim="800000"/>
            <a:headEnd/>
            <a:tailEnd/>
          </a:ln>
          <a:effectLst/>
        </p:spPr>
        <p:txBody>
          <a:bodyPr wrap="none" anchor="ctr"/>
          <a:lstStyle/>
          <a:p>
            <a:pPr fontAlgn="base">
              <a:spcBef>
                <a:spcPct val="0"/>
              </a:spcBef>
              <a:spcAft>
                <a:spcPct val="0"/>
              </a:spcAft>
              <a:defRPr/>
            </a:pPr>
            <a:endParaRPr lang="en-US" dirty="0">
              <a:solidFill>
                <a:srgbClr val="FF0000"/>
              </a:solidFill>
            </a:endParaRPr>
          </a:p>
        </p:txBody>
      </p:sp>
      <p:sp>
        <p:nvSpPr>
          <p:cNvPr id="3075" name="Rectangle 2"/>
          <p:cNvSpPr>
            <a:spLocks noGrp="1" noChangeArrowheads="1"/>
          </p:cNvSpPr>
          <p:nvPr>
            <p:ph type="title"/>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14"/>
          <p:cNvSpPr>
            <a:spLocks noGrp="1" noChangeArrowheads="1"/>
          </p:cNvSpPr>
          <p:nvPr>
            <p:ph type="body" idx="1"/>
          </p:nvPr>
        </p:nvSpPr>
        <p:spPr bwMode="auto">
          <a:xfrm>
            <a:off x="457200" y="9906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7" name="Picture 7" descr="UHLOGO.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6338888"/>
            <a:ext cx="38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8" descr="uhseal.gif"/>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580438" y="6286500"/>
            <a:ext cx="5635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2362200" y="6488113"/>
            <a:ext cx="3608388" cy="369887"/>
          </a:xfrm>
          <a:prstGeom prst="rect">
            <a:avLst/>
          </a:prstGeom>
          <a:noFill/>
        </p:spPr>
        <p:txBody>
          <a:bodyPr wrap="none">
            <a:spAutoFit/>
          </a:bodyPr>
          <a:lstStyle/>
          <a:p>
            <a:pPr fontAlgn="base">
              <a:spcBef>
                <a:spcPct val="0"/>
              </a:spcBef>
              <a:spcAft>
                <a:spcPct val="0"/>
              </a:spcAft>
              <a:defRPr/>
            </a:pPr>
            <a:r>
              <a:rPr lang="en-US" dirty="0">
                <a:solidFill>
                  <a:srgbClr val="FF0000"/>
                </a:solidFill>
              </a:rPr>
              <a:t>Department of Computer Science</a:t>
            </a:r>
          </a:p>
        </p:txBody>
      </p:sp>
    </p:spTree>
    <p:extLst>
      <p:ext uri="{BB962C8B-B14F-4D97-AF65-F5344CB8AC3E}">
        <p14:creationId xmlns:p14="http://schemas.microsoft.com/office/powerpoint/2010/main" val="2290534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lr>
          <a:srgbClr val="990000"/>
        </a:buClr>
        <a:buSzPct val="15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SzPct val="15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990000"/>
        </a:buClr>
        <a:buSzPct val="15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990000"/>
        </a:buClr>
        <a:buSzPct val="15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990000"/>
        </a:buClr>
        <a:buSzPct val="150000"/>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rgbClr val="990000"/>
        </a:buClr>
        <a:buSzPct val="150000"/>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rgbClr val="990000"/>
        </a:buClr>
        <a:buSzPct val="150000"/>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rgbClr val="990000"/>
        </a:buClr>
        <a:buSzPct val="150000"/>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rgbClr val="990000"/>
        </a:buClr>
        <a:buSzPct val="15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2.xml"/><Relationship Id="rId7" Type="http://schemas.openxmlformats.org/officeDocument/2006/relationships/hyperlink" Target="http://www.stroustrup.com/C++.html" TargetMode="Externa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http://www.cs.tamu.edu/" TargetMode="External"/><Relationship Id="rId5" Type="http://schemas.openxmlformats.org/officeDocument/2006/relationships/hyperlink" Target="http://www.cs.columbia.edu/" TargetMode="External"/><Relationship Id="rId4" Type="http://schemas.openxmlformats.org/officeDocument/2006/relationships/hyperlink" Target="http://www.morganstanley.com/" TargetMode="Externa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custDataLst>
              <p:tags r:id="rId1"/>
            </p:custDataLst>
          </p:nvPr>
        </p:nvSpPr>
        <p:spPr>
          <a:xfrm>
            <a:off x="533400" y="0"/>
            <a:ext cx="8229600" cy="685800"/>
          </a:xfrm>
        </p:spPr>
        <p:txBody>
          <a:bodyPr/>
          <a:lstStyle/>
          <a:p>
            <a:pPr eaLnBrk="1" hangingPunct="1"/>
            <a:r>
              <a:rPr lang="en-US" dirty="0" smtClean="0"/>
              <a:t>Programs</a:t>
            </a:r>
          </a:p>
        </p:txBody>
      </p:sp>
      <p:sp>
        <p:nvSpPr>
          <p:cNvPr id="2" name="TextBox 1"/>
          <p:cNvSpPr txBox="1"/>
          <p:nvPr/>
        </p:nvSpPr>
        <p:spPr>
          <a:xfrm>
            <a:off x="990600" y="2157115"/>
            <a:ext cx="7543800" cy="2062103"/>
          </a:xfrm>
          <a:prstGeom prst="rect">
            <a:avLst/>
          </a:prstGeom>
          <a:noFill/>
        </p:spPr>
        <p:txBody>
          <a:bodyPr wrap="square" rtlCol="0">
            <a:spAutoFit/>
          </a:bodyPr>
          <a:lstStyle/>
          <a:p>
            <a:pPr algn="ctr"/>
            <a:r>
              <a:rPr lang="en-US" sz="3200" dirty="0" smtClean="0"/>
              <a:t>In this class we will program in C++</a:t>
            </a:r>
          </a:p>
          <a:p>
            <a:pPr algn="ctr"/>
            <a:r>
              <a:rPr lang="en-US" sz="3200" dirty="0" smtClean="0"/>
              <a:t>&amp;</a:t>
            </a:r>
          </a:p>
          <a:p>
            <a:pPr algn="ctr"/>
            <a:r>
              <a:rPr lang="en-US" sz="3200" dirty="0" smtClean="0"/>
              <a:t>We will use Microsoft Visual Studio</a:t>
            </a:r>
          </a:p>
          <a:p>
            <a:pPr algn="ctr"/>
            <a:r>
              <a:rPr lang="en-US" sz="3200" dirty="0" smtClean="0"/>
              <a:t>2010</a:t>
            </a:r>
            <a:endParaRPr lang="en-US" sz="3200" dirty="0"/>
          </a:p>
        </p:txBody>
      </p:sp>
    </p:spTree>
    <p:extLst>
      <p:ext uri="{BB962C8B-B14F-4D97-AF65-F5344CB8AC3E}">
        <p14:creationId xmlns:p14="http://schemas.microsoft.com/office/powerpoint/2010/main" val="454534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defRPr/>
            </a:pPr>
            <a:r>
              <a:rPr lang="en-US" dirty="0" smtClean="0"/>
              <a:t>Geek heroes</a:t>
            </a:r>
          </a:p>
        </p:txBody>
      </p:sp>
      <p:pic>
        <p:nvPicPr>
          <p:cNvPr id="2" name="Picture 6" descr="bwk"/>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112838" y="1981200"/>
            <a:ext cx="2955925" cy="1981200"/>
          </a:xfrm>
          <a:noFill/>
          <a:extLst>
            <a:ext uri="{909E8E84-426E-40DD-AFC4-6F175D3DCCD1}">
              <a14:hiddenFill xmlns:a14="http://schemas.microsoft.com/office/drawing/2010/main">
                <a:solidFill>
                  <a:srgbClr val="FFFFFF"/>
                </a:solidFill>
              </a14:hiddenFill>
            </a:ext>
          </a:extLst>
        </p:spPr>
      </p:pic>
      <p:pic>
        <p:nvPicPr>
          <p:cNvPr id="8196" name="Picture 4" descr="dm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419725" y="1828800"/>
            <a:ext cx="2084388" cy="2895600"/>
          </a:xfrm>
          <a:noFill/>
          <a:extLst>
            <a:ext uri="{909E8E84-426E-40DD-AFC4-6F175D3DCCD1}">
              <a14:hiddenFill xmlns:a14="http://schemas.microsoft.com/office/drawing/2010/main">
                <a:solidFill>
                  <a:srgbClr val="FFFFFF"/>
                </a:solidFill>
              </a14:hiddenFill>
            </a:ext>
          </a:extLst>
        </p:spPr>
      </p:pic>
      <p:sp>
        <p:nvSpPr>
          <p:cNvPr id="3" name="Rectangle 3"/>
          <p:cNvSpPr>
            <a:spLocks noGrp="1" noChangeArrowheads="1"/>
          </p:cNvSpPr>
          <p:nvPr>
            <p:ph type="body" sz="half" idx="3"/>
          </p:nvPr>
        </p:nvSpPr>
        <p:spPr>
          <a:xfrm>
            <a:off x="685800" y="4800600"/>
            <a:ext cx="3962400" cy="1600200"/>
          </a:xfrm>
        </p:spPr>
        <p:txBody>
          <a:bodyPr/>
          <a:lstStyle/>
          <a:p>
            <a:pPr eaLnBrk="1" hangingPunct="1">
              <a:defRPr/>
            </a:pPr>
            <a:r>
              <a:rPr lang="en-US" sz="2800" dirty="0" smtClean="0"/>
              <a:t>Brian Kernighan</a:t>
            </a:r>
          </a:p>
          <a:p>
            <a:pPr lvl="1" eaLnBrk="1" hangingPunct="1">
              <a:defRPr/>
            </a:pPr>
            <a:r>
              <a:rPr lang="en-US" sz="2400" dirty="0" smtClean="0"/>
              <a:t>Programmer and writer extraordinaire</a:t>
            </a:r>
          </a:p>
        </p:txBody>
      </p:sp>
      <p:sp>
        <p:nvSpPr>
          <p:cNvPr id="8194" name="Slide Number Placeholder 7"/>
          <p:cNvSpPr>
            <a:spLocks noGrp="1"/>
          </p:cNvSpPr>
          <p:nvPr>
            <p:ph type="sldNum" sz="quarter" idx="12"/>
          </p:nvPr>
        </p:nvSpPr>
        <p:spPr/>
        <p:txBody>
          <a:bodyPr/>
          <a:lstStyle/>
          <a:p>
            <a:pPr>
              <a:defRPr/>
            </a:pPr>
            <a:fld id="{5F6A6B9B-8AD8-4F5A-934E-C914A1854566}" type="slidenum">
              <a:rPr lang="en-US"/>
              <a:pPr>
                <a:defRPr/>
              </a:pPr>
              <a:t>2</a:t>
            </a:fld>
            <a:endParaRPr lang="en-US"/>
          </a:p>
        </p:txBody>
      </p:sp>
      <p:sp>
        <p:nvSpPr>
          <p:cNvPr id="8" name="Rectangle 3"/>
          <p:cNvSpPr txBox="1">
            <a:spLocks noChangeArrowheads="1"/>
          </p:cNvSpPr>
          <p:nvPr/>
        </p:nvSpPr>
        <p:spPr bwMode="auto">
          <a:xfrm>
            <a:off x="4876800" y="4876800"/>
            <a:ext cx="3962400" cy="1524000"/>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Char char="n"/>
              <a:defRPr/>
            </a:pPr>
            <a:r>
              <a:rPr lang="en-US" sz="2800" kern="0" dirty="0">
                <a:effectLst>
                  <a:outerShdw blurRad="38100" dist="38100" dir="2700000" algn="tl">
                    <a:srgbClr val="000000"/>
                  </a:outerShdw>
                </a:effectLst>
                <a:cs typeface="Times New Roman" pitchFamily="18" charset="0"/>
              </a:rPr>
              <a:t>Dennis Ritchie</a:t>
            </a:r>
          </a:p>
          <a:p>
            <a:pPr marL="800100" lvl="1" indent="-342900">
              <a:spcBef>
                <a:spcPct val="20000"/>
              </a:spcBef>
              <a:buClr>
                <a:schemeClr val="hlink"/>
              </a:buClr>
              <a:buSzPct val="65000"/>
              <a:buFont typeface="Wingdings" pitchFamily="2" charset="2"/>
              <a:buChar char="n"/>
              <a:defRPr/>
            </a:pPr>
            <a:r>
              <a:rPr lang="en-US" kern="0" dirty="0">
                <a:effectLst>
                  <a:outerShdw blurRad="38100" dist="38100" dir="2700000" algn="tl">
                    <a:srgbClr val="000000"/>
                  </a:outerShdw>
                </a:effectLst>
                <a:cs typeface="Times New Roman" pitchFamily="18" charset="0"/>
              </a:rPr>
              <a:t>Designer and original implementer of C</a:t>
            </a:r>
          </a:p>
        </p:txBody>
      </p:sp>
      <p:sp>
        <p:nvSpPr>
          <p:cNvPr id="5" name="Rectangle 4"/>
          <p:cNvSpPr/>
          <p:nvPr/>
        </p:nvSpPr>
        <p:spPr>
          <a:xfrm>
            <a:off x="3328940" y="228600"/>
            <a:ext cx="4070345" cy="461665"/>
          </a:xfrm>
          <a:prstGeom prst="rect">
            <a:avLst/>
          </a:prstGeom>
        </p:spPr>
        <p:txBody>
          <a:bodyPr wrap="none">
            <a:spAutoFit/>
          </a:bodyPr>
          <a:lstStyle/>
          <a:p>
            <a:r>
              <a:rPr lang="en-US" sz="2400" dirty="0">
                <a:solidFill>
                  <a:schemeClr val="bg1"/>
                </a:solidFill>
              </a:rPr>
              <a:t>Inventors of the C Language</a:t>
            </a:r>
          </a:p>
        </p:txBody>
      </p:sp>
    </p:spTree>
    <p:extLst>
      <p:ext uri="{BB962C8B-B14F-4D97-AF65-F5344CB8AC3E}">
        <p14:creationId xmlns:p14="http://schemas.microsoft.com/office/powerpoint/2010/main" val="1495129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custDataLst>
              <p:tags r:id="rId1"/>
            </p:custDataLst>
          </p:nvPr>
        </p:nvSpPr>
        <p:spPr>
          <a:xfrm>
            <a:off x="533400" y="0"/>
            <a:ext cx="8229600" cy="685800"/>
          </a:xfrm>
        </p:spPr>
        <p:txBody>
          <a:bodyPr/>
          <a:lstStyle/>
          <a:p>
            <a:pPr eaLnBrk="1" hangingPunct="1"/>
            <a:r>
              <a:rPr lang="en-US" altLang="en-US" b="1" dirty="0">
                <a:latin typeface="Arial" charset="0"/>
                <a:cs typeface="Arial" charset="0"/>
              </a:rPr>
              <a:t>Bjarne </a:t>
            </a:r>
            <a:r>
              <a:rPr lang="en-US" altLang="en-US" b="1" dirty="0" err="1" smtClean="0">
                <a:latin typeface="Arial" charset="0"/>
                <a:cs typeface="Arial" charset="0"/>
              </a:rPr>
              <a:t>Stroustrup</a:t>
            </a:r>
            <a:endParaRPr lang="en-US" dirty="0" smtClean="0"/>
          </a:p>
        </p:txBody>
      </p:sp>
      <p:sp>
        <p:nvSpPr>
          <p:cNvPr id="2" name="Rectangle 1"/>
          <p:cNvSpPr>
            <a:spLocks noChangeArrowheads="1"/>
          </p:cNvSpPr>
          <p:nvPr/>
        </p:nvSpPr>
        <p:spPr bwMode="auto">
          <a:xfrm>
            <a:off x="152400" y="3262699"/>
            <a:ext cx="874489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rPr>
              <a:t>I'm a Managing Director in the technology division of </a:t>
            </a:r>
            <a:r>
              <a:rPr kumimoji="0" lang="en-US" altLang="en-US" sz="1800" b="0" i="0" u="none" strike="noStrike" cap="none" normalizeH="0" baseline="0" dirty="0" smtClean="0">
                <a:ln>
                  <a:noFill/>
                </a:ln>
                <a:solidFill>
                  <a:schemeClr val="tx1"/>
                </a:solidFill>
                <a:effectLst/>
                <a:latin typeface="Arial" charset="0"/>
                <a:cs typeface="Arial" charset="0"/>
                <a:hlinkClick r:id="rId4"/>
              </a:rPr>
              <a:t>Morgan Stanley</a:t>
            </a:r>
            <a:r>
              <a:rPr kumimoji="0" lang="en-US" altLang="en-US" sz="1800" b="0" i="0" u="none" strike="noStrike" cap="none" normalizeH="0" baseline="0" dirty="0" smtClean="0">
                <a:ln>
                  <a:noFill/>
                </a:ln>
                <a:solidFill>
                  <a:schemeClr val="tx1"/>
                </a:solidFill>
                <a:effectLst/>
                <a:latin typeface="Arial" charset="0"/>
                <a:cs typeface="Arial" charset="0"/>
              </a:rPr>
              <a:t> in New York City, a Visiting Professor in Computer Science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Columbia University</a:t>
            </a:r>
            <a:r>
              <a:rPr kumimoji="0" lang="en-US" altLang="en-US" sz="1800" b="0" i="0" u="none" strike="noStrike" cap="none" normalizeH="0" baseline="0" dirty="0" smtClean="0">
                <a:ln>
                  <a:noFill/>
                </a:ln>
                <a:solidFill>
                  <a:schemeClr val="tx1"/>
                </a:solidFill>
                <a:effectLst/>
                <a:latin typeface="Arial" charset="0"/>
                <a:cs typeface="Arial" charset="0"/>
              </a:rPr>
              <a:t>, and a Distinguished Research Professor in Computer Science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Texas A&amp;M University</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I designed and implemented </a:t>
            </a:r>
            <a:r>
              <a:rPr kumimoji="0" lang="en-US" altLang="en-US" sz="1800" b="0" i="0" u="none" strike="noStrike" cap="none" normalizeH="0" baseline="0" dirty="0" smtClean="0">
                <a:ln>
                  <a:noFill/>
                </a:ln>
                <a:solidFill>
                  <a:schemeClr val="tx1"/>
                </a:solidFill>
                <a:effectLst/>
                <a:latin typeface="Arial" charset="0"/>
                <a:cs typeface="Arial" charset="0"/>
                <a:hlinkClick r:id="rId7"/>
              </a:rPr>
              <a:t>the C++ programming language</a:t>
            </a:r>
            <a:r>
              <a:rPr kumimoji="0" lang="en-US" altLang="en-US" sz="1800" b="0" i="0" u="none" strike="noStrike" cap="none" normalizeH="0" baseline="0" dirty="0" smtClean="0">
                <a:ln>
                  <a:noFill/>
                </a:ln>
                <a:solidFill>
                  <a:schemeClr val="tx1"/>
                </a:solidFill>
                <a:effectLst/>
                <a:latin typeface="Arial" charset="0"/>
                <a:cs typeface="Arial" charset="0"/>
              </a:rPr>
              <a:t>. To make C++ a stable and up-to-date base for real-world software development, I stuck with its ISO standards effort for 20+ years (so far). </a:t>
            </a:r>
          </a:p>
        </p:txBody>
      </p:sp>
      <p:pic>
        <p:nvPicPr>
          <p:cNvPr id="2050" name="Picture 2" descr="http://www.stroustrup.com/Bjarne.jpg"/>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057400" y="777254"/>
            <a:ext cx="2819399" cy="205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780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custDataLst>
              <p:tags r:id="rId1"/>
            </p:custDataLst>
          </p:nvPr>
        </p:nvSpPr>
        <p:spPr>
          <a:xfrm>
            <a:off x="533400" y="0"/>
            <a:ext cx="8229600" cy="685800"/>
          </a:xfrm>
        </p:spPr>
        <p:txBody>
          <a:bodyPr/>
          <a:lstStyle/>
          <a:p>
            <a:pPr eaLnBrk="1" hangingPunct="1"/>
            <a:r>
              <a:rPr lang="en-US" dirty="0" smtClean="0"/>
              <a:t>Visual Studio 2010 Walkthrough</a:t>
            </a:r>
          </a:p>
        </p:txBody>
      </p:sp>
      <p:sp>
        <p:nvSpPr>
          <p:cNvPr id="2" name="TextBox 1"/>
          <p:cNvSpPr txBox="1"/>
          <p:nvPr/>
        </p:nvSpPr>
        <p:spPr>
          <a:xfrm>
            <a:off x="1905000" y="1066800"/>
            <a:ext cx="6934200" cy="2585323"/>
          </a:xfrm>
          <a:prstGeom prst="rect">
            <a:avLst/>
          </a:prstGeom>
          <a:noFill/>
        </p:spPr>
        <p:txBody>
          <a:bodyPr wrap="square" rtlCol="0">
            <a:spAutoFit/>
          </a:bodyPr>
          <a:lstStyle/>
          <a:p>
            <a:r>
              <a:rPr lang="en-US" b="1" dirty="0"/>
              <a:t>Software Specifications for Monitoring the Card Players Weekly </a:t>
            </a:r>
            <a:r>
              <a:rPr lang="en-US" b="1" dirty="0" smtClean="0"/>
              <a:t>Meeting</a:t>
            </a:r>
            <a:r>
              <a:rPr lang="en-US" dirty="0"/>
              <a:t> </a:t>
            </a:r>
            <a:r>
              <a:rPr lang="en-US" b="1" dirty="0" smtClean="0"/>
              <a:t>At </a:t>
            </a:r>
            <a:r>
              <a:rPr lang="en-US" b="1" dirty="0"/>
              <a:t>the Community Center</a:t>
            </a:r>
            <a:endParaRPr lang="en-US" dirty="0"/>
          </a:p>
          <a:p>
            <a:r>
              <a:rPr lang="en-US" b="1" dirty="0"/>
              <a:t> </a:t>
            </a:r>
            <a:endParaRPr lang="en-US" dirty="0"/>
          </a:p>
          <a:p>
            <a:r>
              <a:rPr lang="en-US" dirty="0"/>
              <a:t>The directors of the center wish to have an application developed for the receptionist on duty at the weekly card players meeting that will allow him to keep track of each card game group that arrives, the number of players in each card game, and the total number of participants that utilize the center for this activity</a:t>
            </a:r>
          </a:p>
          <a:p>
            <a:endParaRPr lang="en-US" dirty="0"/>
          </a:p>
        </p:txBody>
      </p:sp>
    </p:spTree>
    <p:extLst>
      <p:ext uri="{BB962C8B-B14F-4D97-AF65-F5344CB8AC3E}">
        <p14:creationId xmlns:p14="http://schemas.microsoft.com/office/powerpoint/2010/main" val="3708706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cardGame.h</a:t>
            </a:r>
            <a:endParaRPr lang="en-US" dirty="0"/>
          </a:p>
        </p:txBody>
      </p:sp>
      <p:sp>
        <p:nvSpPr>
          <p:cNvPr id="5" name="Rectangle 4"/>
          <p:cNvSpPr/>
          <p:nvPr/>
        </p:nvSpPr>
        <p:spPr>
          <a:xfrm>
            <a:off x="2286000" y="1295399"/>
            <a:ext cx="4572000" cy="3693319"/>
          </a:xfrm>
          <a:prstGeom prst="rect">
            <a:avLst/>
          </a:prstGeom>
        </p:spPr>
        <p:txBody>
          <a:bodyPr>
            <a:spAutoFit/>
          </a:bodyPr>
          <a:lstStyle/>
          <a:p>
            <a:endParaRPr lang="en-US" dirty="0">
              <a:solidFill>
                <a:prstClr val="black"/>
              </a:solidFill>
              <a:latin typeface="Consolas"/>
            </a:endParaRPr>
          </a:p>
          <a:p>
            <a:r>
              <a:rPr lang="en-US" dirty="0">
                <a:solidFill>
                  <a:srgbClr val="0000FF"/>
                </a:solidFill>
                <a:latin typeface="Consolas"/>
              </a:rPr>
              <a:t>#pragma</a:t>
            </a:r>
            <a:r>
              <a:rPr lang="en-US" dirty="0">
                <a:solidFill>
                  <a:prstClr val="black"/>
                </a:solidFill>
                <a:latin typeface="Consolas"/>
              </a:rPr>
              <a:t> </a:t>
            </a:r>
            <a:r>
              <a:rPr lang="en-US" dirty="0">
                <a:solidFill>
                  <a:srgbClr val="0000FF"/>
                </a:solidFill>
                <a:latin typeface="Consolas"/>
              </a:rPr>
              <a:t>once</a:t>
            </a:r>
            <a:endParaRPr lang="en-US" dirty="0">
              <a:solidFill>
                <a:prstClr val="black"/>
              </a:solidFill>
              <a:latin typeface="Consolas"/>
            </a:endParaRPr>
          </a:p>
          <a:p>
            <a:r>
              <a:rPr lang="en-US" dirty="0">
                <a:solidFill>
                  <a:srgbClr val="0000FF"/>
                </a:solidFill>
                <a:latin typeface="Consolas"/>
              </a:rPr>
              <a:t>class</a:t>
            </a:r>
            <a:r>
              <a:rPr lang="en-US" dirty="0">
                <a:solidFill>
                  <a:prstClr val="black"/>
                </a:solidFill>
                <a:latin typeface="Consolas"/>
              </a:rPr>
              <a:t> </a:t>
            </a:r>
            <a:r>
              <a:rPr lang="en-US" dirty="0" err="1">
                <a:solidFill>
                  <a:prstClr val="black"/>
                </a:solidFill>
                <a:latin typeface="Consolas"/>
              </a:rPr>
              <a:t>Cardgame</a:t>
            </a:r>
            <a:endParaRPr lang="en-US" dirty="0">
              <a:solidFill>
                <a:prstClr val="black"/>
              </a:solidFill>
              <a:latin typeface="Consolas"/>
            </a:endParaRPr>
          </a:p>
          <a:p>
            <a:r>
              <a:rPr lang="en-US" dirty="0">
                <a:solidFill>
                  <a:prstClr val="black"/>
                </a:solidFill>
                <a:latin typeface="Consolas"/>
              </a:rPr>
              <a:t>{</a:t>
            </a:r>
          </a:p>
          <a:p>
            <a:r>
              <a:rPr lang="en-US" dirty="0" err="1">
                <a:solidFill>
                  <a:srgbClr val="0000FF"/>
                </a:solidFill>
                <a:latin typeface="Consolas"/>
              </a:rPr>
              <a:t>int</a:t>
            </a:r>
            <a:r>
              <a:rPr lang="en-US" dirty="0">
                <a:solidFill>
                  <a:prstClr val="black"/>
                </a:solidFill>
                <a:latin typeface="Consolas"/>
              </a:rPr>
              <a:t> players;</a:t>
            </a:r>
          </a:p>
          <a:p>
            <a:r>
              <a:rPr lang="en-US" dirty="0">
                <a:solidFill>
                  <a:srgbClr val="0000FF"/>
                </a:solidFill>
                <a:latin typeface="Consolas"/>
              </a:rPr>
              <a:t>static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totalParticipants</a:t>
            </a:r>
            <a:r>
              <a:rPr lang="en-US" dirty="0">
                <a:solidFill>
                  <a:prstClr val="black"/>
                </a:solidFill>
                <a:latin typeface="Consolas"/>
              </a:rPr>
              <a:t>;</a:t>
            </a:r>
          </a:p>
          <a:p>
            <a:r>
              <a:rPr lang="en-US" dirty="0">
                <a:solidFill>
                  <a:srgbClr val="0000FF"/>
                </a:solidFill>
                <a:latin typeface="Consolas"/>
              </a:rPr>
              <a:t>public</a:t>
            </a:r>
            <a:r>
              <a:rPr lang="en-US" dirty="0">
                <a:solidFill>
                  <a:prstClr val="black"/>
                </a:solidFill>
                <a:latin typeface="Consolas"/>
              </a:rPr>
              <a:t>:</a:t>
            </a:r>
          </a:p>
          <a:p>
            <a:r>
              <a:rPr lang="en-US" dirty="0" err="1">
                <a:solidFill>
                  <a:prstClr val="black"/>
                </a:solidFill>
                <a:latin typeface="Consolas"/>
              </a:rPr>
              <a:t>Cardgame</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players);</a:t>
            </a:r>
          </a:p>
          <a:p>
            <a:r>
              <a:rPr lang="en-US" dirty="0">
                <a:solidFill>
                  <a:prstClr val="black"/>
                </a:solidFill>
                <a:latin typeface="Consolas"/>
              </a:rPr>
              <a:t>~</a:t>
            </a:r>
            <a:r>
              <a:rPr lang="en-US" dirty="0" err="1">
                <a:solidFill>
                  <a:prstClr val="black"/>
                </a:solidFill>
                <a:latin typeface="Consolas"/>
              </a:rPr>
              <a:t>Cardgame</a:t>
            </a:r>
            <a:r>
              <a:rPr lang="en-US" dirty="0">
                <a:solidFill>
                  <a:prstClr val="black"/>
                </a:solidFill>
                <a:latin typeface="Consolas"/>
              </a:rPr>
              <a:t>(</a:t>
            </a:r>
            <a:r>
              <a:rPr lang="en-US" dirty="0">
                <a:solidFill>
                  <a:srgbClr val="0000FF"/>
                </a:solidFill>
                <a:latin typeface="Consolas"/>
              </a:rPr>
              <a:t>void</a:t>
            </a:r>
            <a:r>
              <a:rPr lang="en-US" dirty="0">
                <a:solidFill>
                  <a:prstClr val="black"/>
                </a:solidFill>
                <a:latin typeface="Consolas"/>
              </a:rPr>
              <a:t>);</a:t>
            </a:r>
          </a:p>
          <a:p>
            <a:r>
              <a:rPr lang="en-US" dirty="0">
                <a:solidFill>
                  <a:srgbClr val="0000FF"/>
                </a:solidFill>
                <a:latin typeface="Consolas"/>
              </a:rPr>
              <a:t>static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GetParticipants</a:t>
            </a:r>
            <a:r>
              <a:rPr lang="en-US" dirty="0">
                <a:solidFill>
                  <a:prstClr val="black"/>
                </a:solidFill>
                <a:latin typeface="Consolas"/>
              </a:rPr>
              <a:t>(){</a:t>
            </a:r>
            <a:r>
              <a:rPr lang="en-US" dirty="0">
                <a:solidFill>
                  <a:srgbClr val="0000FF"/>
                </a:solidFill>
                <a:latin typeface="Consolas"/>
              </a:rPr>
              <a:t>return</a:t>
            </a:r>
            <a:r>
              <a:rPr lang="en-US" dirty="0">
                <a:solidFill>
                  <a:prstClr val="black"/>
                </a:solidFill>
                <a:latin typeface="Consolas"/>
              </a:rPr>
              <a:t> </a:t>
            </a:r>
            <a:r>
              <a:rPr lang="en-US" dirty="0" err="1">
                <a:solidFill>
                  <a:prstClr val="black"/>
                </a:solidFill>
                <a:latin typeface="Consolas"/>
              </a:rPr>
              <a:t>totalParticipants</a:t>
            </a:r>
            <a:r>
              <a:rPr lang="en-US" dirty="0">
                <a:solidFill>
                  <a:prstClr val="black"/>
                </a:solidFill>
                <a:latin typeface="Consolas"/>
              </a:rPr>
              <a:t>;}</a:t>
            </a:r>
          </a:p>
          <a:p>
            <a:r>
              <a:rPr lang="en-US" dirty="0">
                <a:solidFill>
                  <a:prstClr val="black"/>
                </a:solidFill>
                <a:latin typeface="Consolas"/>
              </a:rPr>
              <a:t>};</a:t>
            </a:r>
          </a:p>
        </p:txBody>
      </p:sp>
    </p:spTree>
    <p:extLst>
      <p:ext uri="{BB962C8B-B14F-4D97-AF65-F5344CB8AC3E}">
        <p14:creationId xmlns:p14="http://schemas.microsoft.com/office/powerpoint/2010/main" val="181221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//cardGame.cpp</a:t>
            </a:r>
            <a:endParaRPr lang="en-US" dirty="0"/>
          </a:p>
        </p:txBody>
      </p:sp>
      <p:sp>
        <p:nvSpPr>
          <p:cNvPr id="3" name="Rectangle 2"/>
          <p:cNvSpPr/>
          <p:nvPr/>
        </p:nvSpPr>
        <p:spPr>
          <a:xfrm>
            <a:off x="2286000" y="612845"/>
            <a:ext cx="4572000" cy="5355312"/>
          </a:xfrm>
          <a:prstGeom prst="rect">
            <a:avLst/>
          </a:prstGeom>
        </p:spPr>
        <p:txBody>
          <a:bodyPr>
            <a:spAutoFit/>
          </a:bodyPr>
          <a:lstStyle/>
          <a:p>
            <a:endParaRPr lang="en-US" dirty="0">
              <a:solidFill>
                <a:prstClr val="black"/>
              </a:solidFill>
              <a:latin typeface="Consolas"/>
            </a:endParaRPr>
          </a:p>
          <a:p>
            <a:r>
              <a:rPr lang="en-US" dirty="0">
                <a:solidFill>
                  <a:srgbClr val="0000FF"/>
                </a:solidFill>
                <a:latin typeface="Consolas"/>
              </a:rPr>
              <a:t>#include</a:t>
            </a:r>
            <a:r>
              <a:rPr lang="en-US" dirty="0">
                <a:solidFill>
                  <a:prstClr val="black"/>
                </a:solidFill>
                <a:latin typeface="Consolas"/>
              </a:rPr>
              <a:t> </a:t>
            </a:r>
            <a:r>
              <a:rPr lang="en-US" dirty="0">
                <a:solidFill>
                  <a:srgbClr val="A31515"/>
                </a:solidFill>
                <a:latin typeface="Consolas"/>
              </a:rPr>
              <a:t>"</a:t>
            </a:r>
            <a:r>
              <a:rPr lang="en-US" dirty="0" err="1">
                <a:solidFill>
                  <a:srgbClr val="A31515"/>
                </a:solidFill>
                <a:latin typeface="Consolas"/>
              </a:rPr>
              <a:t>Cardgame.h</a:t>
            </a:r>
            <a:r>
              <a:rPr lang="en-US" dirty="0">
                <a:solidFill>
                  <a:srgbClr val="A31515"/>
                </a:solidFill>
                <a:latin typeface="Consolas"/>
              </a:rPr>
              <a:t>"</a:t>
            </a:r>
            <a:endParaRPr lang="en-US" dirty="0">
              <a:solidFill>
                <a:prstClr val="black"/>
              </a:solidFill>
              <a:latin typeface="Consolas"/>
            </a:endParaRPr>
          </a:p>
          <a:p>
            <a:r>
              <a:rPr lang="en-US" dirty="0">
                <a:solidFill>
                  <a:srgbClr val="0000FF"/>
                </a:solidFill>
                <a:latin typeface="Consolas"/>
              </a:rPr>
              <a:t>#include</a:t>
            </a:r>
            <a:r>
              <a:rPr lang="en-US" dirty="0">
                <a:solidFill>
                  <a:prstClr val="black"/>
                </a:solidFill>
                <a:latin typeface="Consolas"/>
              </a:rPr>
              <a:t> </a:t>
            </a:r>
            <a:r>
              <a:rPr lang="en-US" dirty="0">
                <a:solidFill>
                  <a:srgbClr val="A31515"/>
                </a:solidFill>
                <a:latin typeface="Consolas"/>
              </a:rPr>
              <a:t>&lt;</a:t>
            </a:r>
            <a:r>
              <a:rPr lang="en-US" dirty="0" err="1">
                <a:solidFill>
                  <a:srgbClr val="A31515"/>
                </a:solidFill>
                <a:latin typeface="Consolas"/>
              </a:rPr>
              <a:t>iostream</a:t>
            </a:r>
            <a:r>
              <a:rPr lang="en-US" dirty="0">
                <a:solidFill>
                  <a:srgbClr val="A31515"/>
                </a:solidFill>
                <a:latin typeface="Consolas"/>
              </a:rPr>
              <a:t>&gt;</a:t>
            </a:r>
            <a:endParaRPr lang="en-US" dirty="0">
              <a:solidFill>
                <a:prstClr val="black"/>
              </a:solidFill>
              <a:latin typeface="Consolas"/>
            </a:endParaRPr>
          </a:p>
          <a:p>
            <a:r>
              <a:rPr lang="en-US" dirty="0">
                <a:solidFill>
                  <a:srgbClr val="0000FF"/>
                </a:solidFill>
                <a:latin typeface="Consolas"/>
              </a:rPr>
              <a:t>using</a:t>
            </a:r>
            <a:r>
              <a:rPr lang="en-US" dirty="0">
                <a:solidFill>
                  <a:prstClr val="black"/>
                </a:solidFill>
                <a:latin typeface="Consolas"/>
              </a:rPr>
              <a:t> </a:t>
            </a:r>
            <a:r>
              <a:rPr lang="en-US" dirty="0">
                <a:solidFill>
                  <a:srgbClr val="0000FF"/>
                </a:solidFill>
                <a:latin typeface="Consolas"/>
              </a:rPr>
              <a:t>namespace</a:t>
            </a:r>
            <a:r>
              <a:rPr lang="en-US" dirty="0">
                <a:solidFill>
                  <a:prstClr val="black"/>
                </a:solidFill>
                <a:latin typeface="Consolas"/>
              </a:rPr>
              <a:t> </a:t>
            </a:r>
            <a:r>
              <a:rPr lang="en-US" dirty="0" err="1">
                <a:solidFill>
                  <a:prstClr val="black"/>
                </a:solidFill>
                <a:latin typeface="Consolas"/>
              </a:rPr>
              <a:t>std</a:t>
            </a:r>
            <a:r>
              <a:rPr lang="en-US" dirty="0">
                <a:solidFill>
                  <a:prstClr val="black"/>
                </a:solidFill>
                <a:latin typeface="Consolas"/>
              </a:rPr>
              <a:t>;</a:t>
            </a:r>
          </a:p>
          <a:p>
            <a:endParaRPr lang="en-US" dirty="0">
              <a:solidFill>
                <a:prstClr val="black"/>
              </a:solidFill>
              <a:latin typeface="Consolas"/>
            </a:endParaRPr>
          </a:p>
          <a:p>
            <a:r>
              <a:rPr lang="en-US" dirty="0" err="1">
                <a:solidFill>
                  <a:prstClr val="black"/>
                </a:solidFill>
                <a:latin typeface="Consolas"/>
              </a:rPr>
              <a:t>Cardgame</a:t>
            </a:r>
            <a:r>
              <a:rPr lang="en-US" dirty="0">
                <a:solidFill>
                  <a:prstClr val="black"/>
                </a:solidFill>
                <a:latin typeface="Consolas"/>
              </a:rPr>
              <a:t>::</a:t>
            </a:r>
            <a:r>
              <a:rPr lang="en-US" dirty="0" err="1">
                <a:solidFill>
                  <a:prstClr val="black"/>
                </a:solidFill>
                <a:latin typeface="Consolas"/>
              </a:rPr>
              <a:t>Cardgame</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players)</a:t>
            </a:r>
          </a:p>
          <a:p>
            <a:r>
              <a:rPr lang="en-US" dirty="0">
                <a:solidFill>
                  <a:prstClr val="black"/>
                </a:solidFill>
                <a:latin typeface="Consolas"/>
              </a:rPr>
              <a:t>: players(players)</a:t>
            </a:r>
          </a:p>
          <a:p>
            <a:r>
              <a:rPr lang="en-US" dirty="0">
                <a:solidFill>
                  <a:prstClr val="black"/>
                </a:solidFill>
                <a:latin typeface="Consolas"/>
              </a:rPr>
              <a:t>{</a:t>
            </a:r>
          </a:p>
          <a:p>
            <a:r>
              <a:rPr lang="en-US" dirty="0" err="1">
                <a:solidFill>
                  <a:prstClr val="black"/>
                </a:solidFill>
                <a:latin typeface="Consolas"/>
              </a:rPr>
              <a:t>totalParticipants</a:t>
            </a:r>
            <a:r>
              <a:rPr lang="en-US" dirty="0">
                <a:solidFill>
                  <a:prstClr val="black"/>
                </a:solidFill>
                <a:latin typeface="Consolas"/>
              </a:rPr>
              <a:t> += players;</a:t>
            </a:r>
          </a:p>
          <a:p>
            <a:r>
              <a:rPr lang="en-US" dirty="0" err="1">
                <a:solidFill>
                  <a:prstClr val="black"/>
                </a:solidFill>
                <a:latin typeface="Consolas"/>
              </a:rPr>
              <a:t>cout</a:t>
            </a:r>
            <a:r>
              <a:rPr lang="en-US" dirty="0">
                <a:solidFill>
                  <a:prstClr val="black"/>
                </a:solidFill>
                <a:latin typeface="Consolas"/>
              </a:rPr>
              <a:t> &lt;&lt; players &lt;&lt; </a:t>
            </a:r>
            <a:r>
              <a:rPr lang="en-US" dirty="0">
                <a:solidFill>
                  <a:srgbClr val="A31515"/>
                </a:solidFill>
                <a:latin typeface="Consolas"/>
              </a:rPr>
              <a:t>" players have started a new game. There are now "</a:t>
            </a:r>
            <a:endParaRPr lang="en-US" dirty="0">
              <a:solidFill>
                <a:prstClr val="black"/>
              </a:solidFill>
              <a:latin typeface="Consolas"/>
            </a:endParaRPr>
          </a:p>
          <a:p>
            <a:r>
              <a:rPr lang="en-US" dirty="0">
                <a:solidFill>
                  <a:prstClr val="black"/>
                </a:solidFill>
                <a:latin typeface="Consolas"/>
              </a:rPr>
              <a:t> &lt;&lt; </a:t>
            </a:r>
            <a:r>
              <a:rPr lang="en-US" dirty="0" err="1">
                <a:solidFill>
                  <a:prstClr val="black"/>
                </a:solidFill>
                <a:latin typeface="Consolas"/>
              </a:rPr>
              <a:t>totalParticipants</a:t>
            </a:r>
            <a:r>
              <a:rPr lang="en-US" dirty="0">
                <a:solidFill>
                  <a:prstClr val="black"/>
                </a:solidFill>
                <a:latin typeface="Consolas"/>
              </a:rPr>
              <a:t> &lt;&lt; </a:t>
            </a:r>
            <a:r>
              <a:rPr lang="en-US" dirty="0">
                <a:solidFill>
                  <a:srgbClr val="A31515"/>
                </a:solidFill>
                <a:latin typeface="Consolas"/>
              </a:rPr>
              <a:t>" players in total."</a:t>
            </a:r>
            <a:r>
              <a:rPr lang="en-US" dirty="0">
                <a:solidFill>
                  <a:prstClr val="black"/>
                </a:solidFill>
                <a:latin typeface="Consolas"/>
              </a:rPr>
              <a:t> &lt;&lt; </a:t>
            </a:r>
            <a:r>
              <a:rPr lang="en-US" dirty="0" err="1">
                <a:solidFill>
                  <a:prstClr val="black"/>
                </a:solidFill>
                <a:latin typeface="Consolas"/>
              </a:rPr>
              <a:t>endl</a:t>
            </a:r>
            <a:r>
              <a:rPr lang="en-US" dirty="0">
                <a:solidFill>
                  <a:prstClr val="black"/>
                </a:solidFill>
                <a:latin typeface="Consolas"/>
              </a:rPr>
              <a:t>;</a:t>
            </a:r>
          </a:p>
          <a:p>
            <a:r>
              <a:rPr lang="en-US" dirty="0">
                <a:solidFill>
                  <a:prstClr val="black"/>
                </a:solidFill>
                <a:latin typeface="Consolas"/>
              </a:rPr>
              <a:t>}</a:t>
            </a:r>
          </a:p>
          <a:p>
            <a:endParaRPr lang="en-US" dirty="0">
              <a:solidFill>
                <a:prstClr val="black"/>
              </a:solidFill>
              <a:latin typeface="Consolas"/>
            </a:endParaRPr>
          </a:p>
          <a:p>
            <a:r>
              <a:rPr lang="en-US" dirty="0" err="1">
                <a:solidFill>
                  <a:prstClr val="black"/>
                </a:solidFill>
                <a:latin typeface="Consolas"/>
              </a:rPr>
              <a:t>Cardgame</a:t>
            </a:r>
            <a:r>
              <a:rPr lang="en-US" dirty="0">
                <a:solidFill>
                  <a:prstClr val="black"/>
                </a:solidFill>
                <a:latin typeface="Consolas"/>
              </a:rPr>
              <a:t>::~</a:t>
            </a:r>
            <a:r>
              <a:rPr lang="en-US" dirty="0" err="1">
                <a:solidFill>
                  <a:prstClr val="black"/>
                </a:solidFill>
                <a:latin typeface="Consolas"/>
              </a:rPr>
              <a:t>Cardgame</a:t>
            </a:r>
            <a:r>
              <a:rPr lang="en-US" dirty="0">
                <a:solidFill>
                  <a:prstClr val="black"/>
                </a:solidFill>
                <a:latin typeface="Consolas"/>
              </a:rPr>
              <a:t>()</a:t>
            </a:r>
          </a:p>
          <a:p>
            <a:r>
              <a:rPr lang="en-US" dirty="0">
                <a:solidFill>
                  <a:prstClr val="black"/>
                </a:solidFill>
                <a:latin typeface="Consolas"/>
              </a:rPr>
              <a:t>{</a:t>
            </a:r>
          </a:p>
          <a:p>
            <a:r>
              <a:rPr lang="en-US" dirty="0">
                <a:solidFill>
                  <a:prstClr val="black"/>
                </a:solidFill>
                <a:latin typeface="Consolas"/>
              </a:rPr>
              <a:t>}</a:t>
            </a:r>
          </a:p>
        </p:txBody>
      </p:sp>
    </p:spTree>
    <p:extLst>
      <p:ext uri="{BB962C8B-B14F-4D97-AF65-F5344CB8AC3E}">
        <p14:creationId xmlns:p14="http://schemas.microsoft.com/office/powerpoint/2010/main" val="387179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//testGames.cpp</a:t>
            </a:r>
            <a:endParaRPr lang="en-US" dirty="0"/>
          </a:p>
        </p:txBody>
      </p:sp>
      <p:sp>
        <p:nvSpPr>
          <p:cNvPr id="3" name="Rectangle 2"/>
          <p:cNvSpPr/>
          <p:nvPr/>
        </p:nvSpPr>
        <p:spPr>
          <a:xfrm>
            <a:off x="2286000" y="609600"/>
            <a:ext cx="4572000" cy="5909310"/>
          </a:xfrm>
          <a:prstGeom prst="rect">
            <a:avLst/>
          </a:prstGeom>
        </p:spPr>
        <p:txBody>
          <a:bodyPr>
            <a:spAutoFit/>
          </a:bodyPr>
          <a:lstStyle/>
          <a:p>
            <a:endParaRPr lang="en-US" dirty="0">
              <a:solidFill>
                <a:prstClr val="black"/>
              </a:solidFill>
              <a:latin typeface="Consolas"/>
            </a:endParaRPr>
          </a:p>
          <a:p>
            <a:r>
              <a:rPr lang="en-US" dirty="0">
                <a:solidFill>
                  <a:srgbClr val="0000FF"/>
                </a:solidFill>
                <a:latin typeface="Consolas"/>
              </a:rPr>
              <a:t>#include</a:t>
            </a:r>
            <a:r>
              <a:rPr lang="en-US" dirty="0">
                <a:solidFill>
                  <a:prstClr val="black"/>
                </a:solidFill>
                <a:latin typeface="Consolas"/>
              </a:rPr>
              <a:t> </a:t>
            </a:r>
            <a:r>
              <a:rPr lang="en-US" dirty="0">
                <a:solidFill>
                  <a:srgbClr val="A31515"/>
                </a:solidFill>
                <a:latin typeface="Consolas"/>
              </a:rPr>
              <a:t>"</a:t>
            </a:r>
            <a:r>
              <a:rPr lang="en-US" dirty="0" err="1">
                <a:solidFill>
                  <a:srgbClr val="A31515"/>
                </a:solidFill>
                <a:latin typeface="Consolas"/>
              </a:rPr>
              <a:t>Cardgame.h</a:t>
            </a:r>
            <a:r>
              <a:rPr lang="en-US" dirty="0">
                <a:solidFill>
                  <a:srgbClr val="A31515"/>
                </a:solidFill>
                <a:latin typeface="Consolas"/>
              </a:rPr>
              <a:t>"</a:t>
            </a:r>
            <a:endParaRPr lang="en-US" dirty="0">
              <a:solidFill>
                <a:prstClr val="black"/>
              </a:solidFill>
              <a:latin typeface="Consolas"/>
            </a:endParaRPr>
          </a:p>
          <a:p>
            <a:r>
              <a:rPr lang="en-US" dirty="0">
                <a:solidFill>
                  <a:srgbClr val="0000FF"/>
                </a:solidFill>
                <a:latin typeface="Consolas"/>
              </a:rPr>
              <a:t>#include</a:t>
            </a:r>
            <a:r>
              <a:rPr lang="en-US" dirty="0">
                <a:solidFill>
                  <a:prstClr val="black"/>
                </a:solidFill>
                <a:latin typeface="Consolas"/>
              </a:rPr>
              <a:t> </a:t>
            </a:r>
            <a:r>
              <a:rPr lang="en-US" dirty="0">
                <a:solidFill>
                  <a:srgbClr val="A31515"/>
                </a:solidFill>
                <a:latin typeface="Consolas"/>
              </a:rPr>
              <a:t>&lt;</a:t>
            </a:r>
            <a:r>
              <a:rPr lang="en-US" dirty="0" err="1">
                <a:solidFill>
                  <a:srgbClr val="A31515"/>
                </a:solidFill>
                <a:latin typeface="Consolas"/>
              </a:rPr>
              <a:t>iostream</a:t>
            </a:r>
            <a:r>
              <a:rPr lang="en-US" dirty="0">
                <a:solidFill>
                  <a:srgbClr val="A31515"/>
                </a:solidFill>
                <a:latin typeface="Consolas"/>
              </a:rPr>
              <a:t>&gt;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using</a:t>
            </a:r>
            <a:r>
              <a:rPr lang="en-US" dirty="0">
                <a:solidFill>
                  <a:prstClr val="black"/>
                </a:solidFill>
                <a:latin typeface="Consolas"/>
              </a:rPr>
              <a:t> </a:t>
            </a:r>
            <a:r>
              <a:rPr lang="en-US" dirty="0">
                <a:solidFill>
                  <a:srgbClr val="0000FF"/>
                </a:solidFill>
                <a:latin typeface="Consolas"/>
              </a:rPr>
              <a:t>namespace</a:t>
            </a:r>
            <a:r>
              <a:rPr lang="en-US" dirty="0">
                <a:solidFill>
                  <a:prstClr val="black"/>
                </a:solidFill>
                <a:latin typeface="Consolas"/>
              </a:rPr>
              <a:t> </a:t>
            </a:r>
            <a:r>
              <a:rPr lang="en-US" dirty="0" err="1">
                <a:solidFill>
                  <a:prstClr val="black"/>
                </a:solidFill>
                <a:latin typeface="Consolas"/>
              </a:rPr>
              <a:t>std</a:t>
            </a:r>
            <a:r>
              <a:rPr lang="en-US" dirty="0">
                <a:solidFill>
                  <a:prstClr val="black"/>
                </a:solidFill>
                <a:latin typeface="Consolas"/>
              </a:rPr>
              <a:t>;</a:t>
            </a:r>
          </a:p>
          <a:p>
            <a:endParaRPr lang="en-US" dirty="0">
              <a:solidFill>
                <a:prstClr val="black"/>
              </a:solidFill>
              <a:latin typeface="Consolas"/>
            </a:endParaRPr>
          </a:p>
          <a:p>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Cardgame</a:t>
            </a:r>
            <a:r>
              <a:rPr lang="en-US" dirty="0">
                <a:solidFill>
                  <a:prstClr val="black"/>
                </a:solidFill>
                <a:latin typeface="Consolas"/>
              </a:rPr>
              <a:t>::</a:t>
            </a:r>
            <a:r>
              <a:rPr lang="en-US" dirty="0" err="1">
                <a:solidFill>
                  <a:prstClr val="black"/>
                </a:solidFill>
                <a:latin typeface="Consolas"/>
              </a:rPr>
              <a:t>totalParticipants</a:t>
            </a:r>
            <a:r>
              <a:rPr lang="en-US" dirty="0">
                <a:solidFill>
                  <a:prstClr val="black"/>
                </a:solidFill>
                <a:latin typeface="Consolas"/>
              </a:rPr>
              <a:t>=0;</a:t>
            </a:r>
          </a:p>
          <a:p>
            <a:endParaRPr lang="en-US" dirty="0">
              <a:solidFill>
                <a:prstClr val="black"/>
              </a:solidFill>
              <a:latin typeface="Consolas"/>
            </a:endParaRPr>
          </a:p>
          <a:p>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PlayGames</a:t>
            </a:r>
            <a:r>
              <a:rPr lang="en-US" dirty="0">
                <a:solidFill>
                  <a:prstClr val="black"/>
                </a:solidFill>
                <a:latin typeface="Consolas"/>
              </a:rPr>
              <a:t>()</a:t>
            </a:r>
          </a:p>
          <a:p>
            <a:r>
              <a:rPr lang="en-US" dirty="0">
                <a:solidFill>
                  <a:prstClr val="black"/>
                </a:solidFill>
                <a:latin typeface="Consolas"/>
              </a:rPr>
              <a:t>{</a:t>
            </a:r>
          </a:p>
          <a:p>
            <a:r>
              <a:rPr lang="en-US" dirty="0" err="1">
                <a:solidFill>
                  <a:prstClr val="black"/>
                </a:solidFill>
                <a:latin typeface="Consolas"/>
              </a:rPr>
              <a:t>Cardgame</a:t>
            </a:r>
            <a:r>
              <a:rPr lang="en-US" dirty="0">
                <a:solidFill>
                  <a:prstClr val="black"/>
                </a:solidFill>
                <a:latin typeface="Consolas"/>
              </a:rPr>
              <a:t> bridge(4);</a:t>
            </a:r>
          </a:p>
          <a:p>
            <a:r>
              <a:rPr lang="en-US" dirty="0" err="1">
                <a:solidFill>
                  <a:prstClr val="black"/>
                </a:solidFill>
                <a:latin typeface="Consolas"/>
              </a:rPr>
              <a:t>Cardgame</a:t>
            </a:r>
            <a:r>
              <a:rPr lang="en-US" dirty="0">
                <a:solidFill>
                  <a:prstClr val="black"/>
                </a:solidFill>
                <a:latin typeface="Consolas"/>
              </a:rPr>
              <a:t> blackjack(8);</a:t>
            </a:r>
          </a:p>
          <a:p>
            <a:r>
              <a:rPr lang="en-US" dirty="0" err="1">
                <a:solidFill>
                  <a:prstClr val="black"/>
                </a:solidFill>
                <a:latin typeface="Consolas"/>
              </a:rPr>
              <a:t>Cardgame</a:t>
            </a:r>
            <a:r>
              <a:rPr lang="en-US" dirty="0">
                <a:solidFill>
                  <a:prstClr val="black"/>
                </a:solidFill>
                <a:latin typeface="Consolas"/>
              </a:rPr>
              <a:t> solitaire(1);</a:t>
            </a:r>
          </a:p>
          <a:p>
            <a:r>
              <a:rPr lang="en-US" dirty="0" err="1">
                <a:solidFill>
                  <a:prstClr val="black"/>
                </a:solidFill>
                <a:latin typeface="Consolas"/>
              </a:rPr>
              <a:t>Cardgame</a:t>
            </a:r>
            <a:r>
              <a:rPr lang="en-US" dirty="0">
                <a:solidFill>
                  <a:prstClr val="black"/>
                </a:solidFill>
                <a:latin typeface="Consolas"/>
              </a:rPr>
              <a:t> poker(5);</a:t>
            </a:r>
          </a:p>
          <a:p>
            <a:r>
              <a:rPr lang="en-US" dirty="0">
                <a:solidFill>
                  <a:prstClr val="black"/>
                </a:solidFill>
                <a:latin typeface="Consolas"/>
              </a:rPr>
              <a:t>}</a:t>
            </a:r>
          </a:p>
          <a:p>
            <a:endParaRPr lang="en-US" dirty="0">
              <a:solidFill>
                <a:prstClr val="black"/>
              </a:solidFill>
              <a:latin typeface="Consolas"/>
            </a:endParaRPr>
          </a:p>
          <a:p>
            <a:r>
              <a:rPr lang="en-US" dirty="0" err="1">
                <a:solidFill>
                  <a:srgbClr val="0000FF"/>
                </a:solidFill>
                <a:latin typeface="Consolas"/>
              </a:rPr>
              <a:t>int</a:t>
            </a:r>
            <a:r>
              <a:rPr lang="en-US" dirty="0">
                <a:solidFill>
                  <a:prstClr val="black"/>
                </a:solidFill>
                <a:latin typeface="Consolas"/>
              </a:rPr>
              <a:t> main ()</a:t>
            </a:r>
          </a:p>
          <a:p>
            <a:r>
              <a:rPr lang="en-US" dirty="0">
                <a:solidFill>
                  <a:prstClr val="black"/>
                </a:solidFill>
                <a:latin typeface="Consolas"/>
              </a:rPr>
              <a:t>{</a:t>
            </a:r>
          </a:p>
          <a:p>
            <a:r>
              <a:rPr lang="en-US" dirty="0" err="1">
                <a:solidFill>
                  <a:prstClr val="black"/>
                </a:solidFill>
                <a:latin typeface="Consolas"/>
              </a:rPr>
              <a:t>PlayGames</a:t>
            </a:r>
            <a:r>
              <a:rPr lang="en-US" dirty="0">
                <a:solidFill>
                  <a:prstClr val="black"/>
                </a:solidFill>
                <a:latin typeface="Consolas"/>
              </a:rPr>
              <a:t>();</a:t>
            </a:r>
          </a:p>
          <a:p>
            <a:r>
              <a:rPr lang="en-US" dirty="0">
                <a:solidFill>
                  <a:srgbClr val="0000FF"/>
                </a:solidFill>
                <a:latin typeface="Consolas"/>
              </a:rPr>
              <a:t>return</a:t>
            </a:r>
            <a:r>
              <a:rPr lang="en-US" dirty="0">
                <a:solidFill>
                  <a:prstClr val="black"/>
                </a:solidFill>
                <a:latin typeface="Consolas"/>
              </a:rPr>
              <a:t> 0;</a:t>
            </a:r>
          </a:p>
          <a:p>
            <a:r>
              <a:rPr lang="en-US" dirty="0">
                <a:solidFill>
                  <a:prstClr val="black"/>
                </a:solidFill>
                <a:latin typeface="Consolas"/>
              </a:rPr>
              <a:t>}</a:t>
            </a:r>
          </a:p>
        </p:txBody>
      </p:sp>
    </p:spTree>
    <p:extLst>
      <p:ext uri="{BB962C8B-B14F-4D97-AF65-F5344CB8AC3E}">
        <p14:creationId xmlns:p14="http://schemas.microsoft.com/office/powerpoint/2010/main" val="4444102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Student"/>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Student"/>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281</Words>
  <Application>Microsoft Office PowerPoint</Application>
  <PresentationFormat>On-screen Show (4:3)</PresentationFormat>
  <Paragraphs>70</Paragraphs>
  <Slides>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2_Default Design</vt:lpstr>
      <vt:lpstr>Image</vt:lpstr>
      <vt:lpstr>Programs</vt:lpstr>
      <vt:lpstr>Geek heroes</vt:lpstr>
      <vt:lpstr>Bjarne Stroustrup</vt:lpstr>
      <vt:lpstr>Visual Studio 2010 Walkthrough</vt:lpstr>
      <vt:lpstr>//cardGame.h</vt:lpstr>
      <vt:lpstr>//cardGame.cpp</vt:lpstr>
      <vt:lpstr>//testGames.cpp</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dc:title>
  <dc:creator>Olin</dc:creator>
  <cp:lastModifiedBy>Olin</cp:lastModifiedBy>
  <cp:revision>21</cp:revision>
  <dcterms:created xsi:type="dcterms:W3CDTF">2014-08-20T02:53:53Z</dcterms:created>
  <dcterms:modified xsi:type="dcterms:W3CDTF">2014-09-02T03:09:38Z</dcterms:modified>
</cp:coreProperties>
</file>