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55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49AFB-2FDA-46FE-A503-CAFA461C3947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7723-1082-47EC-A3D8-0FB16E97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5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 userDrawn="1"/>
        </p:nvGraphicFramePr>
        <p:xfrm>
          <a:off x="2057400" y="6630988"/>
          <a:ext cx="23495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Image" r:id="rId3" imgW="393512" imgH="380818" progId="Photoshop.Image.9">
                  <p:embed/>
                </p:oleObj>
              </mc:Choice>
              <mc:Fallback>
                <p:oleObj name="Image" r:id="rId3" imgW="393512" imgH="380818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630988"/>
                        <a:ext cx="23495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7969250" y="6553200"/>
            <a:ext cx="1174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FF"/>
                </a:solidFill>
                <a:latin typeface="Arial Black" pitchFamily="34" charset="0"/>
              </a:rPr>
              <a:t>CS@</a:t>
            </a:r>
            <a:r>
              <a:rPr lang="en-US" sz="2000">
                <a:solidFill>
                  <a:srgbClr val="FF0000"/>
                </a:solidFill>
                <a:latin typeface="Arial Black" pitchFamily="34" charset="0"/>
              </a:rPr>
              <a:t>UH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53200"/>
            <a:ext cx="1524000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b="1" dirty="0">
                <a:solidFill>
                  <a:srgbClr val="808080">
                    <a:lumMod val="20000"/>
                    <a:lumOff val="80000"/>
                  </a:srgbClr>
                </a:solidFill>
              </a:rPr>
              <a:t>ACM-GIS08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6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96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267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267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52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D11E1-6CAB-45B4-B025-0514526E58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1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12" descr="UHLOGO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2362200" y="6488113"/>
            <a:ext cx="36083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CC0000"/>
                </a:solidFill>
              </a:rPr>
              <a:t>Department of Computer Science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924800" y="64912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534400" y="64770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84C745E4-0527-43B8-9903-F73B74E2843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686800" cy="5410200"/>
          </a:xfr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7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999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2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11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41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4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3077" name="Picture 7" descr="UHLOGO.jp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8" descr="uhseal.gif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6286500"/>
            <a:ext cx="563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2362200" y="6488113"/>
            <a:ext cx="36083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2905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hyperlink" Target="http://catalog.uh.edu/content.php?filter%5b27%5d=COSC&amp;filter%5b29%5d=2320&amp;filter%5bcourse_type%5d=498&amp;filter%5bkeyword%5d=&amp;filter%5b32%5d=1&amp;filter%5bcpage%5d=1&amp;cur_cat_oid=6&amp;expand=&amp;navoid=1222&amp;search_database=Filter#tt1648" TargetMode="External"/><Relationship Id="rId4" Type="http://schemas.openxmlformats.org/officeDocument/2006/relationships/hyperlink" Target="mailto:johnson@cs.uh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COSC 2320 Section 14702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11430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 104 AH 5:30 – 7:00 PM </a:t>
            </a:r>
            <a:r>
              <a:rPr lang="en-US" dirty="0" err="1" smtClean="0"/>
              <a:t>TTh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Professor Olin Johnson</a:t>
            </a:r>
          </a:p>
          <a:p>
            <a:r>
              <a:rPr lang="en-US" dirty="0" smtClean="0"/>
              <a:t>Office 596 PGH</a:t>
            </a:r>
          </a:p>
          <a:p>
            <a:r>
              <a:rPr lang="en-US" dirty="0" smtClean="0"/>
              <a:t>713-743-3343</a:t>
            </a:r>
          </a:p>
          <a:p>
            <a:r>
              <a:rPr lang="en-US" dirty="0" smtClean="0">
                <a:hlinkClick r:id="rId4"/>
              </a:rPr>
              <a:t>johnson@cs.uh.edu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1828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Office Hours: 4:00 – 5:00 </a:t>
            </a:r>
            <a:r>
              <a:rPr lang="en-US" dirty="0" err="1"/>
              <a:t>TTh</a:t>
            </a:r>
            <a:endParaRPr lang="en-US" dirty="0"/>
          </a:p>
          <a:p>
            <a:r>
              <a:rPr lang="en-US" dirty="0"/>
              <a:t>                      7:00 – 7:30 </a:t>
            </a:r>
            <a:r>
              <a:rPr lang="en-US" dirty="0" err="1"/>
              <a:t>TTh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451324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COSC 2320 - Data Structures</a:t>
            </a:r>
          </a:p>
          <a:p>
            <a:r>
              <a:rPr lang="en-US" b="1" dirty="0"/>
              <a:t>Credit Hours:</a:t>
            </a:r>
            <a:r>
              <a:rPr lang="en-US" dirty="0"/>
              <a:t> </a:t>
            </a:r>
            <a:r>
              <a:rPr lang="en-US" b="1" dirty="0"/>
              <a:t>3.0</a:t>
            </a:r>
            <a:r>
              <a:rPr lang="en-US" dirty="0"/>
              <a:t> (</a:t>
            </a:r>
            <a:r>
              <a:rPr lang="en-US" i="1" dirty="0"/>
              <a:t>Lecture Contact Hours:3</a:t>
            </a:r>
            <a:r>
              <a:rPr lang="en-US" dirty="0"/>
              <a:t>; </a:t>
            </a:r>
            <a:r>
              <a:rPr lang="en-US" i="1" dirty="0"/>
              <a:t>Lab Contact Hours:</a:t>
            </a:r>
            <a:r>
              <a:rPr lang="en-US" dirty="0"/>
              <a:t>0)</a:t>
            </a:r>
            <a:r>
              <a:rPr lang="en-US" i="1" dirty="0"/>
              <a:t>TCCN Equivalent:</a:t>
            </a:r>
            <a:r>
              <a:rPr lang="en-US" dirty="0"/>
              <a:t> </a:t>
            </a:r>
            <a:r>
              <a:rPr lang="en-US" i="1" dirty="0"/>
              <a:t>[TCCN-COSC 2436]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Prerequisite: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COSC 1320</a:t>
            </a:r>
            <a:r>
              <a:rPr lang="en-US" dirty="0"/>
              <a:t> 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Introduction to various data structures (stacks, queues, lists, hash tables, trees, heaps, and graphs); sorting and searching; design, analysis, and comparison of algorithms. </a:t>
            </a:r>
          </a:p>
        </p:txBody>
      </p:sp>
    </p:spTree>
    <p:extLst>
      <p:ext uri="{BB962C8B-B14F-4D97-AF65-F5344CB8AC3E}">
        <p14:creationId xmlns:p14="http://schemas.microsoft.com/office/powerpoint/2010/main" val="7887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143000"/>
          </a:xfrm>
          <a:solidFill>
            <a:srgbClr val="C000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Algorithm Analysis: The Big-O Notation (cont’d.)</a:t>
            </a:r>
          </a:p>
        </p:txBody>
      </p:sp>
      <p:sp>
        <p:nvSpPr>
          <p:cNvPr id="21509" name="Rectangle 9"/>
          <p:cNvSpPr>
            <a:spLocks noChangeArrowheads="1"/>
          </p:cNvSpPr>
          <p:nvPr/>
        </p:nvSpPr>
        <p:spPr bwMode="auto">
          <a:xfrm>
            <a:off x="1295400" y="2133600"/>
            <a:ext cx="474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TABLE 1-2</a:t>
            </a:r>
            <a:r>
              <a:rPr lang="en-US" altLang="en-US"/>
              <a:t> Growth rates of various functions</a:t>
            </a:r>
          </a:p>
        </p:txBody>
      </p:sp>
      <p:pic>
        <p:nvPicPr>
          <p:cNvPr id="21510" name="Picture 10" descr="Tabel 1-2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950" y="2495550"/>
            <a:ext cx="8685605" cy="3676650"/>
          </a:xfrm>
          <a:noFill/>
        </p:spPr>
      </p:pic>
    </p:spTree>
    <p:extLst>
      <p:ext uri="{BB962C8B-B14F-4D97-AF65-F5344CB8AC3E}">
        <p14:creationId xmlns:p14="http://schemas.microsoft.com/office/powerpoint/2010/main" val="13837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 </a:t>
            </a:r>
            <a:endParaRPr lang="en-US" altLang="en-US" dirty="0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rgbClr val="C000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Algorithm Analysis: The Big-O Notation (cont’d.)</a:t>
            </a:r>
          </a:p>
        </p:txBody>
      </p:sp>
      <p:grpSp>
        <p:nvGrpSpPr>
          <p:cNvPr id="22533" name="Group 9"/>
          <p:cNvGrpSpPr>
            <a:grpSpLocks/>
          </p:cNvGrpSpPr>
          <p:nvPr/>
        </p:nvGrpSpPr>
        <p:grpSpPr bwMode="auto">
          <a:xfrm>
            <a:off x="4800600" y="1981200"/>
            <a:ext cx="3657600" cy="4144963"/>
            <a:chOff x="3024" y="1156"/>
            <a:chExt cx="2304" cy="2611"/>
          </a:xfrm>
        </p:grpSpPr>
        <p:pic>
          <p:nvPicPr>
            <p:cNvPr id="22537" name="Picture 7" descr="ch01-f-00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156"/>
              <a:ext cx="2304" cy="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8" name="Rectangle 8"/>
            <p:cNvSpPr>
              <a:spLocks noChangeArrowheads="1"/>
            </p:cNvSpPr>
            <p:nvPr/>
          </p:nvSpPr>
          <p:spPr bwMode="auto">
            <a:xfrm>
              <a:off x="3072" y="3360"/>
              <a:ext cx="170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Figure 1-4</a:t>
              </a:r>
              <a:r>
                <a:rPr lang="en-US" altLang="en-US"/>
                <a:t> Growth rate</a:t>
              </a:r>
            </a:p>
            <a:p>
              <a:pPr eaLnBrk="1" hangingPunct="1"/>
              <a:r>
                <a:rPr lang="en-US" altLang="en-US"/>
                <a:t>of functions in Table 1-3</a:t>
              </a:r>
            </a:p>
          </p:txBody>
        </p:sp>
      </p:grpSp>
      <p:grpSp>
        <p:nvGrpSpPr>
          <p:cNvPr id="22534" name="Group 12"/>
          <p:cNvGrpSpPr>
            <a:grpSpLocks/>
          </p:cNvGrpSpPr>
          <p:nvPr/>
        </p:nvGrpSpPr>
        <p:grpSpPr bwMode="auto">
          <a:xfrm>
            <a:off x="381000" y="1828800"/>
            <a:ext cx="4114800" cy="4181475"/>
            <a:chOff x="240" y="1152"/>
            <a:chExt cx="2592" cy="2634"/>
          </a:xfrm>
        </p:grpSpPr>
        <p:sp>
          <p:nvSpPr>
            <p:cNvPr id="22535" name="Rectangle 10"/>
            <p:cNvSpPr>
              <a:spLocks noChangeArrowheads="1"/>
            </p:cNvSpPr>
            <p:nvPr/>
          </p:nvSpPr>
          <p:spPr bwMode="auto">
            <a:xfrm>
              <a:off x="240" y="1152"/>
              <a:ext cx="25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TABLE 1-3</a:t>
              </a:r>
              <a:r>
                <a:rPr lang="en-US" altLang="en-US"/>
                <a:t> Time for </a:t>
              </a:r>
              <a:r>
                <a:rPr lang="en-US" altLang="en-US" i="1"/>
                <a:t>f</a:t>
              </a:r>
              <a:r>
                <a:rPr lang="en-US" altLang="en-US"/>
                <a:t>(</a:t>
              </a:r>
              <a:r>
                <a:rPr lang="en-US" altLang="en-US" i="1"/>
                <a:t>n</a:t>
              </a:r>
              <a:r>
                <a:rPr lang="en-US" altLang="en-US"/>
                <a:t>) instructions on a computer that executes 1 billion instructions per second</a:t>
              </a:r>
            </a:p>
          </p:txBody>
        </p:sp>
        <p:pic>
          <p:nvPicPr>
            <p:cNvPr id="22536" name="Picture 11" descr="Tabel 1-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776"/>
              <a:ext cx="2544" cy="2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444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 </a:t>
            </a:r>
            <a:endParaRPr lang="en-US" altLang="en-US" dirty="0" smtClean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dirty="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0"/>
            <a:ext cx="9144000" cy="1123950"/>
          </a:xfrm>
          <a:solidFill>
            <a:srgbClr val="C000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Algorithm Analysis: The Big-O Notation (cont’d.)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686800" cy="48958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Notation useful in describing algorithm behavior</a:t>
            </a:r>
          </a:p>
          <a:p>
            <a:pPr lvl="1" eaLnBrk="1" hangingPunct="1"/>
            <a:r>
              <a:rPr lang="en-US" altLang="en-US" dirty="0" smtClean="0"/>
              <a:t>Shows how a function </a:t>
            </a:r>
            <a:r>
              <a:rPr lang="en-US" altLang="en-US" i="1" dirty="0" smtClean="0"/>
              <a:t>f(n)</a:t>
            </a:r>
            <a:r>
              <a:rPr lang="en-US" altLang="en-US" dirty="0" smtClean="0"/>
              <a:t> grows as </a:t>
            </a:r>
            <a:r>
              <a:rPr lang="en-US" altLang="en-US" i="1" dirty="0" smtClean="0"/>
              <a:t>n </a:t>
            </a:r>
            <a:r>
              <a:rPr lang="en-US" altLang="en-US" dirty="0" smtClean="0"/>
              <a:t>increases without bound</a:t>
            </a:r>
          </a:p>
          <a:p>
            <a:pPr eaLnBrk="1" hangingPunct="1"/>
            <a:r>
              <a:rPr lang="en-US" altLang="en-US" dirty="0" smtClean="0"/>
              <a:t>Asymptotic</a:t>
            </a:r>
          </a:p>
          <a:p>
            <a:pPr lvl="1" eaLnBrk="1" hangingPunct="1"/>
            <a:r>
              <a:rPr lang="en-US" altLang="en-US" dirty="0" smtClean="0"/>
              <a:t>Study of the function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as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becomes larger and larger without bound</a:t>
            </a:r>
          </a:p>
          <a:p>
            <a:pPr lvl="1" eaLnBrk="1" hangingPunct="1"/>
            <a:r>
              <a:rPr lang="en-US" altLang="en-US" dirty="0" smtClean="0"/>
              <a:t>Examples of functions</a:t>
            </a:r>
          </a:p>
          <a:p>
            <a:pPr lvl="2" eaLnBrk="1" hangingPunct="1"/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)=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 </a:t>
            </a:r>
            <a:r>
              <a:rPr lang="en-US" altLang="en-US" dirty="0" smtClean="0"/>
              <a:t>(no linear term)</a:t>
            </a:r>
          </a:p>
          <a:p>
            <a:pPr lvl="2" eaLnBrk="1" hangingPunct="1"/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)=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+ 4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+ 20</a:t>
            </a:r>
          </a:p>
        </p:txBody>
      </p:sp>
    </p:spTree>
    <p:extLst>
      <p:ext uri="{BB962C8B-B14F-4D97-AF65-F5344CB8AC3E}">
        <p14:creationId xmlns:p14="http://schemas.microsoft.com/office/powerpoint/2010/main" val="1604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 </a:t>
            </a:r>
            <a:endParaRPr lang="en-US" altLang="en-US" dirty="0" smtClean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2B9A11-BF07-4FCA-868B-33EA9E9BFE3E}" type="slidenum">
              <a:rPr lang="en-US" altLang="en-US" smtClean="0"/>
              <a:pPr eaLnBrk="1" hangingPunct="1"/>
              <a:t>13</a:t>
            </a:fld>
            <a:endParaRPr lang="en-US" altLang="en-US" smtClean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rgbClr val="C000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Algorithm Analysis: The Big-O Notation (cont’d.)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 eaLnBrk="1" hangingPunct="1"/>
            <a:r>
              <a:rPr lang="en-US" altLang="en-US" smtClean="0"/>
              <a:t>As </a:t>
            </a:r>
            <a:r>
              <a:rPr lang="en-US" altLang="en-US" i="1" smtClean="0"/>
              <a:t>n</a:t>
            </a:r>
            <a:r>
              <a:rPr lang="en-US" altLang="en-US" smtClean="0"/>
              <a:t> becomes larger and larger</a:t>
            </a:r>
          </a:p>
          <a:p>
            <a:pPr lvl="1" eaLnBrk="1" hangingPunct="1"/>
            <a:r>
              <a:rPr lang="en-US" altLang="en-US" smtClean="0"/>
              <a:t>Term 4</a:t>
            </a:r>
            <a:r>
              <a:rPr lang="en-US" altLang="en-US" i="1" smtClean="0"/>
              <a:t>n + </a:t>
            </a:r>
            <a:r>
              <a:rPr lang="en-US" altLang="en-US" smtClean="0"/>
              <a:t>20 in </a:t>
            </a:r>
            <a:r>
              <a:rPr lang="en-US" altLang="en-US" i="1" smtClean="0"/>
              <a:t>f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 becomes insignificant</a:t>
            </a:r>
          </a:p>
          <a:p>
            <a:pPr lvl="1" eaLnBrk="1" hangingPunct="1"/>
            <a:r>
              <a:rPr lang="en-US" altLang="en-US" smtClean="0"/>
              <a:t>Term </a:t>
            </a:r>
            <a:r>
              <a:rPr lang="en-US" altLang="en-US" i="1" smtClean="0"/>
              <a:t>n</a:t>
            </a:r>
            <a:r>
              <a:rPr lang="en-US" altLang="en-US" baseline="30000" smtClean="0"/>
              <a:t>2</a:t>
            </a:r>
            <a:r>
              <a:rPr lang="en-US" altLang="en-US" smtClean="0"/>
              <a:t> becomes dominant term</a:t>
            </a:r>
          </a:p>
        </p:txBody>
      </p:sp>
      <p:grpSp>
        <p:nvGrpSpPr>
          <p:cNvPr id="24582" name="Group 9"/>
          <p:cNvGrpSpPr>
            <a:grpSpLocks/>
          </p:cNvGrpSpPr>
          <p:nvPr/>
        </p:nvGrpSpPr>
        <p:grpSpPr bwMode="auto">
          <a:xfrm>
            <a:off x="1371600" y="3200400"/>
            <a:ext cx="6138863" cy="2520950"/>
            <a:chOff x="960" y="2016"/>
            <a:chExt cx="3867" cy="1588"/>
          </a:xfrm>
        </p:grpSpPr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960" y="2016"/>
              <a:ext cx="37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TABLE 1-4</a:t>
              </a:r>
              <a:r>
                <a:rPr lang="en-US" altLang="en-US"/>
                <a:t> Growth rate of </a:t>
              </a:r>
              <a:r>
                <a:rPr lang="en-US" altLang="en-US" i="1"/>
                <a:t>n</a:t>
              </a:r>
              <a:r>
                <a:rPr lang="en-US" altLang="en-US" i="1" baseline="30000"/>
                <a:t>2</a:t>
              </a:r>
              <a:r>
                <a:rPr lang="en-US" altLang="en-US"/>
                <a:t> and </a:t>
              </a:r>
              <a:r>
                <a:rPr lang="en-US" altLang="en-US" i="1"/>
                <a:t>n</a:t>
              </a:r>
              <a:r>
                <a:rPr lang="en-US" altLang="en-US" i="1" baseline="30000"/>
                <a:t>2</a:t>
              </a:r>
              <a:r>
                <a:rPr lang="en-US" altLang="en-US" i="1"/>
                <a:t> + 4n + 20n</a:t>
              </a:r>
            </a:p>
          </p:txBody>
        </p:sp>
        <p:pic>
          <p:nvPicPr>
            <p:cNvPr id="24584" name="Picture 8" descr="Tabel 1-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2226"/>
              <a:ext cx="3819" cy="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488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 </a:t>
            </a:r>
            <a:endParaRPr lang="en-US" altLang="en-US" dirty="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200150"/>
          </a:xfrm>
          <a:solidFill>
            <a:srgbClr val="C000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Algorithm Analysis: The Big-O Notation (cont’d.)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" y="1219200"/>
            <a:ext cx="8991600" cy="5257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Algorithm analysis</a:t>
            </a:r>
          </a:p>
          <a:p>
            <a:pPr lvl="2" eaLnBrk="1" hangingPunct="1"/>
            <a:r>
              <a:rPr lang="en-US" altLang="en-US" dirty="0" smtClean="0"/>
              <a:t>If function complexity can be described by complexity of a quadratic function without the linear term</a:t>
            </a:r>
          </a:p>
          <a:p>
            <a:pPr lvl="3" eaLnBrk="1" hangingPunct="1"/>
            <a:r>
              <a:rPr lang="en-US" altLang="en-US" dirty="0" smtClean="0"/>
              <a:t>We say the function is of </a:t>
            </a:r>
            <a:r>
              <a:rPr lang="en-US" altLang="en-US" i="1" dirty="0" smtClean="0"/>
              <a:t>O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or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Big-O</a:t>
            </a:r>
            <a:r>
              <a:rPr lang="en-US" altLang="en-US" i="1" dirty="0" smtClean="0"/>
              <a:t> of n</a:t>
            </a:r>
            <a:r>
              <a:rPr lang="en-US" altLang="en-US" baseline="30000" dirty="0" smtClean="0"/>
              <a:t>2</a:t>
            </a:r>
          </a:p>
          <a:p>
            <a:pPr eaLnBrk="1" hangingPunct="1"/>
            <a:r>
              <a:rPr lang="en-US" altLang="en-US" dirty="0" smtClean="0"/>
              <a:t>Let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 be real-valued functions</a:t>
            </a:r>
          </a:p>
          <a:p>
            <a:pPr lvl="1" eaLnBrk="1" hangingPunct="1"/>
            <a:r>
              <a:rPr lang="en-US" altLang="en-US" dirty="0" smtClean="0"/>
              <a:t>Assume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 nonnegative</a:t>
            </a:r>
          </a:p>
          <a:p>
            <a:pPr lvl="2" eaLnBrk="1" hangingPunct="1"/>
            <a:r>
              <a:rPr lang="en-US" altLang="en-US" dirty="0" smtClean="0"/>
              <a:t>For all real numbers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</a:t>
            </a:r>
            <a:r>
              <a:rPr lang="en-US" altLang="en-US" i="1" dirty="0" smtClean="0"/>
              <a:t> &gt;= </a:t>
            </a:r>
            <a:r>
              <a:rPr lang="en-US" altLang="en-US" dirty="0" smtClean="0"/>
              <a:t>0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and</a:t>
            </a:r>
            <a:r>
              <a:rPr lang="en-US" altLang="en-US" i="1" dirty="0" smtClean="0"/>
              <a:t> 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</a:t>
            </a:r>
            <a:r>
              <a:rPr lang="en-US" altLang="en-US" i="1" dirty="0" smtClean="0"/>
              <a:t> &gt;= </a:t>
            </a:r>
            <a:r>
              <a:rPr lang="en-US" altLang="en-US" dirty="0" smtClean="0"/>
              <a:t>0</a:t>
            </a:r>
          </a:p>
          <a:p>
            <a:pPr eaLnBrk="1" hangingPunct="1"/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is Big-O of 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):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written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</a:t>
            </a:r>
            <a:r>
              <a:rPr lang="en-US" altLang="en-US" i="1" dirty="0" smtClean="0"/>
              <a:t> = O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))</a:t>
            </a:r>
          </a:p>
          <a:p>
            <a:pPr lvl="1" eaLnBrk="1" hangingPunct="1"/>
            <a:r>
              <a:rPr lang="en-US" altLang="en-US" dirty="0" smtClean="0"/>
              <a:t>If there exists positive constants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n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such that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</a:t>
            </a:r>
            <a:r>
              <a:rPr lang="en-US" altLang="en-US" i="1" dirty="0" smtClean="0"/>
              <a:t> &lt;= cg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for all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&gt;= </a:t>
            </a:r>
            <a:r>
              <a:rPr lang="en-US" altLang="en-US" i="1" dirty="0" smtClean="0"/>
              <a:t>n</a:t>
            </a:r>
            <a:r>
              <a:rPr lang="en-US" altLang="en-US" baseline="-25000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7781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 </a:t>
            </a:r>
            <a:endParaRPr lang="en-US" altLang="en-US" dirty="0" smtClean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dirty="0" smtClean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 Analysis: The Big-O Notation (cont’d.)</a:t>
            </a:r>
          </a:p>
        </p:txBody>
      </p:sp>
      <p:grpSp>
        <p:nvGrpSpPr>
          <p:cNvPr id="26629" name="Group 8"/>
          <p:cNvGrpSpPr>
            <a:grpSpLocks/>
          </p:cNvGrpSpPr>
          <p:nvPr/>
        </p:nvGrpSpPr>
        <p:grpSpPr bwMode="auto">
          <a:xfrm>
            <a:off x="1295400" y="1752600"/>
            <a:ext cx="6978650" cy="4076700"/>
            <a:chOff x="816" y="1104"/>
            <a:chExt cx="4396" cy="2568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816" y="1104"/>
              <a:ext cx="4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TABLE 1-5</a:t>
              </a:r>
              <a:r>
                <a:rPr lang="en-US" altLang="en-US"/>
                <a:t> Some Big-O functions that appear in algorithm analysis</a:t>
              </a:r>
            </a:p>
          </p:txBody>
        </p:sp>
        <p:pic>
          <p:nvPicPr>
            <p:cNvPr id="26631" name="Picture 7" descr="Tabel 1-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344"/>
              <a:ext cx="4062" cy="2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456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545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77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087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94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1371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 Big-O Notation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12420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Algorithm Analysis: The Big-O Notation</a:t>
            </a:r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457200" y="-111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600" kern="0" dirty="0" smtClean="0"/>
              <a:t>Algorithm Analysis: The Big-O Notation</a:t>
            </a:r>
            <a:r>
              <a:rPr lang="en-US" altLang="en-US" kern="0" dirty="0" smtClean="0"/>
              <a:t> Notation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3500" y="1538764"/>
            <a:ext cx="6477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Analyze algorithm after design</a:t>
            </a:r>
          </a:p>
          <a:p>
            <a:r>
              <a:rPr lang="en-US" altLang="en-US" sz="2800" dirty="0"/>
              <a:t>Example</a:t>
            </a:r>
          </a:p>
          <a:p>
            <a:pPr lvl="1"/>
            <a:r>
              <a:rPr lang="en-US" altLang="en-US" sz="2800" dirty="0"/>
              <a:t>50 packages delivered to 50 different houses</a:t>
            </a:r>
          </a:p>
          <a:p>
            <a:pPr lvl="1"/>
            <a:r>
              <a:rPr lang="en-US" altLang="en-US" sz="2800" dirty="0"/>
              <a:t>50 houses one mile apart, in the same area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180915"/>
            <a:ext cx="80393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b="1" dirty="0"/>
              <a:t>FIGURE 1-1</a:t>
            </a:r>
            <a:r>
              <a:rPr lang="en-US" altLang="en-US" sz="2400" dirty="0"/>
              <a:t> Gift shop and each dot representing a house</a:t>
            </a:r>
          </a:p>
          <a:p>
            <a:endParaRPr lang="en-US" dirty="0"/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457200" y="4548327"/>
            <a:ext cx="7467600" cy="788848"/>
            <a:chOff x="1152" y="2928"/>
            <a:chExt cx="3060" cy="569"/>
          </a:xfrm>
        </p:grpSpPr>
        <p:pic>
          <p:nvPicPr>
            <p:cNvPr id="12" name="Picture 5" descr="ch01-f-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928"/>
              <a:ext cx="3012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1152" y="3264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7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4192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091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964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045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945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343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552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2321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0" y="0"/>
            <a:ext cx="9144000" cy="14176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 dirty="0" smtClean="0">
                <a:solidFill>
                  <a:schemeClr val="bg1"/>
                </a:solidFill>
              </a:rPr>
              <a:t>Algorithm Analysis: The Big-O Notation (cont’d.)</a:t>
            </a:r>
            <a:endParaRPr lang="en-US" altLang="en-US" kern="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1602" y="1417638"/>
            <a:ext cx="9225602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/>
              <a:t>Example (cont’d.)</a:t>
            </a:r>
          </a:p>
          <a:p>
            <a:pPr lvl="1"/>
            <a:r>
              <a:rPr lang="en-US" altLang="en-US" sz="2800" dirty="0"/>
              <a:t>Driver picks up all 50 packages</a:t>
            </a:r>
          </a:p>
          <a:p>
            <a:pPr lvl="1"/>
            <a:r>
              <a:rPr lang="en-US" altLang="en-US" sz="2800" dirty="0"/>
              <a:t>Drives one mile to first house, delivers first package</a:t>
            </a:r>
          </a:p>
          <a:p>
            <a:pPr lvl="1"/>
            <a:r>
              <a:rPr lang="en-US" altLang="en-US" sz="2800" dirty="0"/>
              <a:t>Drives another mile, delivers second package</a:t>
            </a:r>
          </a:p>
          <a:p>
            <a:pPr lvl="1"/>
            <a:r>
              <a:rPr lang="en-US" altLang="en-US" sz="2800" dirty="0"/>
              <a:t>Drives another mile, delivers third package, and so 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07" y="3657600"/>
            <a:ext cx="758438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en-US" sz="2800" dirty="0"/>
              <a:t>Distance driven to deliver packages</a:t>
            </a:r>
          </a:p>
          <a:p>
            <a:pPr lvl="2"/>
            <a:r>
              <a:rPr lang="en-US" altLang="en-US" sz="2800" dirty="0"/>
              <a:t>1+1+1+… +1 = 50 miles</a:t>
            </a:r>
          </a:p>
          <a:p>
            <a:pPr lvl="1"/>
            <a:r>
              <a:rPr lang="en-US" altLang="en-US" sz="2800" dirty="0"/>
              <a:t>Total distance traveled: 50 + 50 = 100 </a:t>
            </a:r>
            <a:r>
              <a:rPr lang="en-US" altLang="en-US" sz="2800" dirty="0" smtClean="0"/>
              <a:t>miles</a:t>
            </a:r>
          </a:p>
          <a:p>
            <a:pPr lvl="1"/>
            <a:endParaRPr lang="en-US" altLang="en-US" sz="2800" dirty="0"/>
          </a:p>
          <a:p>
            <a:endParaRPr lang="en-US" dirty="0"/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739007" y="5257800"/>
            <a:ext cx="7584383" cy="1219200"/>
            <a:chOff x="1344" y="2688"/>
            <a:chExt cx="3121" cy="567"/>
          </a:xfrm>
        </p:grpSpPr>
        <p:pic>
          <p:nvPicPr>
            <p:cNvPr id="7" name="Picture 7" descr="ch01-f-00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688"/>
              <a:ext cx="312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344" y="3024"/>
              <a:ext cx="2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b="1" dirty="0"/>
                <a:t>FIGURE 1-2</a:t>
              </a:r>
              <a:r>
                <a:rPr lang="en-US" altLang="en-US" dirty="0"/>
                <a:t> Package delivering scheme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49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729581" y="5094148"/>
            <a:ext cx="4954588" cy="900113"/>
            <a:chOff x="1344" y="2688"/>
            <a:chExt cx="3121" cy="567"/>
          </a:xfrm>
        </p:grpSpPr>
        <p:pic>
          <p:nvPicPr>
            <p:cNvPr id="4" name="Picture 7" descr="ch01-f-00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688"/>
              <a:ext cx="312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1344" y="3024"/>
              <a:ext cx="2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b="1" dirty="0"/>
                <a:t>FIGURE 1-2</a:t>
              </a:r>
              <a:r>
                <a:rPr lang="en-US" altLang="en-US" dirty="0"/>
                <a:t> Package delivering scheme</a:t>
              </a: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0"/>
            <a:ext cx="9144000" cy="1219200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Algorithm Analysis: </a:t>
            </a:r>
            <a:r>
              <a:rPr lang="en-US" altLang="en-US" dirty="0" smtClean="0"/>
              <a:t>The </a:t>
            </a:r>
            <a:r>
              <a:rPr lang="en-US" altLang="en-US" dirty="0"/>
              <a:t>Big-O Notation (cont’d.)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1143000"/>
            <a:ext cx="8991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Example (cont’d.)</a:t>
            </a:r>
          </a:p>
          <a:p>
            <a:pPr lvl="1"/>
            <a:r>
              <a:rPr lang="en-US" altLang="en-US" sz="2800" dirty="0"/>
              <a:t>Similar route to deliver another set of 50 packages</a:t>
            </a:r>
          </a:p>
          <a:p>
            <a:pPr lvl="2"/>
            <a:r>
              <a:rPr lang="en-US" altLang="en-US" sz="2800" dirty="0"/>
              <a:t>Driver picks up first package, drives one mile to the first house, delivers package, returns to the shop</a:t>
            </a:r>
          </a:p>
          <a:p>
            <a:pPr lvl="2"/>
            <a:r>
              <a:rPr lang="en-US" altLang="en-US" sz="2800" dirty="0"/>
              <a:t>Driver picks up second package, drives two miles</a:t>
            </a:r>
            <a:r>
              <a:rPr lang="en-US" altLang="en-US" sz="2800" dirty="0" smtClean="0"/>
              <a:t>,</a:t>
            </a:r>
          </a:p>
          <a:p>
            <a:pPr lvl="2"/>
            <a:r>
              <a:rPr lang="en-US" altLang="en-US" sz="2800" dirty="0"/>
              <a:t>delivers second package, returns to the shop</a:t>
            </a:r>
          </a:p>
          <a:p>
            <a:pPr lvl="1"/>
            <a:r>
              <a:rPr lang="en-US" altLang="en-US" sz="2800" dirty="0"/>
              <a:t>Total distance traveled</a:t>
            </a:r>
          </a:p>
          <a:p>
            <a:pPr lvl="2"/>
            <a:r>
              <a:rPr lang="en-US" altLang="en-US" sz="2800" dirty="0"/>
              <a:t>2 * (1+2+3+…+50) = 2550 miles</a:t>
            </a:r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57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0"/>
            <a:ext cx="9144000" cy="1219200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Algorithm Analysis: </a:t>
            </a:r>
            <a:r>
              <a:rPr lang="en-US" altLang="en-US" dirty="0" smtClean="0"/>
              <a:t>The </a:t>
            </a:r>
            <a:r>
              <a:rPr lang="en-US" altLang="en-US" dirty="0"/>
              <a:t>Big-O Notation (cont’d.)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61950" y="1580316"/>
            <a:ext cx="876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Example (cont’d.)</a:t>
            </a:r>
          </a:p>
          <a:p>
            <a:pPr lvl="1"/>
            <a:r>
              <a:rPr lang="en-US" altLang="en-US" sz="2800" i="1" dirty="0"/>
              <a:t>n</a:t>
            </a:r>
            <a:r>
              <a:rPr lang="en-US" altLang="en-US" sz="2800" dirty="0"/>
              <a:t> packages to deliver to </a:t>
            </a:r>
            <a:r>
              <a:rPr lang="en-US" altLang="en-US" sz="2800" i="1" dirty="0"/>
              <a:t>n</a:t>
            </a:r>
            <a:r>
              <a:rPr lang="en-US" altLang="en-US" sz="2800" dirty="0"/>
              <a:t> houses, each one mile apart</a:t>
            </a:r>
          </a:p>
          <a:p>
            <a:pPr lvl="1"/>
            <a:r>
              <a:rPr lang="en-US" altLang="en-US" sz="2800" dirty="0"/>
              <a:t>First scheme: total distance traveled</a:t>
            </a:r>
          </a:p>
          <a:p>
            <a:pPr lvl="2"/>
            <a:r>
              <a:rPr lang="en-US" altLang="en-US" sz="2800" dirty="0"/>
              <a:t>1+1+1+… +</a:t>
            </a:r>
            <a:r>
              <a:rPr lang="en-US" altLang="en-US" sz="2800" i="1" dirty="0"/>
              <a:t>n</a:t>
            </a:r>
            <a:r>
              <a:rPr lang="en-US" altLang="en-US" sz="2800" dirty="0"/>
              <a:t> = 2</a:t>
            </a:r>
            <a:r>
              <a:rPr lang="en-US" altLang="en-US" sz="2800" i="1" dirty="0"/>
              <a:t>n</a:t>
            </a:r>
            <a:r>
              <a:rPr lang="en-US" altLang="en-US" sz="2800" dirty="0"/>
              <a:t> miles</a:t>
            </a:r>
          </a:p>
          <a:p>
            <a:pPr lvl="2"/>
            <a:r>
              <a:rPr lang="en-US" altLang="en-US" sz="2800" dirty="0"/>
              <a:t>Function of </a:t>
            </a:r>
            <a:r>
              <a:rPr lang="en-US" altLang="en-US" sz="2800" i="1" dirty="0"/>
              <a:t>n</a:t>
            </a:r>
          </a:p>
          <a:p>
            <a:pPr lvl="1"/>
            <a:r>
              <a:rPr lang="en-US" altLang="en-US" sz="2800" dirty="0"/>
              <a:t>Second scheme: total distance traveled</a:t>
            </a:r>
          </a:p>
          <a:p>
            <a:pPr lvl="2"/>
            <a:r>
              <a:rPr lang="en-US" altLang="en-US" sz="2800" dirty="0"/>
              <a:t>2 * (1+2+3+…+</a:t>
            </a:r>
            <a:r>
              <a:rPr lang="en-US" altLang="en-US" sz="2800" i="1" dirty="0"/>
              <a:t>n</a:t>
            </a:r>
            <a:r>
              <a:rPr lang="en-US" altLang="en-US" sz="2800" dirty="0"/>
              <a:t>) = 2*(</a:t>
            </a:r>
            <a:r>
              <a:rPr lang="en-US" altLang="en-US" sz="2800" i="1" dirty="0"/>
              <a:t>n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dirty="0"/>
              <a:t>+1) / 2) = </a:t>
            </a:r>
            <a:r>
              <a:rPr lang="en-US" altLang="en-US" sz="2800" i="1" dirty="0"/>
              <a:t>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+</a:t>
            </a:r>
            <a:r>
              <a:rPr lang="en-US" altLang="en-US" sz="2800" i="1" dirty="0"/>
              <a:t>n</a:t>
            </a:r>
          </a:p>
          <a:p>
            <a:pPr lvl="2"/>
            <a:r>
              <a:rPr lang="en-US" altLang="en-US" sz="2800" dirty="0"/>
              <a:t>Function of </a:t>
            </a:r>
            <a:r>
              <a:rPr lang="en-US" altLang="en-US" sz="2800" i="1" dirty="0"/>
              <a:t>n</a:t>
            </a:r>
            <a:r>
              <a:rPr lang="en-US" altLang="en-US" sz="2800" baseline="30000" dirty="0"/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0"/>
            <a:ext cx="9144000" cy="1219200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Algorithm Analysis: </a:t>
            </a:r>
            <a:r>
              <a:rPr lang="en-US" altLang="en-US" dirty="0" smtClean="0"/>
              <a:t>The </a:t>
            </a:r>
            <a:r>
              <a:rPr lang="en-US" altLang="en-US" dirty="0"/>
              <a:t>Big-O Notation (cont’d.)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1580316"/>
            <a:ext cx="8763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Analyzing an algorithm</a:t>
            </a:r>
          </a:p>
          <a:p>
            <a:pPr lvl="1"/>
            <a:r>
              <a:rPr lang="en-US" altLang="en-US" sz="2800" dirty="0"/>
              <a:t>Count number of operations performed</a:t>
            </a:r>
          </a:p>
          <a:p>
            <a:pPr lvl="2"/>
            <a:r>
              <a:rPr lang="en-US" altLang="en-US" sz="2800" dirty="0"/>
              <a:t>Not affected by computer </a:t>
            </a:r>
            <a:r>
              <a:rPr lang="en-US" altLang="en-US" sz="2800" dirty="0" smtClean="0"/>
              <a:t>speed</a:t>
            </a:r>
          </a:p>
          <a:p>
            <a:pPr lvl="2"/>
            <a:endParaRPr lang="en-US" altLang="en-US" sz="2800" dirty="0"/>
          </a:p>
          <a:p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39762" y="3200400"/>
            <a:ext cx="7666038" cy="3021013"/>
            <a:chOff x="912" y="1938"/>
            <a:chExt cx="3801" cy="1600"/>
          </a:xfrm>
        </p:grpSpPr>
        <p:pic>
          <p:nvPicPr>
            <p:cNvPr id="5" name="Picture 6" descr="Tabel 1-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2160"/>
              <a:ext cx="3753" cy="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912" y="1938"/>
              <a:ext cx="33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TABLE 1-1</a:t>
              </a:r>
              <a:r>
                <a:rPr lang="en-US" altLang="en-US"/>
                <a:t> Various values of </a:t>
              </a:r>
              <a:r>
                <a:rPr lang="en-US" altLang="en-US" i="1"/>
                <a:t>n</a:t>
              </a:r>
              <a:r>
                <a:rPr lang="en-US" altLang="en-US"/>
                <a:t>, 2</a:t>
              </a:r>
              <a:r>
                <a:rPr lang="en-US" altLang="en-US" i="1"/>
                <a:t>n</a:t>
              </a:r>
              <a:r>
                <a:rPr lang="en-US" altLang="en-US"/>
                <a:t>, </a:t>
              </a:r>
              <a:r>
                <a:rPr lang="en-US" altLang="en-US" i="1"/>
                <a:t>n</a:t>
              </a:r>
              <a:r>
                <a:rPr lang="en-US" altLang="en-US" baseline="30000"/>
                <a:t>2</a:t>
              </a:r>
              <a:r>
                <a:rPr lang="en-US" altLang="en-US"/>
                <a:t>, and </a:t>
              </a:r>
              <a:r>
                <a:rPr lang="en-US" altLang="en-US" i="1"/>
                <a:t>n</a:t>
              </a:r>
              <a:r>
                <a:rPr lang="en-US" altLang="en-US" baseline="30000"/>
                <a:t>2 </a:t>
              </a:r>
              <a:r>
                <a:rPr lang="en-US" altLang="en-US"/>
                <a:t>+ </a:t>
              </a:r>
              <a:r>
                <a:rPr lang="en-US" altLang="en-US" i="1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495634-122B-4F06-AC26-54DDDAF86E18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rgbClr val="C00000"/>
          </a:solidFill>
        </p:spPr>
        <p:txBody>
          <a:bodyPr/>
          <a:lstStyle/>
          <a:p>
            <a:pPr eaLnBrk="1" hangingPunct="1"/>
            <a:r>
              <a:rPr lang="en-US" altLang="en-US" dirty="0"/>
              <a:t>Algorithm Analysis: The Big-O </a:t>
            </a:r>
            <a:r>
              <a:rPr lang="en-US" altLang="en-US" dirty="0" smtClean="0"/>
              <a:t>Notation </a:t>
            </a:r>
            <a:r>
              <a:rPr lang="en-US" altLang="en-US" dirty="0"/>
              <a:t>(cont’d.)</a:t>
            </a:r>
            <a:endParaRPr lang="en-US" altLang="en-US" dirty="0" smtClean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 1-1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Illustrates fixed number of executed operations </a:t>
            </a:r>
          </a:p>
        </p:txBody>
      </p:sp>
      <p:pic>
        <p:nvPicPr>
          <p:cNvPr id="18438" name="Picture 7" descr="Example 1-1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" y="2971800"/>
            <a:ext cx="8976691" cy="2873375"/>
          </a:xfrm>
          <a:noFill/>
        </p:spPr>
      </p:pic>
    </p:spTree>
    <p:extLst>
      <p:ext uri="{BB962C8B-B14F-4D97-AF65-F5344CB8AC3E}">
        <p14:creationId xmlns:p14="http://schemas.microsoft.com/office/powerpoint/2010/main" val="39103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600" y="6343650"/>
            <a:ext cx="5562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 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71BED7-40E6-417E-B81E-D56143780BEA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rgbClr val="C000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Algorithm </a:t>
            </a:r>
            <a:r>
              <a:rPr lang="en-US" altLang="en-US" dirty="0" smtClean="0"/>
              <a:t>Analysis: The </a:t>
            </a:r>
            <a:r>
              <a:rPr lang="en-US" altLang="en-US" dirty="0" smtClean="0"/>
              <a:t>Big-O Notation (cont’d.)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 </a:t>
            </a:r>
            <a:r>
              <a:rPr lang="en-US" altLang="en-US" dirty="0" smtClean="0"/>
              <a:t>1-2 Illustrates dominant ops </a:t>
            </a:r>
            <a:endParaRPr lang="en-US" altLang="en-US" dirty="0" smtClean="0"/>
          </a:p>
        </p:txBody>
      </p:sp>
      <p:pic>
        <p:nvPicPr>
          <p:cNvPr id="19462" name="Picture 6" descr="Example 1-2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2057400"/>
            <a:ext cx="7086600" cy="4249717"/>
          </a:xfrm>
          <a:noFill/>
        </p:spPr>
      </p:pic>
    </p:spTree>
    <p:extLst>
      <p:ext uri="{BB962C8B-B14F-4D97-AF65-F5344CB8AC3E}">
        <p14:creationId xmlns:p14="http://schemas.microsoft.com/office/powerpoint/2010/main" val="22430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6800"/>
          </a:xfrm>
          <a:solidFill>
            <a:srgbClr val="C000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Algorithm Analysis: The Big-O Notation (cont’d.)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219200"/>
            <a:ext cx="8686800" cy="5029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Search algorithm</a:t>
            </a:r>
          </a:p>
          <a:p>
            <a:pPr lvl="1" eaLnBrk="1" hangingPunct="1"/>
            <a:r>
              <a:rPr lang="en-US" altLang="en-US" sz="2400" i="1" dirty="0" smtClean="0"/>
              <a:t>n: </a:t>
            </a:r>
            <a:r>
              <a:rPr lang="en-US" altLang="en-US" sz="2400" dirty="0" smtClean="0"/>
              <a:t>represents list size</a:t>
            </a:r>
          </a:p>
          <a:p>
            <a:pPr lvl="1" eaLnBrk="1" hangingPunct="1"/>
            <a:r>
              <a:rPr lang="en-US" altLang="en-US" sz="2400" i="1" dirty="0" smtClean="0"/>
              <a:t>f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)</a:t>
            </a:r>
            <a:r>
              <a:rPr lang="en-US" altLang="en-US" sz="2400" i="1" dirty="0" smtClean="0"/>
              <a:t>: </a:t>
            </a:r>
            <a:r>
              <a:rPr lang="en-US" altLang="en-US" sz="2400" dirty="0" smtClean="0"/>
              <a:t>count function</a:t>
            </a:r>
          </a:p>
          <a:p>
            <a:pPr lvl="2" eaLnBrk="1" hangingPunct="1"/>
            <a:r>
              <a:rPr lang="en-US" altLang="en-US" dirty="0" smtClean="0"/>
              <a:t>Number of comparisons in search algorithm</a:t>
            </a:r>
          </a:p>
          <a:p>
            <a:pPr lvl="1" eaLnBrk="1" hangingPunct="1"/>
            <a:r>
              <a:rPr lang="en-US" altLang="en-US" sz="2400" i="1" dirty="0" smtClean="0"/>
              <a:t>c</a:t>
            </a:r>
            <a:r>
              <a:rPr lang="en-US" altLang="en-US" sz="2400" dirty="0" smtClean="0"/>
              <a:t>: units of computer time to execute one operation</a:t>
            </a:r>
          </a:p>
          <a:p>
            <a:pPr lvl="1" eaLnBrk="1" hangingPunct="1"/>
            <a:r>
              <a:rPr lang="en-US" altLang="en-US" sz="2400" i="1" dirty="0" err="1" smtClean="0"/>
              <a:t>cf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): computer time to execute </a:t>
            </a:r>
            <a:r>
              <a:rPr lang="en-US" altLang="en-US" sz="2400" i="1" dirty="0" smtClean="0"/>
              <a:t>f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) operations</a:t>
            </a:r>
            <a:endParaRPr lang="en-US" altLang="en-US" sz="2400" i="1" dirty="0" smtClean="0"/>
          </a:p>
          <a:p>
            <a:pPr lvl="1" eaLnBrk="1" hangingPunct="1"/>
            <a:r>
              <a:rPr lang="en-US" altLang="en-US" sz="2400" dirty="0" smtClean="0"/>
              <a:t>Constant </a:t>
            </a:r>
            <a:r>
              <a:rPr lang="en-US" altLang="en-US" sz="2400" i="1" dirty="0" smtClean="0"/>
              <a:t>c</a:t>
            </a:r>
            <a:r>
              <a:rPr lang="en-US" altLang="en-US" sz="2400" dirty="0" smtClean="0"/>
              <a:t> depends computer speed (varies)</a:t>
            </a:r>
          </a:p>
          <a:p>
            <a:pPr lvl="1" eaLnBrk="1" hangingPunct="1"/>
            <a:r>
              <a:rPr lang="en-US" altLang="en-US" sz="2400" i="1" dirty="0" smtClean="0"/>
              <a:t>f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)</a:t>
            </a:r>
            <a:r>
              <a:rPr lang="en-US" altLang="en-US" sz="2400" i="1" dirty="0" smtClean="0"/>
              <a:t>: </a:t>
            </a:r>
            <a:r>
              <a:rPr lang="en-US" altLang="en-US" sz="2400" dirty="0" smtClean="0"/>
              <a:t>number of basic operations (constant)</a:t>
            </a:r>
          </a:p>
          <a:p>
            <a:pPr lvl="1" eaLnBrk="1" hangingPunct="1"/>
            <a:r>
              <a:rPr lang="en-US" altLang="en-US" sz="2400" dirty="0" smtClean="0"/>
              <a:t>Determine algorithm efficiency</a:t>
            </a:r>
          </a:p>
          <a:p>
            <a:pPr lvl="2" eaLnBrk="1" hangingPunct="1"/>
            <a:r>
              <a:rPr lang="en-US" altLang="en-US" dirty="0" smtClean="0"/>
              <a:t>Knowing how function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grows as problem size grows</a:t>
            </a:r>
          </a:p>
        </p:txBody>
      </p:sp>
    </p:spTree>
    <p:extLst>
      <p:ext uri="{BB962C8B-B14F-4D97-AF65-F5344CB8AC3E}">
        <p14:creationId xmlns:p14="http://schemas.microsoft.com/office/powerpoint/2010/main" val="18904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748</Words>
  <Application>Microsoft Office PowerPoint</Application>
  <PresentationFormat>On-screen Show (4:3)</PresentationFormat>
  <Paragraphs>122</Paragraphs>
  <Slides>27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2_Default Design</vt:lpstr>
      <vt:lpstr>Image</vt:lpstr>
      <vt:lpstr>COSC 2320 Section 14702</vt:lpstr>
      <vt:lpstr> Big-O Notation</vt:lpstr>
      <vt:lpstr>Text</vt:lpstr>
      <vt:lpstr>Algorithm Analysis: The Big-O Notation (cont’d.)</vt:lpstr>
      <vt:lpstr>Algorithm Analysis: The Big-O Notation (cont’d.)</vt:lpstr>
      <vt:lpstr>Algorithm Analysis: The Big-O Notation (cont’d.)</vt:lpstr>
      <vt:lpstr>Algorithm Analysis: The Big-O Notation (cont’d.)</vt:lpstr>
      <vt:lpstr>Algorithm Analysis: The Big-O Notation (cont’d.)</vt:lpstr>
      <vt:lpstr>Algorithm Analysis: The Big-O Notation (cont’d.)</vt:lpstr>
      <vt:lpstr>Algorithm Analysis: The Big-O Notation (cont’d.)</vt:lpstr>
      <vt:lpstr>Algorithm Analysis: The Big-O Notation (cont’d.)</vt:lpstr>
      <vt:lpstr>Algorithm Analysis: The Big-O Notation (cont’d.)</vt:lpstr>
      <vt:lpstr>Algorithm Analysis: The Big-O Notation (cont’d.)</vt:lpstr>
      <vt:lpstr>Algorithm Analysis: The Big-O Notation (cont’d.)</vt:lpstr>
      <vt:lpstr>Algorithm Analysis: The Big-O Notation (cont’d.)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Olin</dc:creator>
  <cp:lastModifiedBy>Dr. Johnson</cp:lastModifiedBy>
  <cp:revision>14</cp:revision>
  <dcterms:created xsi:type="dcterms:W3CDTF">2014-08-20T02:53:53Z</dcterms:created>
  <dcterms:modified xsi:type="dcterms:W3CDTF">2014-08-22T15:54:57Z</dcterms:modified>
</cp:coreProperties>
</file>