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4" r:id="rId2"/>
    <p:sldId id="276" r:id="rId3"/>
    <p:sldId id="277" r:id="rId4"/>
    <p:sldId id="257" r:id="rId5"/>
    <p:sldId id="278" r:id="rId6"/>
    <p:sldId id="279" r:id="rId7"/>
    <p:sldId id="280" r:id="rId8"/>
    <p:sldId id="281" r:id="rId9"/>
    <p:sldId id="294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1D7B85-2B2B-40ED-8876-BAB96922586E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7BD8FD0-B12B-4694-8268-569D6507EA5D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FF6AE-919A-440C-A657-EFCAF2894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0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FAF60-94E5-47A2-A694-20D38402DA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1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1" y="533400"/>
            <a:ext cx="9144000" cy="83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Data Structures Using C++ 2E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0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Chapter 2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bg1"/>
                </a:solidFill>
              </a:rPr>
              <a:t>Object-Oriented Design (OOD) and 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28799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b="1" dirty="0">
                <a:solidFill>
                  <a:srgbClr val="FF0000"/>
                </a:solidFill>
              </a:rPr>
              <a:t>inheritance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b="1" dirty="0">
                <a:solidFill>
                  <a:srgbClr val="FF0000"/>
                </a:solidFill>
              </a:rPr>
              <a:t>derived and base classes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Explore how to redefine the member functions of a base class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Examine how the </a:t>
            </a:r>
            <a:r>
              <a:rPr lang="en-US" sz="2800" dirty="0">
                <a:solidFill>
                  <a:srgbClr val="FF0000"/>
                </a:solidFill>
              </a:rPr>
              <a:t>constructors of base and derived classes work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Learn how to construct the header file of a derived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Constructors of Derived and Base Classes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686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Derived class with own private member variables</a:t>
            </a:r>
          </a:p>
          <a:p>
            <a:pPr lvl="1" eaLnBrk="1" hangingPunct="1"/>
            <a:r>
              <a:rPr lang="en-US" dirty="0" smtClean="0"/>
              <a:t>Explicitly includes its own constructors</a:t>
            </a:r>
          </a:p>
          <a:p>
            <a:pPr eaLnBrk="1" hangingPunct="1"/>
            <a:r>
              <a:rPr lang="en-US" dirty="0" smtClean="0"/>
              <a:t>Constructors</a:t>
            </a:r>
          </a:p>
          <a:p>
            <a:pPr lvl="1" eaLnBrk="1" hangingPunct="1"/>
            <a:r>
              <a:rPr lang="en-US" dirty="0" smtClean="0"/>
              <a:t>Initialize member variables</a:t>
            </a:r>
          </a:p>
          <a:p>
            <a:pPr eaLnBrk="1" hangingPunct="1"/>
            <a:r>
              <a:rPr lang="en-US" dirty="0" smtClean="0"/>
              <a:t>Declared derived class object inherits base class members</a:t>
            </a:r>
          </a:p>
          <a:p>
            <a:pPr lvl="1" eaLnBrk="1" hangingPunct="1"/>
            <a:r>
              <a:rPr lang="en-US" dirty="0" smtClean="0"/>
              <a:t>Cannot directly access private base class data</a:t>
            </a:r>
          </a:p>
          <a:p>
            <a:pPr lvl="1" eaLnBrk="1" hangingPunct="1"/>
            <a:r>
              <a:rPr lang="en-US" dirty="0" smtClean="0"/>
              <a:t>Same is true for derived class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61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Constructors of Derived and Base Classes (cont’d.)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Derived class constructors can only directly initialize inherited members (public data)</a:t>
            </a:r>
          </a:p>
          <a:p>
            <a:pPr eaLnBrk="1" hangingPunct="1"/>
            <a:r>
              <a:rPr lang="en-US" dirty="0" smtClean="0"/>
              <a:t>Derived class object must automatically execute base class constructor</a:t>
            </a:r>
          </a:p>
          <a:p>
            <a:pPr lvl="1" eaLnBrk="1" hangingPunct="1"/>
            <a:r>
              <a:rPr lang="en-US" dirty="0" smtClean="0"/>
              <a:t>Triggers base class constructor execution</a:t>
            </a:r>
          </a:p>
          <a:p>
            <a:pPr lvl="1" eaLnBrk="1" hangingPunct="1"/>
            <a:r>
              <a:rPr lang="en-US" dirty="0" smtClean="0"/>
              <a:t>Call to base class constructor specified in heading of derived class constructor definition</a:t>
            </a:r>
          </a:p>
        </p:txBody>
      </p:sp>
    </p:spTree>
    <p:extLst>
      <p:ext uri="{BB962C8B-B14F-4D97-AF65-F5344CB8AC3E}">
        <p14:creationId xmlns:p14="http://schemas.microsoft.com/office/powerpoint/2010/main" val="32946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Constructors of Derived and Base Classes (cont’d.)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686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</a:rPr>
              <a:t>rectangleType</a:t>
            </a:r>
            <a:r>
              <a:rPr lang="en-US" dirty="0" smtClean="0"/>
              <a:t> contains default constructor</a:t>
            </a:r>
          </a:p>
          <a:p>
            <a:pPr lvl="1" eaLnBrk="1" hangingPunct="1"/>
            <a:r>
              <a:rPr lang="en-US" dirty="0" smtClean="0"/>
              <a:t>Does not specify any constructor of the </a:t>
            </a: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</a:rPr>
              <a:t>boxType</a:t>
            </a:r>
            <a:endParaRPr lang="en-US" dirty="0" smtClean="0"/>
          </a:p>
          <a:p>
            <a:pPr eaLnBrk="1" hangingPunct="1"/>
            <a:r>
              <a:rPr lang="en-US" dirty="0" smtClean="0"/>
              <a:t>Write the definitions of constructors with parameters</a:t>
            </a: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1" y="4532312"/>
            <a:ext cx="2327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06675"/>
            <a:ext cx="49530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E9EE99-7CAD-4AA2-A66F-9617F1032302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Consider the following statements</a:t>
            </a:r>
          </a:p>
        </p:txBody>
      </p:sp>
      <p:pic>
        <p:nvPicPr>
          <p:cNvPr id="14341" name="Picture 5" descr="Ch02-f-0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4038600"/>
            <a:ext cx="5070475" cy="1371600"/>
          </a:xfrm>
          <a:noFill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89438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819400"/>
            <a:ext cx="4581525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 of Derived and Base Classes (cont’d.)</a:t>
            </a:r>
          </a:p>
        </p:txBody>
      </p:sp>
    </p:spTree>
    <p:extLst>
      <p:ext uri="{BB962C8B-B14F-4D97-AF65-F5344CB8AC3E}">
        <p14:creationId xmlns:p14="http://schemas.microsoft.com/office/powerpoint/2010/main" val="40948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Header File of a Derived Class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to define new classes</a:t>
            </a:r>
          </a:p>
          <a:p>
            <a:pPr eaLnBrk="1" hangingPunct="1"/>
            <a:r>
              <a:rPr lang="en-US" smtClean="0"/>
              <a:t>Base class already defined</a:t>
            </a:r>
          </a:p>
          <a:p>
            <a:pPr lvl="1" eaLnBrk="1" hangingPunct="1"/>
            <a:r>
              <a:rPr lang="en-US" smtClean="0"/>
              <a:t>Header files contain base class definitions</a:t>
            </a:r>
          </a:p>
          <a:p>
            <a:pPr eaLnBrk="1" hangingPunct="1"/>
            <a:r>
              <a:rPr lang="en-US" smtClean="0"/>
              <a:t>New class header files contain commands</a:t>
            </a:r>
          </a:p>
          <a:p>
            <a:pPr lvl="1" eaLnBrk="1" hangingPunct="1"/>
            <a:r>
              <a:rPr lang="en-US" smtClean="0"/>
              <a:t>Tell computer where to look for base classes’ definitions</a:t>
            </a:r>
          </a:p>
        </p:txBody>
      </p:sp>
    </p:spTree>
    <p:extLst>
      <p:ext uri="{BB962C8B-B14F-4D97-AF65-F5344CB8AC3E}">
        <p14:creationId xmlns:p14="http://schemas.microsoft.com/office/powerpoint/2010/main" val="27065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Multiple Inclusions of a Header File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6868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Preprocessor command </a:t>
            </a:r>
            <a:r>
              <a:rPr lang="en-US" dirty="0" smtClean="0">
                <a:latin typeface="Courier New" pitchFamily="49" charset="0"/>
              </a:rPr>
              <a:t>include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Used to include header file in a program</a:t>
            </a:r>
          </a:p>
          <a:p>
            <a:pPr eaLnBrk="1" hangingPunct="1"/>
            <a:r>
              <a:rPr lang="en-US" dirty="0" smtClean="0"/>
              <a:t>Preprocessor processes the program</a:t>
            </a:r>
          </a:p>
          <a:p>
            <a:pPr lvl="1" eaLnBrk="1" hangingPunct="1"/>
            <a:r>
              <a:rPr lang="en-US" dirty="0" smtClean="0"/>
              <a:t>Before program compiled</a:t>
            </a:r>
          </a:p>
          <a:p>
            <a:pPr eaLnBrk="1" hangingPunct="1"/>
            <a:r>
              <a:rPr lang="en-US" dirty="0" smtClean="0"/>
              <a:t>Avoid multiple inclusions of a file in a program</a:t>
            </a:r>
          </a:p>
          <a:p>
            <a:pPr lvl="1" eaLnBrk="1" hangingPunct="1"/>
            <a:r>
              <a:rPr lang="en-US" dirty="0" smtClean="0"/>
              <a:t>Use preprocessor commands in the header file</a:t>
            </a:r>
          </a:p>
        </p:txBody>
      </p:sp>
    </p:spTree>
    <p:extLst>
      <p:ext uri="{BB962C8B-B14F-4D97-AF65-F5344CB8AC3E}">
        <p14:creationId xmlns:p14="http://schemas.microsoft.com/office/powerpoint/2010/main" val="1545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077EB7-88D8-4737-9DFA-AD5A6C2AE3DC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 Inclusions of a Header File (cont’d.)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Preprocessor commands and meaning</a:t>
            </a:r>
          </a:p>
        </p:txBody>
      </p:sp>
      <p:pic>
        <p:nvPicPr>
          <p:cNvPr id="17414" name="Picture 6" descr="CH02 preprocessor command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667000"/>
            <a:ext cx="5511800" cy="3052763"/>
          </a:xfrm>
          <a:noFill/>
        </p:spPr>
      </p:pic>
    </p:spTree>
    <p:extLst>
      <p:ext uri="{BB962C8B-B14F-4D97-AF65-F5344CB8AC3E}">
        <p14:creationId xmlns:p14="http://schemas.microsoft.com/office/powerpoint/2010/main" val="42667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Protected Members of a Class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class members 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to the class</a:t>
            </a:r>
          </a:p>
          <a:p>
            <a:pPr lvl="1" eaLnBrk="1" hangingPunct="1"/>
            <a:r>
              <a:rPr lang="en-US" dirty="0" smtClean="0"/>
              <a:t>Cannot be directly accessed outside the class</a:t>
            </a:r>
          </a:p>
          <a:p>
            <a:pPr lvl="1" eaLnBrk="1" hangingPunct="1"/>
            <a:r>
              <a:rPr lang="en-US" dirty="0" smtClean="0"/>
              <a:t>Derived class cannot access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members</a:t>
            </a:r>
          </a:p>
          <a:p>
            <a:pPr eaLnBrk="1" hangingPunct="1"/>
            <a:r>
              <a:rPr lang="en-US" dirty="0" smtClean="0"/>
              <a:t>Solution: make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</a:p>
          <a:p>
            <a:pPr lvl="1" eaLnBrk="1" hangingPunct="1"/>
            <a:r>
              <a:rPr lang="en-US" dirty="0" smtClean="0"/>
              <a:t>Problem: anyone can access that member</a:t>
            </a:r>
          </a:p>
          <a:p>
            <a:pPr eaLnBrk="1" hangingPunct="1"/>
            <a:r>
              <a:rPr lang="en-US" dirty="0" smtClean="0"/>
              <a:t>Solution: declare member as </a:t>
            </a:r>
            <a:r>
              <a:rPr lang="en-US" dirty="0" smtClean="0">
                <a:solidFill>
                  <a:srgbClr val="FF0000"/>
                </a:solidFill>
              </a:rPr>
              <a:t>protected</a:t>
            </a:r>
          </a:p>
          <a:p>
            <a:pPr lvl="1" eaLnBrk="1" hangingPunct="1"/>
            <a:r>
              <a:rPr lang="en-US" dirty="0" smtClean="0"/>
              <a:t>Derived class member allowed access</a:t>
            </a:r>
          </a:p>
          <a:p>
            <a:pPr lvl="1" eaLnBrk="1" hangingPunct="1"/>
            <a:r>
              <a:rPr lang="en-US" dirty="0" smtClean="0"/>
              <a:t>Prevents direct access outside the class</a:t>
            </a:r>
          </a:p>
        </p:txBody>
      </p:sp>
    </p:spTree>
    <p:extLst>
      <p:ext uri="{BB962C8B-B14F-4D97-AF65-F5344CB8AC3E}">
        <p14:creationId xmlns:p14="http://schemas.microsoft.com/office/powerpoint/2010/main" val="3658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5E529-E888-4744-B890-D83D8BC6FCE4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smtClean="0"/>
              <a:t>Consider the following statement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MemberAccessSpecifier: public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</a:rPr>
              <a:t>private</a:t>
            </a:r>
          </a:p>
        </p:txBody>
      </p:sp>
      <p:pic>
        <p:nvPicPr>
          <p:cNvPr id="19462" name="Picture 7" descr="CH02 A-B comma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3581400"/>
            <a:ext cx="4022725" cy="1316038"/>
          </a:xfrm>
          <a:noFill/>
        </p:spPr>
      </p:pic>
    </p:spTree>
    <p:extLst>
      <p:ext uri="{BB962C8B-B14F-4D97-AF65-F5344CB8AC3E}">
        <p14:creationId xmlns:p14="http://schemas.microsoft.com/office/powerpoint/2010/main" val="32302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public MemberAccessSpecifier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members of A,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members of B: directly accessed in class B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 members of A, </a:t>
            </a:r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 members of B: can be directly accessed by B member functions and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A, hidden to B: can be accessed by B member functions and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functions through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 members of A</a:t>
            </a:r>
          </a:p>
        </p:txBody>
      </p:sp>
    </p:spTree>
    <p:extLst>
      <p:ext uri="{BB962C8B-B14F-4D97-AF65-F5344CB8AC3E}">
        <p14:creationId xmlns:p14="http://schemas.microsoft.com/office/powerpoint/2010/main" val="1252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(cont’d.)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772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Explore three types of inheritance: </a:t>
            </a: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dirty="0" smtClean="0"/>
              <a:t>Learn about </a:t>
            </a:r>
            <a:r>
              <a:rPr lang="en-US" b="1" dirty="0" smtClean="0">
                <a:solidFill>
                  <a:srgbClr val="FF0000"/>
                </a:solidFill>
              </a:rPr>
              <a:t>composition</a:t>
            </a:r>
          </a:p>
          <a:p>
            <a:pPr eaLnBrk="1" hangingPunct="1"/>
            <a:r>
              <a:rPr lang="en-US" dirty="0" smtClean="0"/>
              <a:t>Become familiar with the </a:t>
            </a:r>
            <a:r>
              <a:rPr lang="en-US" b="1" dirty="0" smtClean="0">
                <a:solidFill>
                  <a:srgbClr val="FF0000"/>
                </a:solidFill>
              </a:rPr>
              <a:t>three basic principles </a:t>
            </a:r>
            <a:r>
              <a:rPr lang="en-US" dirty="0" smtClean="0"/>
              <a:t>of object-oriented design</a:t>
            </a:r>
          </a:p>
          <a:p>
            <a:pPr eaLnBrk="1" hangingPunct="1"/>
            <a:r>
              <a:rPr lang="en-US" dirty="0" smtClean="0"/>
              <a:t>Learn about </a:t>
            </a:r>
            <a:r>
              <a:rPr lang="en-US" b="1" dirty="0" smtClean="0">
                <a:solidFill>
                  <a:srgbClr val="FF0000"/>
                </a:solidFill>
              </a:rPr>
              <a:t>overloading</a:t>
            </a:r>
          </a:p>
          <a:p>
            <a:pPr eaLnBrk="1" hangingPunct="1"/>
            <a:r>
              <a:rPr lang="en-US" dirty="0" smtClean="0"/>
              <a:t>Become aware of the restrictions on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798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protected MemberAccessSpecifier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members of A, protected members of B: can be accessed by B member functions and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 members of A, protected members of B: can be accessed by B member functions and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 hidden to B: can be accessed by B member functions and </a:t>
            </a:r>
            <a:r>
              <a:rPr lang="en-US" smtClean="0">
                <a:latin typeface="Courier New" pitchFamily="49" charset="0"/>
              </a:rPr>
              <a:t>friend</a:t>
            </a:r>
            <a:r>
              <a:rPr lang="en-US" smtClean="0"/>
              <a:t> functions through the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protected</a:t>
            </a:r>
            <a:r>
              <a:rPr lang="en-US" smtClean="0"/>
              <a:t> members of A</a:t>
            </a:r>
          </a:p>
        </p:txBody>
      </p:sp>
    </p:spTree>
    <p:extLst>
      <p:ext uri="{BB962C8B-B14F-4D97-AF65-F5344CB8AC3E}">
        <p14:creationId xmlns:p14="http://schemas.microsoft.com/office/powerpoint/2010/main" val="29148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 Data Structures Using C++ 2E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mtClean="0"/>
              <a:t> (cont’d.)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</a:rPr>
              <a:t>MemberAccessSpecifier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members of A, </a:t>
            </a:r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members of B: can be accessed by B member functions and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functions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 smtClean="0"/>
              <a:t> members of A, </a:t>
            </a:r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members of B: can be accessed by B member functions and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functions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members of A, hidden to B: can be accessed by B member functions and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functions through the </a:t>
            </a: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 smtClean="0"/>
              <a:t> members of A</a:t>
            </a:r>
          </a:p>
        </p:txBody>
      </p:sp>
    </p:spTree>
    <p:extLst>
      <p:ext uri="{BB962C8B-B14F-4D97-AF65-F5344CB8AC3E}">
        <p14:creationId xmlns:p14="http://schemas.microsoft.com/office/powerpoint/2010/main" val="15950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Examine the pointer </a:t>
            </a:r>
            <a:r>
              <a:rPr lang="en-US" dirty="0" smtClean="0">
                <a:latin typeface="Courier New" pitchFamily="49" charset="0"/>
              </a:rPr>
              <a:t>this</a:t>
            </a:r>
          </a:p>
          <a:p>
            <a:pPr eaLnBrk="1" hangingPunct="1"/>
            <a:r>
              <a:rPr lang="en-US" dirty="0" smtClean="0"/>
              <a:t>Learn about </a:t>
            </a:r>
            <a:r>
              <a:rPr lang="en-US" dirty="0" smtClean="0">
                <a:latin typeface="Courier New" pitchFamily="49" charset="0"/>
              </a:rPr>
              <a:t>friend</a:t>
            </a:r>
            <a:r>
              <a:rPr lang="en-US" dirty="0" smtClean="0"/>
              <a:t> functions</a:t>
            </a:r>
          </a:p>
          <a:p>
            <a:pPr eaLnBrk="1" hangingPunct="1"/>
            <a:r>
              <a:rPr lang="en-US" dirty="0" smtClean="0"/>
              <a:t>Explore the members and nonmembers of a class</a:t>
            </a:r>
          </a:p>
          <a:p>
            <a:pPr eaLnBrk="1" hangingPunct="1"/>
            <a:r>
              <a:rPr lang="en-US" dirty="0" smtClean="0"/>
              <a:t>Discover how to overload various operators</a:t>
            </a:r>
          </a:p>
          <a:p>
            <a:pPr eaLnBrk="1" hangingPunct="1"/>
            <a:r>
              <a:rPr lang="en-US" dirty="0" smtClean="0"/>
              <a:t>Learn about templates</a:t>
            </a:r>
          </a:p>
          <a:p>
            <a:pPr eaLnBrk="1" hangingPunct="1"/>
            <a:r>
              <a:rPr lang="en-US" dirty="0" smtClean="0"/>
              <a:t>Explore how to construct function templates and class templates</a:t>
            </a:r>
          </a:p>
        </p:txBody>
      </p:sp>
    </p:spTree>
    <p:extLst>
      <p:ext uri="{BB962C8B-B14F-4D97-AF65-F5344CB8AC3E}">
        <p14:creationId xmlns:p14="http://schemas.microsoft.com/office/powerpoint/2010/main" val="21714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375873"/>
            <a:ext cx="481298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examine 3 </a:t>
            </a:r>
            <a:r>
              <a:rPr lang="en-US" sz="2400" dirty="0" err="1" smtClean="0"/>
              <a:t>docx</a:t>
            </a:r>
            <a:r>
              <a:rPr lang="en-US" sz="2400" dirty="0" smtClean="0"/>
              <a:t> files</a:t>
            </a:r>
          </a:p>
          <a:p>
            <a:r>
              <a:rPr lang="en-US" sz="2400" dirty="0" smtClean="0"/>
              <a:t>In the directory</a:t>
            </a:r>
          </a:p>
          <a:p>
            <a:endParaRPr lang="en-US" sz="2400" dirty="0"/>
          </a:p>
          <a:p>
            <a:r>
              <a:rPr lang="en-US" sz="2400" dirty="0" err="1" smtClean="0"/>
              <a:t>personType_text_files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This is the base class</a:t>
            </a:r>
          </a:p>
          <a:p>
            <a:endParaRPr lang="en-US" sz="2400" dirty="0"/>
          </a:p>
          <a:p>
            <a:r>
              <a:rPr lang="en-US" sz="2400" dirty="0" smtClean="0"/>
              <a:t>Then we will look at other</a:t>
            </a:r>
          </a:p>
          <a:p>
            <a:r>
              <a:rPr lang="en-US" sz="2400" dirty="0" err="1" smtClean="0"/>
              <a:t>Docx</a:t>
            </a:r>
            <a:r>
              <a:rPr lang="en-US" sz="2400" dirty="0" smtClean="0"/>
              <a:t> files in the directory</a:t>
            </a:r>
          </a:p>
          <a:p>
            <a:endParaRPr lang="en-US" sz="2400" dirty="0"/>
          </a:p>
          <a:p>
            <a:r>
              <a:rPr lang="en-US" sz="2400" dirty="0" err="1" smtClean="0"/>
              <a:t>partTimeEmployeeType_text_files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the inherited class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“is-a” </a:t>
            </a:r>
            <a:r>
              <a:rPr lang="en-US" dirty="0" smtClean="0"/>
              <a:t>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“every employee </a:t>
            </a:r>
            <a:r>
              <a:rPr lang="en-US" b="1" dirty="0" smtClean="0">
                <a:solidFill>
                  <a:srgbClr val="FF0000"/>
                </a:solidFill>
              </a:rPr>
              <a:t>is a </a:t>
            </a:r>
            <a:r>
              <a:rPr lang="en-US" dirty="0" smtClean="0"/>
              <a:t>person”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Allows new class creation from existing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class: the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class: new class created from existing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Inherits base classes’ properties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Reduces software complexity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Becomes base class for future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Inheritance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inheritance and </a:t>
            </a:r>
            <a:r>
              <a:rPr lang="en-US" b="1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inheritance</a:t>
            </a:r>
          </a:p>
        </p:txBody>
      </p:sp>
    </p:spTree>
    <p:extLst>
      <p:ext uri="{BB962C8B-B14F-4D97-AF65-F5344CB8AC3E}">
        <p14:creationId xmlns:p14="http://schemas.microsoft.com/office/powerpoint/2010/main" val="1974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4991D7-0E23-4625-BFD0-52DA3244471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799" y="0"/>
            <a:ext cx="8012113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Inheritance (cont’d.)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en-US" smtClean="0"/>
              <a:t>Viewed as treelike or hierarchical</a:t>
            </a:r>
          </a:p>
          <a:p>
            <a:pPr lvl="1" eaLnBrk="1" hangingPunct="1"/>
            <a:r>
              <a:rPr lang="en-US" smtClean="0"/>
              <a:t>Base class shown with its derived classes</a:t>
            </a:r>
          </a:p>
          <a:p>
            <a:pPr eaLnBrk="1" hangingPunct="1"/>
            <a:r>
              <a:rPr lang="en-US" smtClean="0"/>
              <a:t>Derived class general syntax</a:t>
            </a:r>
          </a:p>
          <a:p>
            <a:pPr lvl="1" eaLnBrk="1" hangingPunct="1"/>
            <a:r>
              <a:rPr lang="en-US" smtClean="0"/>
              <a:t>No </a:t>
            </a:r>
            <a:r>
              <a:rPr lang="en-US" smtClean="0">
                <a:latin typeface="Courier New" pitchFamily="49" charset="0"/>
              </a:rPr>
              <a:t>memberAccessSpecifier</a:t>
            </a:r>
            <a:r>
              <a:rPr lang="en-US" smtClean="0"/>
              <a:t> specified</a:t>
            </a:r>
            <a:endParaRPr lang="en-US" sz="2000" smtClean="0"/>
          </a:p>
          <a:p>
            <a:pPr lvl="2" eaLnBrk="1" hangingPunct="1"/>
            <a:r>
              <a:rPr lang="en-US" smtClean="0"/>
              <a:t>Assume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inheritance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400800" y="5334000"/>
            <a:ext cx="245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2-1</a:t>
            </a:r>
          </a:p>
          <a:p>
            <a:r>
              <a:rPr lang="en-US"/>
              <a:t>Inheritance hierarchy</a:t>
            </a:r>
          </a:p>
        </p:txBody>
      </p:sp>
      <p:pic>
        <p:nvPicPr>
          <p:cNvPr id="8199" name="Picture 11" descr="Ch2 Inheritance synta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850" y="4114800"/>
            <a:ext cx="5289550" cy="1006475"/>
          </a:xfrm>
          <a:noFill/>
        </p:spPr>
      </p:pic>
      <p:pic>
        <p:nvPicPr>
          <p:cNvPr id="8200" name="Picture 9" descr="Ch02-f-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62400"/>
            <a:ext cx="23733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5195391"/>
            <a:ext cx="1752600" cy="923330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ublic</a:t>
            </a:r>
          </a:p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rivate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8600" y="4419600"/>
            <a:ext cx="914400" cy="12374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(cont’d.)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Facts to keep in mind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class members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class member inheritance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members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members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class</a:t>
            </a:r>
          </a:p>
          <a:p>
            <a:pPr lvl="2" eaLnBrk="1" hangingPunct="1"/>
            <a:r>
              <a:rPr lang="en-US" dirty="0" smtClean="0"/>
              <a:t>Can include additional members</a:t>
            </a:r>
          </a:p>
          <a:p>
            <a:pPr lvl="2" eaLnBrk="1" hangingPunct="1"/>
            <a:r>
              <a:rPr lang="en-US" dirty="0" smtClean="0"/>
              <a:t>Can redefine public member base class functions</a:t>
            </a:r>
          </a:p>
          <a:p>
            <a:pPr lvl="1" eaLnBrk="1" hangingPunct="1"/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class member variables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class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42786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Redefining (Overriding) Member Functions of the Base Class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6868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Base class public member function included in a derived class </a:t>
            </a:r>
          </a:p>
          <a:p>
            <a:pPr lvl="1" eaLnBrk="1" hangingPunct="1"/>
            <a:r>
              <a:rPr lang="en-US" dirty="0" smtClean="0"/>
              <a:t>Same name, number, and types of parameters as base class member function</a:t>
            </a:r>
          </a:p>
          <a:p>
            <a:pPr eaLnBrk="1" hangingPunct="1"/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overloading</a:t>
            </a:r>
          </a:p>
          <a:p>
            <a:pPr lvl="1" eaLnBrk="1" hangingPunct="1"/>
            <a:r>
              <a:rPr lang="en-US" dirty="0" smtClean="0"/>
              <a:t>Same name for base class functions and derived class functions</a:t>
            </a:r>
          </a:p>
          <a:p>
            <a:pPr lvl="1" eaLnBrk="1" hangingPunct="1"/>
            <a:r>
              <a:rPr lang="en-US" dirty="0" smtClean="0"/>
              <a:t>Different sets of parameters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8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685800"/>
          </a:xfrm>
        </p:spPr>
        <p:txBody>
          <a:bodyPr/>
          <a:lstStyle/>
          <a:p>
            <a:r>
              <a:rPr lang="en-US" dirty="0" smtClean="0"/>
              <a:t>Example of Operator Overloading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603212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Rational Numbers</a:t>
            </a:r>
          </a:p>
          <a:p>
            <a:endParaRPr lang="en-US" sz="3200" dirty="0"/>
          </a:p>
          <a:p>
            <a:r>
              <a:rPr lang="en-US" sz="3200" dirty="0" smtClean="0"/>
              <a:t>In directory: </a:t>
            </a:r>
            <a:r>
              <a:rPr lang="en-US" sz="3200" dirty="0" err="1" smtClean="0"/>
              <a:t>rationalType_text_files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6838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1039</Words>
  <Application>Microsoft Office PowerPoint</Application>
  <PresentationFormat>On-screen Show (4:3)</PresentationFormat>
  <Paragraphs>165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2_Default Design</vt:lpstr>
      <vt:lpstr>Image</vt:lpstr>
      <vt:lpstr>Data Structures Using C++ 2E</vt:lpstr>
      <vt:lpstr>Objectives (cont’d.)</vt:lpstr>
      <vt:lpstr>Objectives (cont’d.)</vt:lpstr>
      <vt:lpstr>Example</vt:lpstr>
      <vt:lpstr>Inheritance</vt:lpstr>
      <vt:lpstr>Inheritance (cont’d.)</vt:lpstr>
      <vt:lpstr>Inheritance (cont’d.)</vt:lpstr>
      <vt:lpstr>Redefining (Overriding) Member Functions of the Base Class</vt:lpstr>
      <vt:lpstr>Example of Operator Overloading</vt:lpstr>
      <vt:lpstr>Constructors of Derived and Base Classes</vt:lpstr>
      <vt:lpstr>Constructors of Derived and Base Classes (cont’d.)</vt:lpstr>
      <vt:lpstr>Constructors of Derived and Base Classes (cont’d.)</vt:lpstr>
      <vt:lpstr>Constructors of Derived and Base Classes (cont’d.)</vt:lpstr>
      <vt:lpstr>Header File of a Derived Class</vt:lpstr>
      <vt:lpstr>Multiple Inclusions of a Header File</vt:lpstr>
      <vt:lpstr>Multiple Inclusions of a Header File (cont’d.)</vt:lpstr>
      <vt:lpstr>Protected Members of a Class</vt:lpstr>
      <vt:lpstr>Inheritance as public, protected, or private</vt:lpstr>
      <vt:lpstr>Inheritance as public, protected, or private (cont’d.)</vt:lpstr>
      <vt:lpstr>Inheritance as public, protected, or private (cont’d.)</vt:lpstr>
      <vt:lpstr>Inheritance as public, protected, or private (cont’d.)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17</cp:revision>
  <dcterms:created xsi:type="dcterms:W3CDTF">2014-08-20T02:53:53Z</dcterms:created>
  <dcterms:modified xsi:type="dcterms:W3CDTF">2014-09-04T21:34:04Z</dcterms:modified>
</cp:coreProperties>
</file>