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9AFB-2FDA-46FE-A503-CAFA461C3947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7723-1082-47EC-A3D8-0FB16E97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B5AF2A-872D-4DE4-8C18-35C1A1C0452B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2E58D5A-7457-4E19-99DD-9291EF668883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5530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 userDrawn="1"/>
        </p:nvGraphicFramePr>
        <p:xfrm>
          <a:off x="2057400" y="6630988"/>
          <a:ext cx="2349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3" imgW="393512" imgH="380818" progId="Photoshop.Image.9">
                  <p:embed/>
                </p:oleObj>
              </mc:Choice>
              <mc:Fallback>
                <p:oleObj name="Image" r:id="rId3" imgW="393512" imgH="38081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630988"/>
                        <a:ext cx="2349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969250" y="6553200"/>
            <a:ext cx="117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FF"/>
                </a:solidFill>
                <a:latin typeface="Arial Black" pitchFamily="34" charset="0"/>
              </a:rPr>
              <a:t>CS@</a:t>
            </a:r>
            <a:r>
              <a:rPr lang="en-US" sz="2000">
                <a:solidFill>
                  <a:srgbClr val="FF0000"/>
                </a:solidFill>
                <a:latin typeface="Arial Black" pitchFamily="34" charset="0"/>
              </a:rPr>
              <a:t>UH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15240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808080">
                    <a:lumMod val="20000"/>
                    <a:lumOff val="80000"/>
                  </a:srgbClr>
                </a:solidFill>
              </a:rPr>
              <a:t>ACM-GIS08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2" descr="UHLOGO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CC0000"/>
                </a:solidFill>
              </a:rPr>
              <a:t>Department of Computer Science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924800" y="6491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534400" y="6477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84C745E4-0527-43B8-9903-F73B74E2843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410200"/>
          </a:xfr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9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7" descr="UHLOGO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uhseal.gif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286500"/>
            <a:ext cx="563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905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0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bg1"/>
                </a:solidFill>
              </a:rPr>
              <a:t>Chapter 2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bg1"/>
                </a:solidFill>
              </a:rPr>
              <a:t>Object-Oriented Design (OOD) and C</a:t>
            </a:r>
            <a:r>
              <a:rPr lang="en-US" sz="3400" i="1" dirty="0" smtClean="0">
                <a:solidFill>
                  <a:schemeClr val="bg1"/>
                </a:solidFill>
              </a:rPr>
              <a:t>++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bg1"/>
                </a:solidFill>
              </a:rPr>
              <a:t>(Continued)</a:t>
            </a:r>
            <a:endParaRPr lang="en-US" sz="3400" i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551837"/>
            <a:ext cx="754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smtClean="0"/>
              <a:t>Another way to relate two classes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smtClean="0"/>
              <a:t>One </a:t>
            </a:r>
            <a:r>
              <a:rPr lang="en-US" sz="2400" dirty="0"/>
              <a:t>or more class members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Another class type object 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Is a ‘‘has-a’’ relationship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smtClean="0"/>
              <a:t>Example: ‘‘every person has a date of birth’’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95868" y="1905000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1925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70" y="1"/>
            <a:ext cx="91694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</a:t>
            </a:r>
            <a:r>
              <a:rPr lang="en-US" dirty="0" smtClean="0">
                <a:latin typeface="Courier New" pitchFamily="49" charset="0"/>
              </a:rPr>
              <a:t>this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062" y="990600"/>
            <a:ext cx="86868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Sometimes necessary to refer to object as a whole</a:t>
            </a:r>
          </a:p>
          <a:p>
            <a:pPr lvl="1" eaLnBrk="1" hangingPunct="1"/>
            <a:r>
              <a:rPr lang="en-US" dirty="0" smtClean="0"/>
              <a:t>Rather than object’s individual data members</a:t>
            </a:r>
          </a:p>
          <a:p>
            <a:pPr eaLnBrk="1" hangingPunct="1"/>
            <a:r>
              <a:rPr lang="en-US" dirty="0" smtClean="0"/>
              <a:t>Object's hidden pointer to itself</a:t>
            </a:r>
          </a:p>
          <a:p>
            <a:pPr eaLnBrk="1" hangingPunct="1"/>
            <a:r>
              <a:rPr lang="en-US" dirty="0" smtClean="0"/>
              <a:t>C++ reserved word</a:t>
            </a:r>
          </a:p>
          <a:p>
            <a:pPr eaLnBrk="1" hangingPunct="1"/>
            <a:r>
              <a:rPr lang="en-US" dirty="0" smtClean="0"/>
              <a:t>Available for use</a:t>
            </a:r>
          </a:p>
          <a:p>
            <a:pPr eaLnBrk="1" hangingPunct="1"/>
            <a:r>
              <a:rPr lang="en-US" dirty="0" smtClean="0"/>
              <a:t>When object invokes member function</a:t>
            </a:r>
          </a:p>
          <a:p>
            <a:pPr lvl="1" eaLnBrk="1" hangingPunct="1"/>
            <a:r>
              <a:rPr lang="en-US" dirty="0" smtClean="0"/>
              <a:t>Member function references object’s pointer </a:t>
            </a:r>
            <a:r>
              <a:rPr lang="en-US" dirty="0" smtClean="0">
                <a:latin typeface="Courier New" pitchFamily="49" charset="0"/>
              </a:rPr>
              <a:t>this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0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Friend Functions of Classes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nonmember function of a class</a:t>
            </a:r>
          </a:p>
          <a:p>
            <a:pPr lvl="1" eaLnBrk="1" hangingPunct="1"/>
            <a:r>
              <a:rPr lang="en-US" smtClean="0"/>
              <a:t>Has access to all class members (</a:t>
            </a:r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non-public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Making function as a </a:t>
            </a:r>
            <a:r>
              <a:rPr lang="en-US" smtClean="0">
                <a:latin typeface="Courier New" pitchFamily="49" charset="0"/>
              </a:rPr>
              <a:t>friend</a:t>
            </a:r>
            <a:r>
              <a:rPr lang="en-US" smtClean="0"/>
              <a:t> of a class</a:t>
            </a:r>
          </a:p>
          <a:p>
            <a:pPr lvl="1" eaLnBrk="1" hangingPunct="1"/>
            <a:r>
              <a:rPr lang="en-US" smtClean="0"/>
              <a:t>Reserved word </a:t>
            </a:r>
            <a:r>
              <a:rPr lang="en-US" smtClean="0">
                <a:latin typeface="Courier New" pitchFamily="49" charset="0"/>
              </a:rPr>
              <a:t>friend</a:t>
            </a:r>
            <a:r>
              <a:rPr lang="en-US" smtClean="0"/>
              <a:t> precedes function prototype (in the class definition)</a:t>
            </a:r>
          </a:p>
          <a:p>
            <a:pPr eaLnBrk="1" hangingPunct="1"/>
            <a:r>
              <a:rPr lang="en-US" smtClean="0"/>
              <a:t>Word </a:t>
            </a:r>
            <a:r>
              <a:rPr lang="en-US" smtClean="0">
                <a:latin typeface="Courier New" pitchFamily="49" charset="0"/>
              </a:rPr>
              <a:t>friend</a:t>
            </a:r>
            <a:r>
              <a:rPr lang="en-US" smtClean="0"/>
              <a:t> appears only in function prototype in the class definition</a:t>
            </a:r>
          </a:p>
          <a:p>
            <a:pPr lvl="2" eaLnBrk="1" hangingPunct="1"/>
            <a:r>
              <a:rPr lang="en-US" smtClean="0"/>
              <a:t>Not in </a:t>
            </a:r>
            <a:r>
              <a:rPr lang="en-US" smtClean="0">
                <a:latin typeface="Courier New" pitchFamily="49" charset="0"/>
              </a:rPr>
              <a:t>friend</a:t>
            </a:r>
            <a:r>
              <a:rPr lang="en-US" smtClean="0"/>
              <a:t> 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5631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Friend Functions of Classes (cont’d.)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686800" cy="334283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 of a </a:t>
            </a:r>
            <a:r>
              <a:rPr lang="en-US" dirty="0" smtClean="0">
                <a:latin typeface="Courier New" pitchFamily="49" charset="0"/>
              </a:rPr>
              <a:t>friend</a:t>
            </a:r>
            <a:r>
              <a:rPr lang="en-US" dirty="0" smtClean="0"/>
              <a:t> function</a:t>
            </a:r>
          </a:p>
          <a:p>
            <a:pPr lvl="1" eaLnBrk="1" hangingPunct="1"/>
            <a:r>
              <a:rPr lang="en-US" dirty="0" smtClean="0"/>
              <a:t>Class name, scope resolution operator do not precede name of friend function in the function heading</a:t>
            </a:r>
          </a:p>
          <a:p>
            <a:pPr lvl="1" eaLnBrk="1" hangingPunct="1"/>
            <a:r>
              <a:rPr lang="en-US" dirty="0" smtClean="0"/>
              <a:t>Word </a:t>
            </a:r>
            <a:r>
              <a:rPr lang="en-US" dirty="0" smtClean="0">
                <a:latin typeface="Courier New" pitchFamily="49" charset="0"/>
              </a:rPr>
              <a:t>friend</a:t>
            </a:r>
            <a:r>
              <a:rPr lang="en-US" dirty="0" smtClean="0"/>
              <a:t> does not appear in friend function’s definition heading</a:t>
            </a:r>
          </a:p>
        </p:txBody>
      </p:sp>
    </p:spTree>
    <p:extLst>
      <p:ext uri="{BB962C8B-B14F-4D97-AF65-F5344CB8AC3E}">
        <p14:creationId xmlns:p14="http://schemas.microsoft.com/office/powerpoint/2010/main" val="12080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 Functions as Member Functions and Nonmember Functions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rules when including operator function in a class definition</a:t>
            </a:r>
          </a:p>
          <a:p>
            <a:pPr lvl="1" eaLnBrk="1" hangingPunct="1"/>
            <a:r>
              <a:rPr lang="en-US" smtClean="0"/>
              <a:t>Function overloading operators </a:t>
            </a:r>
            <a:r>
              <a:rPr lang="en-US" smtClean="0">
                <a:latin typeface="Courier New" pitchFamily="49" charset="0"/>
              </a:rPr>
              <a:t>()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[]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-&gt;</a:t>
            </a:r>
            <a:r>
              <a:rPr lang="en-US" smtClean="0"/>
              <a:t>, or </a:t>
            </a:r>
            <a:r>
              <a:rPr lang="en-US" smtClean="0">
                <a:latin typeface="Courier New" pitchFamily="49" charset="0"/>
              </a:rPr>
              <a:t>=</a:t>
            </a:r>
            <a:r>
              <a:rPr lang="en-US" smtClean="0"/>
              <a:t> for a class</a:t>
            </a:r>
          </a:p>
          <a:p>
            <a:pPr lvl="2" eaLnBrk="1" hangingPunct="1"/>
            <a:r>
              <a:rPr lang="en-US" smtClean="0"/>
              <a:t>Must be declared as a class member</a:t>
            </a:r>
          </a:p>
        </p:txBody>
      </p:sp>
    </p:spTree>
    <p:extLst>
      <p:ext uri="{BB962C8B-B14F-4D97-AF65-F5344CB8AC3E}">
        <p14:creationId xmlns:p14="http://schemas.microsoft.com/office/powerpoint/2010/main" val="5904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245225"/>
            <a:ext cx="838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2F873A-8E12-4830-8ECD-E26B2255D1B9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Composition (cont’d.)</a:t>
            </a:r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4806156" y="3474738"/>
            <a:ext cx="342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FIGURE 2-7</a:t>
            </a:r>
            <a:r>
              <a:rPr lang="en-US" dirty="0"/>
              <a:t> UML class diagram of the </a:t>
            </a:r>
            <a:r>
              <a:rPr lang="en-US" dirty="0">
                <a:latin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</a:rPr>
              <a:t>personalInfoType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and composition (aggregation)</a:t>
            </a:r>
          </a:p>
        </p:txBody>
      </p:sp>
      <p:grpSp>
        <p:nvGrpSpPr>
          <p:cNvPr id="24582" name="Group 11"/>
          <p:cNvGrpSpPr>
            <a:grpSpLocks/>
          </p:cNvGrpSpPr>
          <p:nvPr/>
        </p:nvGrpSpPr>
        <p:grpSpPr bwMode="auto">
          <a:xfrm>
            <a:off x="343542" y="1219200"/>
            <a:ext cx="3646488" cy="3363151"/>
            <a:chOff x="792" y="2016"/>
            <a:chExt cx="1865" cy="1752"/>
          </a:xfrm>
        </p:grpSpPr>
        <p:pic>
          <p:nvPicPr>
            <p:cNvPr id="24584" name="Picture 6" descr="Ch02-f-0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" y="2016"/>
              <a:ext cx="1865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840" y="3191"/>
              <a:ext cx="15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FIGURE 2-6</a:t>
              </a:r>
              <a:r>
                <a:rPr lang="en-US" dirty="0"/>
                <a:t> UML</a:t>
              </a:r>
            </a:p>
            <a:p>
              <a:r>
                <a:rPr lang="en-US" dirty="0"/>
                <a:t>class diagram of </a:t>
              </a:r>
            </a:p>
            <a:p>
              <a:r>
                <a:rPr lang="en-US" dirty="0"/>
                <a:t>the </a:t>
              </a:r>
              <a:r>
                <a:rPr lang="en-US" dirty="0">
                  <a:latin typeface="Courier New" pitchFamily="49" charset="0"/>
                </a:rPr>
                <a:t>class </a:t>
              </a:r>
              <a:r>
                <a:rPr lang="en-US" dirty="0" err="1">
                  <a:latin typeface="Courier New" pitchFamily="49" charset="0"/>
                </a:rPr>
                <a:t>dateType</a:t>
              </a:r>
              <a:endParaRPr lang="en-US" dirty="0">
                <a:latin typeface="Courier New" pitchFamily="49" charset="0"/>
              </a:endParaRPr>
            </a:p>
          </p:txBody>
        </p:sp>
      </p:grpSp>
      <p:pic>
        <p:nvPicPr>
          <p:cNvPr id="24583" name="Picture 8" descr="Ch02-f-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497" y="1295400"/>
            <a:ext cx="404971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685800"/>
          </a:xfrm>
        </p:spPr>
        <p:txBody>
          <a:bodyPr/>
          <a:lstStyle/>
          <a:p>
            <a:r>
              <a:rPr lang="en-US" dirty="0" smtClean="0"/>
              <a:t>Polymorphism: Operator and Function Overloading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30594"/>
            <a:ext cx="8229600" cy="4103406"/>
          </a:xfrm>
        </p:spPr>
        <p:txBody>
          <a:bodyPr/>
          <a:lstStyle/>
          <a:p>
            <a:pPr marL="342900" lvl="1" indent="-342900"/>
            <a:r>
              <a:rPr lang="en-US" dirty="0" smtClean="0"/>
              <a:t>Encapsulation: </a:t>
            </a:r>
            <a:r>
              <a:rPr lang="en-US" b="1" dirty="0" smtClean="0">
                <a:solidFill>
                  <a:srgbClr val="FF0000"/>
                </a:solidFill>
              </a:rPr>
              <a:t>OOD </a:t>
            </a:r>
            <a:r>
              <a:rPr lang="en-US" b="1" dirty="0">
                <a:solidFill>
                  <a:srgbClr val="FF0000"/>
                </a:solidFill>
              </a:rPr>
              <a:t>first </a:t>
            </a:r>
            <a:r>
              <a:rPr lang="en-US" b="1" dirty="0" smtClean="0">
                <a:solidFill>
                  <a:srgbClr val="FF0000"/>
                </a:solidFill>
              </a:rPr>
              <a:t>principle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Ability to combine data and operations</a:t>
            </a:r>
          </a:p>
          <a:p>
            <a:r>
              <a:rPr lang="en-US" dirty="0" smtClean="0"/>
              <a:t>Inheritance: </a:t>
            </a:r>
            <a:r>
              <a:rPr lang="en-US" b="1" dirty="0" smtClean="0">
                <a:solidFill>
                  <a:srgbClr val="FF0000"/>
                </a:solidFill>
              </a:rPr>
              <a:t>OOD </a:t>
            </a:r>
            <a:r>
              <a:rPr lang="en-US" b="1" dirty="0" smtClean="0">
                <a:solidFill>
                  <a:srgbClr val="FF0000"/>
                </a:solidFill>
              </a:rPr>
              <a:t>second principle</a:t>
            </a:r>
          </a:p>
          <a:p>
            <a:pPr lvl="1"/>
            <a:r>
              <a:rPr lang="en-US" dirty="0" smtClean="0"/>
              <a:t>Encourages code reuse</a:t>
            </a:r>
          </a:p>
          <a:p>
            <a:r>
              <a:rPr lang="en-US" dirty="0" smtClean="0"/>
              <a:t>Polymorphism: </a:t>
            </a:r>
            <a:r>
              <a:rPr lang="en-US" b="1" dirty="0" smtClean="0">
                <a:solidFill>
                  <a:srgbClr val="FF0000"/>
                </a:solidFill>
              </a:rPr>
              <a:t>OOD </a:t>
            </a:r>
            <a:r>
              <a:rPr lang="en-US" b="1" dirty="0" smtClean="0">
                <a:solidFill>
                  <a:srgbClr val="FF0000"/>
                </a:solidFill>
              </a:rPr>
              <a:t>third principle</a:t>
            </a:r>
          </a:p>
          <a:p>
            <a:pPr lvl="1"/>
            <a:r>
              <a:rPr lang="en-US" dirty="0" smtClean="0"/>
              <a:t>Occurs through operator overloading and templates</a:t>
            </a:r>
          </a:p>
          <a:p>
            <a:pPr lvl="2"/>
            <a:r>
              <a:rPr lang="en-US" dirty="0" smtClean="0"/>
              <a:t>Function templates simplify </a:t>
            </a:r>
            <a:r>
              <a:rPr lang="en-US" dirty="0" smtClean="0"/>
              <a:t>template </a:t>
            </a:r>
            <a:r>
              <a:rPr lang="en-US" dirty="0" smtClean="0"/>
              <a:t>overloading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</p:spTree>
    <p:extLst>
      <p:ext uri="{BB962C8B-B14F-4D97-AF65-F5344CB8AC3E}">
        <p14:creationId xmlns:p14="http://schemas.microsoft.com/office/powerpoint/2010/main" val="34636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 Overloading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operator overloading is needed</a:t>
            </a:r>
          </a:p>
          <a:p>
            <a:pPr lvl="1" eaLnBrk="1" hangingPunct="1"/>
            <a:r>
              <a:rPr lang="en-US" dirty="0" smtClean="0"/>
              <a:t>Built-in operations on classes</a:t>
            </a:r>
          </a:p>
          <a:p>
            <a:pPr lvl="2" eaLnBrk="1" hangingPunct="1"/>
            <a:r>
              <a:rPr lang="en-US" dirty="0" smtClean="0"/>
              <a:t>Assignment operator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and </a:t>
            </a:r>
            <a:r>
              <a:rPr lang="en-US" dirty="0" smtClean="0"/>
              <a:t>member selection </a:t>
            </a:r>
            <a:r>
              <a:rPr lang="en-US" dirty="0" smtClean="0"/>
              <a:t>operator 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smtClean="0"/>
              <a:t>Other operators cannot be directly applied to class objects</a:t>
            </a:r>
          </a:p>
          <a:p>
            <a:pPr lvl="1" eaLnBrk="1" hangingPunct="1"/>
            <a:r>
              <a:rPr lang="en-US" dirty="0" smtClean="0"/>
              <a:t>Operator overloading</a:t>
            </a:r>
          </a:p>
          <a:p>
            <a:pPr lvl="2" eaLnBrk="1" hangingPunct="1"/>
            <a:r>
              <a:rPr lang="en-US" dirty="0" smtClean="0"/>
              <a:t>Programmer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most operation definitions</a:t>
            </a:r>
          </a:p>
          <a:p>
            <a:pPr lvl="2" eaLnBrk="1" hangingPunct="1"/>
            <a:r>
              <a:rPr lang="en-US" dirty="0" smtClean="0"/>
              <a:t>Relational operators, arithmetic operators, insertion operators for data output, and extraction operators for data input applied to classes</a:t>
            </a:r>
          </a:p>
        </p:txBody>
      </p:sp>
    </p:spTree>
    <p:extLst>
      <p:ext uri="{BB962C8B-B14F-4D97-AF65-F5344CB8AC3E}">
        <p14:creationId xmlns:p14="http://schemas.microsoft.com/office/powerpoint/2010/main" val="8180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 Overloading (cont’d.)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Examples</a:t>
            </a:r>
          </a:p>
          <a:p>
            <a:pPr lvl="1" eaLnBrk="1" hangingPunct="1"/>
            <a:r>
              <a:rPr lang="en-US" dirty="0" smtClean="0"/>
              <a:t>Stream insertion operator (&lt;&lt;), stream extraction operator(&gt;&gt;), +, and –</a:t>
            </a:r>
          </a:p>
          <a:p>
            <a:pPr eaLnBrk="1" hangingPunct="1"/>
            <a:r>
              <a:rPr lang="en-US" sz="2800" dirty="0" smtClean="0"/>
              <a:t>Advantage</a:t>
            </a:r>
          </a:p>
          <a:p>
            <a:pPr lvl="1" eaLnBrk="1" hangingPunct="1"/>
            <a:r>
              <a:rPr lang="en-US" dirty="0" smtClean="0"/>
              <a:t>Operators work effectively in specific applications</a:t>
            </a:r>
          </a:p>
          <a:p>
            <a:pPr eaLnBrk="1" hangingPunct="1"/>
            <a:r>
              <a:rPr lang="en-US" sz="2800" dirty="0" smtClean="0"/>
              <a:t>C++ does not allow </a:t>
            </a:r>
            <a:r>
              <a:rPr lang="en-US" sz="2800" dirty="0" smtClean="0"/>
              <a:t>creation of </a:t>
            </a:r>
            <a:r>
              <a:rPr lang="en-US" sz="2800" dirty="0" smtClean="0"/>
              <a:t>new operators</a:t>
            </a:r>
          </a:p>
          <a:p>
            <a:pPr eaLnBrk="1" hangingPunct="1"/>
            <a:r>
              <a:rPr lang="en-US" sz="2800" dirty="0" smtClean="0"/>
              <a:t>Overload an operator</a:t>
            </a:r>
          </a:p>
          <a:p>
            <a:pPr lvl="1" eaLnBrk="1" hangingPunct="1"/>
            <a:r>
              <a:rPr lang="en-US" dirty="0" smtClean="0"/>
              <a:t>Write functions (header and body)</a:t>
            </a:r>
          </a:p>
          <a:p>
            <a:pPr lvl="1" eaLnBrk="1" hangingPunct="1"/>
            <a:r>
              <a:rPr lang="en-US" dirty="0" smtClean="0"/>
              <a:t>Function name overloading an operator: reserved word operator followed by operator to be overloaded</a:t>
            </a:r>
          </a:p>
        </p:txBody>
      </p:sp>
    </p:spTree>
    <p:extLst>
      <p:ext uri="{BB962C8B-B14F-4D97-AF65-F5344CB8AC3E}">
        <p14:creationId xmlns:p14="http://schemas.microsoft.com/office/powerpoint/2010/main" val="35179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 Overloading (cont’d.)</a:t>
            </a:r>
          </a:p>
        </p:txBody>
      </p:sp>
      <p:sp>
        <p:nvSpPr>
          <p:cNvPr id="2867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 an operator</a:t>
            </a:r>
          </a:p>
          <a:p>
            <a:pPr lvl="1" eaLnBrk="1" hangingPunct="1"/>
            <a:r>
              <a:rPr lang="en-US" smtClean="0"/>
              <a:t>Write functions (header and body)</a:t>
            </a:r>
          </a:p>
          <a:p>
            <a:pPr lvl="1" eaLnBrk="1" hangingPunct="1"/>
            <a:r>
              <a:rPr lang="en-US" smtClean="0"/>
              <a:t>Function name overloading an operator: reserved word operator followed by operator to be overloaded</a:t>
            </a:r>
          </a:p>
          <a:p>
            <a:pPr eaLnBrk="1" hangingPunct="1"/>
            <a:r>
              <a:rPr lang="en-US" smtClean="0"/>
              <a:t>Example: operator &gt;=</a:t>
            </a:r>
          </a:p>
          <a:p>
            <a:pPr lvl="1" eaLnBrk="1" hangingPunct="1"/>
            <a:r>
              <a:rPr lang="en-US" smtClean="0"/>
              <a:t>Function name: operator&gt;=</a:t>
            </a:r>
          </a:p>
          <a:p>
            <a:pPr eaLnBrk="1" hangingPunct="1"/>
            <a:r>
              <a:rPr lang="en-US" smtClean="0"/>
              <a:t>Operator function</a:t>
            </a:r>
          </a:p>
          <a:p>
            <a:pPr lvl="1" eaLnBrk="1" hangingPunct="1"/>
            <a:r>
              <a:rPr lang="en-US" smtClean="0"/>
              <a:t>Function overloading an operator</a:t>
            </a:r>
          </a:p>
        </p:txBody>
      </p:sp>
    </p:spTree>
    <p:extLst>
      <p:ext uri="{BB962C8B-B14F-4D97-AF65-F5344CB8AC3E}">
        <p14:creationId xmlns:p14="http://schemas.microsoft.com/office/powerpoint/2010/main" val="24705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Syntax for Operator Functions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Result of an operation: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Operator function: value-returning function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Operator</a:t>
            </a:r>
            <a:r>
              <a:rPr lang="en-US" dirty="0" smtClean="0"/>
              <a:t>: reserved word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Overloading an operator for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Include statement to declare the function to overload the operator in class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Write operator function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Operator function heading syntax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34" y="5620284"/>
            <a:ext cx="60880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3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Overloading an Operator: Some Restrictions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752600"/>
            <a:ext cx="86868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Cannot change operator precedence</a:t>
            </a:r>
          </a:p>
          <a:p>
            <a:pPr eaLnBrk="1" hangingPunct="1"/>
            <a:r>
              <a:rPr lang="en-US" dirty="0" smtClean="0"/>
              <a:t>Cannot change associativity </a:t>
            </a:r>
          </a:p>
          <a:p>
            <a:pPr lvl="1" eaLnBrk="1" hangingPunct="1"/>
            <a:r>
              <a:rPr lang="en-US" dirty="0" smtClean="0"/>
              <a:t>Example: arithmetic operator + goes from left to right and cannot be changed</a:t>
            </a:r>
          </a:p>
          <a:p>
            <a:pPr eaLnBrk="1" hangingPunct="1"/>
            <a:r>
              <a:rPr lang="en-US" dirty="0" smtClean="0"/>
              <a:t>Cannot use default arguments with an overloaded operator</a:t>
            </a:r>
          </a:p>
          <a:p>
            <a:pPr eaLnBrk="1" hangingPunct="1"/>
            <a:r>
              <a:rPr lang="en-US" dirty="0" smtClean="0"/>
              <a:t>Cannot change number of arguments an operator takes</a:t>
            </a:r>
          </a:p>
        </p:txBody>
      </p:sp>
    </p:spTree>
    <p:extLst>
      <p:ext uri="{BB962C8B-B14F-4D97-AF65-F5344CB8AC3E}">
        <p14:creationId xmlns:p14="http://schemas.microsoft.com/office/powerpoint/2010/main" val="30102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70" y="1"/>
            <a:ext cx="9169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Overloading an Operator: Some Restrictions (cont’d.)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74862"/>
            <a:ext cx="8686800" cy="446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Cannot create new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Some operators cannot be overloaded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.</a:t>
            </a:r>
            <a:r>
              <a:rPr lang="en-US" dirty="0" smtClean="0"/>
              <a:t>	   </a:t>
            </a:r>
            <a:r>
              <a:rPr lang="en-US" dirty="0" smtClean="0">
                <a:latin typeface="Courier New" pitchFamily="49" charset="0"/>
              </a:rPr>
              <a:t>.*  ::  ?:  </a:t>
            </a:r>
            <a:r>
              <a:rPr lang="en-US" dirty="0" err="1" smtClean="0">
                <a:latin typeface="Courier New" pitchFamily="49" charset="0"/>
              </a:rPr>
              <a:t>sizeof</a:t>
            </a:r>
            <a:endParaRPr lang="en-US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an operator works with built-in types remains the same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Operators can be overloaded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 objects of the user-defined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 combination of objects of the user-defined type and objects of the built-in type</a:t>
            </a:r>
          </a:p>
        </p:txBody>
      </p:sp>
    </p:spTree>
    <p:extLst>
      <p:ext uri="{BB962C8B-B14F-4D97-AF65-F5344CB8AC3E}">
        <p14:creationId xmlns:p14="http://schemas.microsoft.com/office/powerpoint/2010/main" val="32510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641</Words>
  <Application>Microsoft Office PowerPoint</Application>
  <PresentationFormat>On-screen Show (4:3)</PresentationFormat>
  <Paragraphs>108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2_Default Design</vt:lpstr>
      <vt:lpstr>Image</vt:lpstr>
      <vt:lpstr>PowerPoint Presentation</vt:lpstr>
      <vt:lpstr>Composition (cont’d.)</vt:lpstr>
      <vt:lpstr>Polymorphism: Operator and Function Overloading</vt:lpstr>
      <vt:lpstr>Operator Overloading</vt:lpstr>
      <vt:lpstr>Operator Overloading (cont’d.)</vt:lpstr>
      <vt:lpstr>Operator Overloading (cont’d.)</vt:lpstr>
      <vt:lpstr>Syntax for Operator Functions</vt:lpstr>
      <vt:lpstr>Overloading an Operator: Some Restrictions</vt:lpstr>
      <vt:lpstr>Overloading an Operator: Some Restrictions (cont’d.)</vt:lpstr>
      <vt:lpstr>The Pointer this</vt:lpstr>
      <vt:lpstr>Friend Functions of Classes</vt:lpstr>
      <vt:lpstr>Friend Functions of Classes (cont’d.)</vt:lpstr>
      <vt:lpstr>Operator Functions as Member Functions and Nonmember Functions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Olin</dc:creator>
  <cp:lastModifiedBy>Olin</cp:lastModifiedBy>
  <cp:revision>6</cp:revision>
  <dcterms:created xsi:type="dcterms:W3CDTF">2014-08-20T02:53:53Z</dcterms:created>
  <dcterms:modified xsi:type="dcterms:W3CDTF">2014-09-02T02:39:40Z</dcterms:modified>
</cp:coreProperties>
</file>