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tags/tag14.xml" ContentType="application/vnd.openxmlformats-officedocument.presentationml.tags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4" r:id="rId2"/>
    <p:sldId id="284" r:id="rId3"/>
    <p:sldId id="275" r:id="rId4"/>
    <p:sldId id="276" r:id="rId5"/>
    <p:sldId id="277" r:id="rId6"/>
    <p:sldId id="278" r:id="rId7"/>
    <p:sldId id="285" r:id="rId8"/>
    <p:sldId id="287" r:id="rId9"/>
    <p:sldId id="286" r:id="rId10"/>
    <p:sldId id="279" r:id="rId11"/>
    <p:sldId id="280" r:id="rId12"/>
    <p:sldId id="281" r:id="rId13"/>
    <p:sldId id="282" r:id="rId14"/>
    <p:sldId id="283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71" autoAdjust="0"/>
  </p:normalViewPr>
  <p:slideViewPr>
    <p:cSldViewPr>
      <p:cViewPr varScale="1">
        <p:scale>
          <a:sx n="36" d="100"/>
          <a:sy n="36" d="100"/>
        </p:scale>
        <p:origin x="-97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B439D3-7433-495C-B29B-26601E843229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25CE39A-0F25-4D7A-B285-70E441ADEDC1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D5365F-5AF3-493A-9F7A-B0666AFD5B07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0B0B99-9D4E-4483-B831-15415594C851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294C48-EF80-4AC9-BF0F-4A2303F53E14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0D606B-A2D3-4A58-8171-7B127604D5F4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66D6D5-A502-42AF-A580-591406F0767D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B439D3-7433-495C-B29B-26601E843229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25CE39A-0F25-4D7A-B285-70E441ADEDC1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C04872-707D-4E77-92FB-649D8D86263E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175D78-DDF7-4B8E-8C3F-CE2815B958B9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7764C8-85C7-49CC-8878-0E6B46E865CE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726CD-0BA7-4C95-BA62-450897AA03F6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726CD-0BA7-4C95-BA62-450897AA03F6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726CD-0BA7-4C95-BA62-450897AA03F6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726CD-0BA7-4C95-BA62-450897AA03F6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Data Structures Using C++ 2E</a:t>
            </a:r>
            <a:r>
              <a:rPr lang="en-US" dirty="0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4000" i="1" dirty="0"/>
              <a:t>Chapter 3</a:t>
            </a:r>
          </a:p>
          <a:p>
            <a:pPr algn="ctr">
              <a:lnSpc>
                <a:spcPct val="90000"/>
              </a:lnSpc>
            </a:pPr>
            <a:r>
              <a:rPr lang="en-US" sz="4000" i="1" dirty="0"/>
              <a:t>Pointers and Array-Based Lists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332443"/>
            <a:ext cx="670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C++ has three types of data</a:t>
            </a:r>
          </a:p>
          <a:p>
            <a:endParaRPr lang="en-US" sz="32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Simple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Structured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Pointers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72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  <a:endParaRPr lang="en-US" sz="32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6868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Dynamic variables </a:t>
            </a:r>
          </a:p>
          <a:p>
            <a:pPr lvl="1" eaLnBrk="1" hangingPunct="1"/>
            <a:r>
              <a:rPr lang="en-US" dirty="0" smtClean="0"/>
              <a:t>Variables created during program execution</a:t>
            </a:r>
          </a:p>
          <a:p>
            <a:pPr lvl="2" eaLnBrk="1" hangingPunct="1"/>
            <a:r>
              <a:rPr lang="en-US" dirty="0" smtClean="0"/>
              <a:t>Real power of pointers</a:t>
            </a:r>
          </a:p>
          <a:p>
            <a:pPr lvl="1" eaLnBrk="1" hangingPunct="1"/>
            <a:r>
              <a:rPr lang="en-US" dirty="0" smtClean="0"/>
              <a:t>Two operators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</a:rPr>
              <a:t>new</a:t>
            </a:r>
            <a:r>
              <a:rPr lang="en-US" dirty="0" smtClean="0"/>
              <a:t>: creates dynamic variables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</a:rPr>
              <a:t>delete</a:t>
            </a:r>
            <a:r>
              <a:rPr lang="en-US" dirty="0" smtClean="0"/>
              <a:t>: destroys dynamic variables</a:t>
            </a:r>
          </a:p>
          <a:p>
            <a:pPr lvl="2" eaLnBrk="1" hangingPunct="1"/>
            <a:r>
              <a:rPr lang="en-US" dirty="0" smtClean="0"/>
              <a:t>Reserved words</a:t>
            </a:r>
          </a:p>
        </p:txBody>
      </p:sp>
    </p:spTree>
    <p:extLst>
      <p:ext uri="{BB962C8B-B14F-4D97-AF65-F5344CB8AC3E}">
        <p14:creationId xmlns:p14="http://schemas.microsoft.com/office/powerpoint/2010/main" val="7133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313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787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  <a:endParaRPr lang="en-US" sz="32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-6350" y="1414463"/>
            <a:ext cx="8686800" cy="4757737"/>
          </a:xfrm>
        </p:spPr>
        <p:txBody>
          <a:bodyPr/>
          <a:lstStyle/>
          <a:p>
            <a:pPr eaLnBrk="1" hangingPunct="1"/>
            <a:r>
              <a:rPr lang="en-US" dirty="0" smtClean="0"/>
              <a:t>Operator </a:t>
            </a:r>
            <a:r>
              <a:rPr lang="en-US" dirty="0" smtClean="0">
                <a:latin typeface="Courier New" pitchFamily="49" charset="0"/>
              </a:rPr>
              <a:t>new</a:t>
            </a:r>
            <a:endParaRPr lang="en-US" dirty="0" smtClean="0"/>
          </a:p>
          <a:p>
            <a:pPr lvl="1" eaLnBrk="1" hangingPunct="1"/>
            <a:r>
              <a:rPr lang="en-US" dirty="0" smtClean="0"/>
              <a:t>Allocates single variable</a:t>
            </a:r>
          </a:p>
          <a:p>
            <a:pPr lvl="1" eaLnBrk="1" hangingPunct="1"/>
            <a:r>
              <a:rPr lang="en-US" dirty="0" smtClean="0"/>
              <a:t>Allocates array of variables</a:t>
            </a:r>
          </a:p>
          <a:p>
            <a:pPr lvl="1" eaLnBrk="1" hangingPunct="1"/>
            <a:r>
              <a:rPr lang="en-US" dirty="0" smtClean="0"/>
              <a:t>Syntax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new </a:t>
            </a:r>
            <a:r>
              <a:rPr lang="en-US" dirty="0" err="1" smtClean="0">
                <a:latin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new </a:t>
            </a:r>
            <a:r>
              <a:rPr lang="en-US" dirty="0" err="1" smtClean="0">
                <a:latin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</a:rPr>
              <a:t>intExp</a:t>
            </a:r>
            <a:r>
              <a:rPr lang="en-US" dirty="0" smtClean="0">
                <a:latin typeface="Courier New" pitchFamily="49" charset="0"/>
              </a:rPr>
              <a:t>];</a:t>
            </a:r>
          </a:p>
          <a:p>
            <a:pPr lvl="1" eaLnBrk="1" hangingPunct="1"/>
            <a:r>
              <a:rPr lang="en-US" dirty="0" smtClean="0"/>
              <a:t>Allocates memory (variable) of designated type </a:t>
            </a:r>
          </a:p>
          <a:p>
            <a:pPr lvl="2" eaLnBrk="1" hangingPunct="1"/>
            <a:r>
              <a:rPr lang="en-US" dirty="0" smtClean="0"/>
              <a:t>Returns pointer to the memory (allocated memory address)</a:t>
            </a:r>
          </a:p>
          <a:p>
            <a:pPr lvl="2" eaLnBrk="1" hangingPunct="1"/>
            <a:r>
              <a:rPr lang="en-US" dirty="0" smtClean="0"/>
              <a:t>Allocated memory: uninitialized</a:t>
            </a:r>
          </a:p>
        </p:txBody>
      </p:sp>
    </p:spTree>
    <p:extLst>
      <p:ext uri="{BB962C8B-B14F-4D97-AF65-F5344CB8AC3E}">
        <p14:creationId xmlns:p14="http://schemas.microsoft.com/office/powerpoint/2010/main" val="33511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  <a:endParaRPr lang="en-US" sz="320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067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Operator </a:t>
            </a:r>
            <a:r>
              <a:rPr lang="en-US" dirty="0" smtClean="0">
                <a:latin typeface="Courier New" pitchFamily="49" charset="0"/>
              </a:rPr>
              <a:t>delete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Destroys dynamic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Syntax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delete </a:t>
            </a:r>
            <a:r>
              <a:rPr lang="en-US" dirty="0" err="1" smtClean="0">
                <a:latin typeface="Courier New" pitchFamily="49" charset="0"/>
              </a:rPr>
              <a:t>pointerVariable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delete [ ] </a:t>
            </a:r>
            <a:r>
              <a:rPr lang="en-US" dirty="0" err="1" smtClean="0">
                <a:latin typeface="Courier New" pitchFamily="49" charset="0"/>
              </a:rPr>
              <a:t>pointerVariable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Memory leak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Memory space that cannot be reallocated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Dangling pointers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Pointer variables containing addresses of </a:t>
            </a:r>
            <a:r>
              <a:rPr lang="en-US" dirty="0" err="1" smtClean="0"/>
              <a:t>deallocated</a:t>
            </a:r>
            <a:r>
              <a:rPr lang="en-US" dirty="0" smtClean="0"/>
              <a:t> memory spaces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Avoid by setting deleted pointers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after delete</a:t>
            </a:r>
          </a:p>
        </p:txBody>
      </p:sp>
    </p:spTree>
    <p:extLst>
      <p:ext uri="{BB962C8B-B14F-4D97-AF65-F5344CB8AC3E}">
        <p14:creationId xmlns:p14="http://schemas.microsoft.com/office/powerpoint/2010/main" val="6140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  <a:endParaRPr lang="en-US" sz="320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Operations on pointer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Operations allowed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Assignment, relational operations; some limited arithmetic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assign value of one pointer variable to another pointer variable of the same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compare two pointer variables for equality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add and subtract integer values from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Danger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Accidentally accessing other variables’ memory locations and changing content without warning</a:t>
            </a:r>
          </a:p>
        </p:txBody>
      </p:sp>
    </p:spTree>
    <p:extLst>
      <p:ext uri="{BB962C8B-B14F-4D97-AF65-F5344CB8AC3E}">
        <p14:creationId xmlns:p14="http://schemas.microsoft.com/office/powerpoint/2010/main" val="3999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  <a:endParaRPr lang="en-US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47800"/>
            <a:ext cx="8686800" cy="472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377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54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157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907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545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Data Structures Using C++ 2E</a:t>
            </a:r>
            <a:r>
              <a:rPr lang="en-US" dirty="0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4000" i="1" dirty="0"/>
              <a:t>Chapter 3</a:t>
            </a:r>
          </a:p>
          <a:p>
            <a:pPr algn="ctr">
              <a:lnSpc>
                <a:spcPct val="90000"/>
              </a:lnSpc>
            </a:pPr>
            <a:r>
              <a:rPr lang="en-US" sz="4000" i="1" dirty="0"/>
              <a:t>Pointers and Array-Based Lists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703388"/>
            <a:ext cx="9040813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2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77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087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94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192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091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964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045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45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343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552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44" y="1447800"/>
            <a:ext cx="8686800" cy="5410200"/>
          </a:xfrm>
        </p:spPr>
        <p:txBody>
          <a:bodyPr/>
          <a:lstStyle/>
          <a:p>
            <a:pPr eaLnBrk="1" hangingPunct="1"/>
            <a:r>
              <a:rPr lang="en-US" dirty="0"/>
              <a:t>Declaring pointer variables </a:t>
            </a:r>
          </a:p>
          <a:p>
            <a:pPr lvl="1" eaLnBrk="1" hangingPunct="1"/>
            <a:r>
              <a:rPr lang="en-US" dirty="0"/>
              <a:t>Specify </a:t>
            </a:r>
            <a:r>
              <a:rPr lang="en-US" dirty="0">
                <a:solidFill>
                  <a:srgbClr val="FF0000"/>
                </a:solidFill>
              </a:rPr>
              <a:t>data type of value stored </a:t>
            </a:r>
            <a:r>
              <a:rPr lang="en-US" dirty="0"/>
              <a:t>in </a:t>
            </a:r>
            <a:r>
              <a:rPr lang="en-US" dirty="0" smtClean="0"/>
              <a:t>location pointer </a:t>
            </a:r>
            <a:r>
              <a:rPr lang="en-US" dirty="0"/>
              <a:t>variable points to</a:t>
            </a:r>
          </a:p>
          <a:p>
            <a:pPr lvl="1" eaLnBrk="1" hangingPunct="1"/>
            <a:r>
              <a:rPr lang="en-US" dirty="0"/>
              <a:t>General syntax</a:t>
            </a:r>
          </a:p>
          <a:p>
            <a:pPr lvl="2" eaLnBrk="1" hangingPunct="1">
              <a:buFontTx/>
              <a:buNone/>
            </a:pPr>
            <a:r>
              <a:rPr lang="en-US" dirty="0" err="1">
                <a:latin typeface="Courier New" pitchFamily="49" charset="0"/>
              </a:rPr>
              <a:t>dataType</a:t>
            </a:r>
            <a:r>
              <a:rPr lang="en-US" dirty="0">
                <a:latin typeface="Courier New" pitchFamily="49" charset="0"/>
              </a:rPr>
              <a:t> *identifier;</a:t>
            </a:r>
          </a:p>
          <a:p>
            <a:pPr lvl="1" eaLnBrk="1" hangingPunct="1"/>
            <a:r>
              <a:rPr lang="en-US" dirty="0"/>
              <a:t>Asterisk symbol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  <a:r>
              <a:rPr lang="en-US" dirty="0"/>
              <a:t>and</a:t>
            </a:r>
            <a:r>
              <a:rPr lang="en-US" dirty="0">
                <a:latin typeface="Courier New" pitchFamily="49" charset="0"/>
              </a:rPr>
              <a:t> char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7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321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47800"/>
            <a:ext cx="8686800" cy="4648200"/>
          </a:xfrm>
        </p:spPr>
        <p:txBody>
          <a:bodyPr/>
          <a:lstStyle/>
          <a:p>
            <a:pPr eaLnBrk="1" hangingPunct="1"/>
            <a:r>
              <a:rPr lang="en-US" dirty="0"/>
              <a:t>Address-of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Unary operator</a:t>
            </a:r>
          </a:p>
          <a:p>
            <a:pPr lvl="1" eaLnBrk="1" hangingPunct="1"/>
            <a:r>
              <a:rPr lang="en-US" dirty="0"/>
              <a:t>Returns address of its operand</a:t>
            </a:r>
          </a:p>
          <a:p>
            <a:pPr eaLnBrk="1" hangingPunct="1"/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Unary operator</a:t>
            </a:r>
          </a:p>
          <a:p>
            <a:pPr lvl="2" eaLnBrk="1" hangingPunct="1"/>
            <a:r>
              <a:rPr lang="en-US" dirty="0"/>
              <a:t>Different from binary multiplication operator</a:t>
            </a:r>
          </a:p>
          <a:p>
            <a:pPr lvl="1" eaLnBrk="1" hangingPunct="1"/>
            <a:r>
              <a:rPr lang="en-US" dirty="0"/>
              <a:t>Also known as indirection operator</a:t>
            </a:r>
          </a:p>
          <a:p>
            <a:pPr lvl="1" eaLnBrk="1" hangingPunct="1"/>
            <a:r>
              <a:rPr lang="en-US" dirty="0"/>
              <a:t>Refers to object where the pointer points (operand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)</a:t>
            </a:r>
          </a:p>
          <a:p>
            <a:pPr eaLnBrk="1" hangingPunct="1"/>
            <a:endParaRPr 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Pointers and classes</a:t>
            </a:r>
          </a:p>
          <a:p>
            <a:pPr lvl="1" eaLnBrk="1" hangingPunct="1"/>
            <a:r>
              <a:rPr lang="en-US" dirty="0" smtClean="0"/>
              <a:t>Dot operator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Higher precedence than dereferencing operator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)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Member </a:t>
            </a:r>
            <a:r>
              <a:rPr lang="en-US" dirty="0" smtClean="0"/>
              <a:t>access operator arrow (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Simplifies access of </a:t>
            </a:r>
            <a:r>
              <a:rPr lang="en-US" dirty="0" smtClean="0">
                <a:latin typeface="Courier New" pitchFamily="49" charset="0"/>
              </a:rPr>
              <a:t>class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components via a </a:t>
            </a:r>
            <a:r>
              <a:rPr lang="en-US" dirty="0" smtClean="0"/>
              <a:t>pointer</a:t>
            </a:r>
          </a:p>
          <a:p>
            <a:pPr lvl="2" eaLnBrk="1" hangingPunct="1"/>
            <a:r>
              <a:rPr lang="en-US" dirty="0" smtClean="0"/>
              <a:t>What’s difference between </a:t>
            </a:r>
            <a:r>
              <a:rPr lang="en-US" dirty="0" err="1" smtClean="0"/>
              <a:t>struct</a:t>
            </a:r>
            <a:r>
              <a:rPr lang="en-US" dirty="0" smtClean="0"/>
              <a:t> &amp; class? </a:t>
            </a:r>
            <a:endParaRPr lang="en-US" dirty="0" smtClean="0"/>
          </a:p>
          <a:p>
            <a:pPr lvl="1" eaLnBrk="1" hangingPunct="1"/>
            <a:r>
              <a:rPr lang="en-US" dirty="0" smtClean="0"/>
              <a:t>Syntax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pointerVariableName</a:t>
            </a:r>
            <a:r>
              <a:rPr lang="en-US" dirty="0" smtClean="0">
                <a:latin typeface="Courier New" pitchFamily="49" charset="0"/>
              </a:rPr>
              <a:t> -&gt; </a:t>
            </a:r>
            <a:r>
              <a:rPr lang="en-US" dirty="0" err="1" smtClean="0">
                <a:latin typeface="Courier New" pitchFamily="49" charset="0"/>
              </a:rPr>
              <a:t>classMemberName</a:t>
            </a:r>
            <a:endParaRPr 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  <a:endParaRPr lang="en-US" sz="32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Initializing pointer variables</a:t>
            </a:r>
          </a:p>
          <a:p>
            <a:pPr lvl="1" eaLnBrk="1" hangingPunct="1"/>
            <a:r>
              <a:rPr lang="en-US" dirty="0" smtClean="0"/>
              <a:t>No automatic variable initialization in C++</a:t>
            </a:r>
          </a:p>
          <a:p>
            <a:pPr lvl="1" eaLnBrk="1" hangingPunct="1"/>
            <a:r>
              <a:rPr lang="en-US" dirty="0" smtClean="0"/>
              <a:t>Pointer variables must be initialized</a:t>
            </a:r>
          </a:p>
          <a:p>
            <a:pPr lvl="2" eaLnBrk="1" hangingPunct="1"/>
            <a:r>
              <a:rPr lang="en-US" dirty="0" smtClean="0"/>
              <a:t>If not initialized, they do not point to anything</a:t>
            </a:r>
          </a:p>
          <a:p>
            <a:pPr lvl="1" eaLnBrk="1" hangingPunct="1"/>
            <a:r>
              <a:rPr lang="en-US" dirty="0" smtClean="0"/>
              <a:t>Initialized using</a:t>
            </a:r>
          </a:p>
          <a:p>
            <a:pPr lvl="2" eaLnBrk="1" hangingPunct="1"/>
            <a:r>
              <a:rPr lang="en-US" dirty="0" smtClean="0"/>
              <a:t>Constant value 0 (null pointer)</a:t>
            </a:r>
          </a:p>
          <a:p>
            <a:pPr lvl="2" eaLnBrk="1" hangingPunct="1"/>
            <a:r>
              <a:rPr lang="en-US" dirty="0" smtClean="0"/>
              <a:t>Named constant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 eaLnBrk="1" hangingPunct="1"/>
            <a:r>
              <a:rPr lang="en-US" dirty="0" smtClean="0"/>
              <a:t>Number 0</a:t>
            </a:r>
          </a:p>
          <a:p>
            <a:pPr lvl="2" eaLnBrk="1" hangingPunct="1"/>
            <a:r>
              <a:rPr lang="en-US" dirty="0" smtClean="0"/>
              <a:t>Only number directly assignable to a pointer variable</a:t>
            </a:r>
          </a:p>
          <a:p>
            <a:pPr lvl="3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0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  <a:endParaRPr lang="en-US" sz="32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86800" cy="4572000"/>
          </a:xfrm>
        </p:spPr>
        <p:txBody>
          <a:bodyPr/>
          <a:lstStyle/>
          <a:p>
            <a:pPr marL="1371600" lvl="3" indent="0" eaLnBrk="1" hangingPunct="1">
              <a:buNone/>
            </a:pPr>
            <a:r>
              <a:rPr lang="en-US" sz="2800" dirty="0" smtClean="0"/>
              <a:t>Some C++ matters</a:t>
            </a:r>
          </a:p>
          <a:p>
            <a:pPr marL="1371600" lvl="3" indent="0" eaLnBrk="1" hangingPunct="1">
              <a:buNone/>
            </a:pPr>
            <a:endParaRPr lang="en-US" sz="2800" dirty="0"/>
          </a:p>
          <a:p>
            <a:pPr lvl="3" eaLnBrk="1" hangingPunct="1"/>
            <a:r>
              <a:rPr lang="en-US" sz="2800" dirty="0" smtClean="0"/>
              <a:t>What’s the difference between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and a class?</a:t>
            </a:r>
          </a:p>
          <a:p>
            <a:pPr lvl="3" eaLnBrk="1" hangingPunct="1"/>
            <a:r>
              <a:rPr lang="en-US" sz="2800" dirty="0" smtClean="0"/>
              <a:t>What’s a memory leak?</a:t>
            </a:r>
            <a:endParaRPr lang="en-US" sz="2800" dirty="0" smtClean="0"/>
          </a:p>
          <a:p>
            <a:pPr marL="1371600" lvl="3" indent="0" eaLnBrk="1" hangingPunct="1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937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  <a:endParaRPr lang="en-US" sz="32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86800" cy="4572000"/>
          </a:xfrm>
        </p:spPr>
        <p:txBody>
          <a:bodyPr/>
          <a:lstStyle/>
          <a:p>
            <a:pPr marL="1371600" lvl="3" indent="0" eaLnBrk="1" hangingPunct="1">
              <a:buNone/>
            </a:pPr>
            <a:r>
              <a:rPr lang="en-US" sz="2800" dirty="0" smtClean="0"/>
              <a:t>Some examples involving pointers</a:t>
            </a:r>
          </a:p>
          <a:p>
            <a:pPr marL="1371600" lvl="3" indent="0" eaLnBrk="1" hangingPunct="1">
              <a:buNone/>
            </a:pPr>
            <a:endParaRPr lang="en-US" sz="2800" dirty="0"/>
          </a:p>
          <a:p>
            <a:pPr lvl="3" eaLnBrk="1" hangingPunct="1"/>
            <a:r>
              <a:rPr lang="en-US" sz="2800" dirty="0" smtClean="0"/>
              <a:t>Playing with Pointers</a:t>
            </a:r>
          </a:p>
          <a:p>
            <a:pPr lvl="3" eaLnBrk="1" hangingPunct="1"/>
            <a:r>
              <a:rPr lang="en-US" sz="2800" dirty="0" smtClean="0"/>
              <a:t>Example 3-2 page 135</a:t>
            </a:r>
          </a:p>
          <a:p>
            <a:pPr lvl="3" eaLnBrk="1" hangingPunct="1"/>
            <a:r>
              <a:rPr lang="en-US" sz="2800" dirty="0" smtClean="0"/>
              <a:t>Example 3-3 page 142</a:t>
            </a:r>
            <a:endParaRPr lang="en-US" sz="2800" dirty="0"/>
          </a:p>
          <a:p>
            <a:pPr marL="1371600" lvl="3" indent="0" eaLnBrk="1" hangingPunct="1">
              <a:buNone/>
            </a:pPr>
            <a:endParaRPr lang="en-US" sz="2800" dirty="0" smtClean="0"/>
          </a:p>
          <a:p>
            <a:pPr marL="1371600" lvl="3" indent="0" eaLnBrk="1" hangingPunct="1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978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i="1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Data Structures Using C++ 2E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Pointer Data Type and Pointer Variables (cont’d.)</a:t>
            </a:r>
            <a:endParaRPr lang="en-US" sz="32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86800" cy="4572000"/>
          </a:xfrm>
        </p:spPr>
        <p:txBody>
          <a:bodyPr/>
          <a:lstStyle/>
          <a:p>
            <a:pPr marL="1371600" lvl="3" indent="0" eaLnBrk="1" hangingPunct="1">
              <a:buNone/>
            </a:pPr>
            <a:r>
              <a:rPr lang="en-US" sz="2800" dirty="0" smtClean="0"/>
              <a:t>Various List Data Types</a:t>
            </a:r>
            <a:endParaRPr lang="en-US" sz="2800" dirty="0" smtClean="0"/>
          </a:p>
          <a:p>
            <a:pPr marL="1371600" lvl="3" indent="0" eaLnBrk="1" hangingPunct="1">
              <a:buNone/>
            </a:pPr>
            <a:endParaRPr lang="en-US" sz="2800" dirty="0"/>
          </a:p>
          <a:p>
            <a:pPr lvl="3" eaLnBrk="1" hangingPunct="1"/>
            <a:r>
              <a:rPr lang="en-US" sz="2800" dirty="0" smtClean="0"/>
              <a:t>Array lists</a:t>
            </a:r>
          </a:p>
          <a:p>
            <a:pPr lvl="3" eaLnBrk="1" hangingPunct="1"/>
            <a:r>
              <a:rPr lang="en-US" sz="2800" dirty="0" smtClean="0"/>
              <a:t>Linked lists</a:t>
            </a:r>
          </a:p>
          <a:p>
            <a:pPr lvl="3" eaLnBrk="1" hangingPunct="1"/>
            <a:r>
              <a:rPr lang="en-US" sz="2800" dirty="0" smtClean="0"/>
              <a:t>Doubly linked lists</a:t>
            </a:r>
            <a:endParaRPr lang="en-US" sz="2800" dirty="0" smtClean="0"/>
          </a:p>
          <a:p>
            <a:pPr marL="1371600" lvl="3" indent="0" eaLnBrk="1" hangingPunct="1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39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633</Words>
  <Application>Microsoft Office PowerPoint</Application>
  <PresentationFormat>On-screen Show (4:3)</PresentationFormat>
  <Paragraphs>147</Paragraphs>
  <Slides>30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2_Default Design</vt:lpstr>
      <vt:lpstr>Image</vt:lpstr>
      <vt:lpstr>Data Structures Using C++ 2E </vt:lpstr>
      <vt:lpstr>Data Structures Using C++ 2E </vt:lpstr>
      <vt:lpstr>The Pointer Data Type and Pointer Variables</vt:lpstr>
      <vt:lpstr>The Pointer Data Type and Pointer Variables (cont’d.)</vt:lpstr>
      <vt:lpstr>The Pointer Data Type and Pointer Variables (cont’d.)</vt:lpstr>
      <vt:lpstr>The Pointer Data Type and Pointer Variables (cont’d.)</vt:lpstr>
      <vt:lpstr>The Pointer Data Type and Pointer Variables (cont’d.)</vt:lpstr>
      <vt:lpstr>The Pointer Data Type and Pointer Variables (cont’d.)</vt:lpstr>
      <vt:lpstr>The Pointer Data Type and Pointer Variables (cont’d.)</vt:lpstr>
      <vt:lpstr>The Pointer Data Type and Pointer Variables (cont’d.)</vt:lpstr>
      <vt:lpstr>The Pointer Data Type and Pointer Variables (cont’d.)</vt:lpstr>
      <vt:lpstr>The Pointer Data Type and Pointer Variables (cont’d.)</vt:lpstr>
      <vt:lpstr>The Pointer Data Type and Pointer Variables (cont’d.)</vt:lpstr>
      <vt:lpstr>The Pointer Data Type and Pointer Variables (cont’d.)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10</cp:revision>
  <dcterms:created xsi:type="dcterms:W3CDTF">2014-08-20T02:53:53Z</dcterms:created>
  <dcterms:modified xsi:type="dcterms:W3CDTF">2014-09-09T19:15:34Z</dcterms:modified>
</cp:coreProperties>
</file>