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74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85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49AFB-2FDA-46FE-A503-CAFA461C3947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7723-1082-47EC-A3D8-0FB16E97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9F6355-A05A-457E-BFCD-12EB89FD3B5F}" type="slidenum">
              <a:rPr lang="en-US" altLang="en-US" smtClean="0"/>
              <a:pPr eaLnBrk="1" hangingPunct="1"/>
              <a:t>1</a:t>
            </a:fld>
            <a:endParaRPr lang="en-US" altLang="en-US" smtClean="0"/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4613" y="8684647"/>
            <a:ext cx="2971800" cy="45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1EF2552-2447-4CD1-8CB7-4F8665F12C72}" type="slidenum">
              <a:rPr lang="en-US" altLang="en-US" sz="1200"/>
              <a:pPr algn="r"/>
              <a:t>1</a:t>
            </a:fld>
            <a:endParaRPr lang="en-US" altLang="en-US" sz="1200"/>
          </a:p>
        </p:txBody>
      </p:sp>
      <p:sp>
        <p:nvSpPr>
          <p:cNvPr id="6349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1EF468-A891-41AC-B6F3-F203FFD68640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 userDrawn="1"/>
        </p:nvGraphicFramePr>
        <p:xfrm>
          <a:off x="2057400" y="6630988"/>
          <a:ext cx="23495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393512" imgH="380818" progId="Photoshop.Image.9">
                  <p:embed/>
                </p:oleObj>
              </mc:Choice>
              <mc:Fallback>
                <p:oleObj name="Image" r:id="rId3" imgW="393512" imgH="38081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630988"/>
                        <a:ext cx="23495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7969250" y="6553200"/>
            <a:ext cx="117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FF"/>
                </a:solidFill>
                <a:latin typeface="Arial Black" pitchFamily="34" charset="0"/>
              </a:rPr>
              <a:t>CS@</a:t>
            </a:r>
            <a:r>
              <a:rPr lang="en-US" sz="2000">
                <a:solidFill>
                  <a:srgbClr val="FF0000"/>
                </a:solidFill>
                <a:latin typeface="Arial Black" pitchFamily="34" charset="0"/>
              </a:rPr>
              <a:t>UH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53200"/>
            <a:ext cx="152400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dirty="0">
                <a:solidFill>
                  <a:srgbClr val="808080">
                    <a:lumMod val="20000"/>
                    <a:lumOff val="80000"/>
                  </a:srgbClr>
                </a:solidFill>
              </a:rPr>
              <a:t>ACM-GIS08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12" descr="UHLOGO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CC0000"/>
                </a:solidFill>
              </a:rPr>
              <a:t>Department of Computer Science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924800" y="6491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534400" y="64770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84C745E4-0527-43B8-9903-F73B74E2843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5410200"/>
          </a:xfr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99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1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77" name="Picture 7" descr="UHLOGO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 descr="uhseal.gif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6286500"/>
            <a:ext cx="563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905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altLang="en-US" b="1" dirty="0" smtClean="0"/>
              <a:t>Data Structures Using C++ 2E</a:t>
            </a:r>
            <a:r>
              <a:rPr lang="en-US" altLang="en-US" dirty="0" smtClean="0"/>
              <a:t> 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08012" y="366712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altLang="en-US" sz="4000" i="1" dirty="0" smtClean="0">
                <a:solidFill>
                  <a:schemeClr val="bg1"/>
                </a:solidFill>
              </a:rPr>
              <a:t>Chapter 5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altLang="en-US" sz="4000" i="1" dirty="0" smtClean="0">
                <a:solidFill>
                  <a:schemeClr val="bg1"/>
                </a:solidFill>
              </a:rPr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5434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Traversing a Linked List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Basic linked list operations</a:t>
            </a:r>
          </a:p>
          <a:p>
            <a:pPr lvl="1" eaLnBrk="1" hangingPunct="1"/>
            <a:r>
              <a:rPr lang="en-US" altLang="en-US" dirty="0" smtClean="0"/>
              <a:t>Search list to determine if particular item is in the list</a:t>
            </a:r>
          </a:p>
          <a:p>
            <a:pPr lvl="1" eaLnBrk="1" hangingPunct="1"/>
            <a:r>
              <a:rPr lang="en-US" altLang="en-US" dirty="0" smtClean="0"/>
              <a:t>Insert item in list</a:t>
            </a:r>
          </a:p>
          <a:p>
            <a:pPr lvl="1" eaLnBrk="1" hangingPunct="1"/>
            <a:r>
              <a:rPr lang="en-US" altLang="en-US" dirty="0" smtClean="0"/>
              <a:t>Delete item from list</a:t>
            </a:r>
          </a:p>
          <a:p>
            <a:pPr eaLnBrk="1" hangingPunct="1"/>
            <a:r>
              <a:rPr lang="en-US" altLang="en-US" dirty="0" smtClean="0"/>
              <a:t>These operations require list traversal</a:t>
            </a:r>
          </a:p>
          <a:p>
            <a:pPr lvl="1" eaLnBrk="1" hangingPunct="1"/>
            <a:r>
              <a:rPr lang="en-US" altLang="en-US" dirty="0" smtClean="0"/>
              <a:t>Given pointer to list first node, we must step through list nodes</a:t>
            </a:r>
          </a:p>
          <a:p>
            <a:pPr lvl="2" eaLnBrk="1" hangingPunct="1"/>
            <a:endParaRPr lang="en-US" altLang="en-US" dirty="0" smtClean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 Data Structures Using C++ 2E</a:t>
            </a:r>
          </a:p>
        </p:txBody>
      </p:sp>
    </p:spTree>
    <p:extLst>
      <p:ext uri="{BB962C8B-B14F-4D97-AF65-F5344CB8AC3E}">
        <p14:creationId xmlns:p14="http://schemas.microsoft.com/office/powerpoint/2010/main" val="53809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381000"/>
            <a:ext cx="8229600" cy="381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Traversing a Linked List (cont’d.)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143000"/>
            <a:ext cx="8686800" cy="51974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Suppose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altLang="en-US" dirty="0" smtClean="0"/>
              <a:t> points to a linked list of numbers</a:t>
            </a:r>
          </a:p>
          <a:p>
            <a:pPr lvl="1" eaLnBrk="1" hangingPunct="1"/>
            <a:r>
              <a:rPr lang="en-US" altLang="en-US" dirty="0" smtClean="0"/>
              <a:t>Code outputting data stored in each node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 Data Structures Using C++ 2E</a:t>
            </a: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31924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72000"/>
            <a:ext cx="34290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8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 Data Structures Using C++ 2E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48600" y="6245225"/>
            <a:ext cx="838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CA6D3D-6C71-4400-BE0C-039E7B45174B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Item Insertion and Deletion</a:t>
            </a:r>
          </a:p>
        </p:txBody>
      </p:sp>
      <p:sp>
        <p:nvSpPr>
          <p:cNvPr id="1434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Generic definition of a node on page 270</a:t>
            </a: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4633913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3" name="Group 12"/>
          <p:cNvGrpSpPr>
            <a:grpSpLocks/>
          </p:cNvGrpSpPr>
          <p:nvPr/>
        </p:nvGrpSpPr>
        <p:grpSpPr bwMode="auto">
          <a:xfrm>
            <a:off x="2286000" y="2743200"/>
            <a:ext cx="4862513" cy="3473450"/>
            <a:chOff x="1566" y="1740"/>
            <a:chExt cx="3063" cy="2188"/>
          </a:xfrm>
        </p:grpSpPr>
        <p:pic>
          <p:nvPicPr>
            <p:cNvPr id="1434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920"/>
              <a:ext cx="2997" cy="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566" y="1740"/>
              <a:ext cx="2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TABLE 5-3</a:t>
              </a:r>
              <a:r>
                <a:rPr lang="en-US" altLang="en-US"/>
                <a:t> Inserting a node in a linked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5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 Data Structures Using C++ 2E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Item Insertion and Deletion (cont’d.)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3048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Sequence of statements to insert node</a:t>
            </a:r>
          </a:p>
          <a:p>
            <a:pPr lvl="1" eaLnBrk="1" hangingPunct="1"/>
            <a:r>
              <a:rPr lang="en-US" altLang="en-US" dirty="0" smtClean="0"/>
              <a:t>Very important</a:t>
            </a:r>
          </a:p>
          <a:p>
            <a:pPr lvl="2" eaLnBrk="1" hangingPunct="1"/>
            <a:r>
              <a:rPr lang="en-US" altLang="en-US" dirty="0" smtClean="0"/>
              <a:t>Use only one pointer (</a:t>
            </a:r>
            <a:r>
              <a:rPr lang="en-US" altLang="en-US" dirty="0" smtClean="0">
                <a:latin typeface="Courier New" pitchFamily="49" charset="0"/>
              </a:rPr>
              <a:t>p</a:t>
            </a:r>
            <a:r>
              <a:rPr lang="en-US" altLang="en-US" dirty="0" smtClean="0"/>
              <a:t>) to adjust links of the nodes</a:t>
            </a:r>
          </a:p>
          <a:p>
            <a:pPr eaLnBrk="1" hangingPunct="1"/>
            <a:r>
              <a:rPr lang="en-US" altLang="en-US" dirty="0" smtClean="0"/>
              <a:t>Using two pointers</a:t>
            </a:r>
          </a:p>
          <a:p>
            <a:pPr lvl="1" eaLnBrk="1" hangingPunct="1"/>
            <a:r>
              <a:rPr lang="en-US" altLang="en-US" dirty="0" smtClean="0"/>
              <a:t>Can simplify insertion code somewhat</a:t>
            </a:r>
          </a:p>
        </p:txBody>
      </p:sp>
    </p:spTree>
    <p:extLst>
      <p:ext uri="{BB962C8B-B14F-4D97-AF65-F5344CB8AC3E}">
        <p14:creationId xmlns:p14="http://schemas.microsoft.com/office/powerpoint/2010/main" val="30709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 Data Structures Using C++ 2E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48600" y="6245225"/>
            <a:ext cx="838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7B030E-09F7-4201-867C-7F0987487A77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Item Insertion and Deletion (cont’d.)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Memory still occupied by node after deletion</a:t>
            </a:r>
          </a:p>
          <a:p>
            <a:pPr lvl="1" eaLnBrk="1" hangingPunct="1"/>
            <a:r>
              <a:rPr lang="en-US" altLang="en-US" dirty="0" smtClean="0"/>
              <a:t>Memory is inaccessible</a:t>
            </a:r>
          </a:p>
          <a:p>
            <a:pPr lvl="1" eaLnBrk="1" hangingPunct="1"/>
            <a:r>
              <a:rPr lang="en-US" altLang="en-US" dirty="0" err="1" smtClean="0"/>
              <a:t>Deallocate</a:t>
            </a:r>
            <a:r>
              <a:rPr lang="en-US" altLang="en-US" dirty="0" smtClean="0"/>
              <a:t> memory using a pointer to this node</a:t>
            </a:r>
          </a:p>
        </p:txBody>
      </p: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1827212" y="4495800"/>
            <a:ext cx="5487988" cy="1479550"/>
            <a:chOff x="810" y="3072"/>
            <a:chExt cx="3457" cy="932"/>
          </a:xfrm>
        </p:grpSpPr>
        <p:sp>
          <p:nvSpPr>
            <p:cNvPr id="16391" name="Rectangle 4"/>
            <p:cNvSpPr>
              <a:spLocks noChangeArrowheads="1"/>
            </p:cNvSpPr>
            <p:nvPr/>
          </p:nvSpPr>
          <p:spPr bwMode="auto">
            <a:xfrm>
              <a:off x="810" y="3600"/>
              <a:ext cx="34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FIGURE 5-10</a:t>
              </a:r>
              <a:r>
                <a:rPr lang="en-US" altLang="en-US"/>
                <a:t> List after the statement</a:t>
              </a:r>
            </a:p>
            <a:p>
              <a:pPr eaLnBrk="1" hangingPunct="1"/>
              <a:r>
                <a:rPr lang="en-US" altLang="en-US"/>
                <a:t> </a:t>
              </a:r>
              <a:r>
                <a:rPr lang="en-US" altLang="en-US">
                  <a:latin typeface="Courier New" pitchFamily="49" charset="0"/>
                </a:rPr>
                <a:t>p-&gt;link = p-&gt;link-&gt;link;</a:t>
              </a:r>
              <a:r>
                <a:rPr lang="en-US" altLang="en-US"/>
                <a:t> executes</a:t>
              </a:r>
            </a:p>
          </p:txBody>
        </p:sp>
        <p:pic>
          <p:nvPicPr>
            <p:cNvPr id="1639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3072"/>
              <a:ext cx="3403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3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 Data Structures Using C++ 2E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Building a Linked List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linked list data unsorted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Linked list unsorted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Ways to build linked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Forward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New node always inserted at end of the linked list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See example on page 274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See function </a:t>
            </a:r>
            <a:r>
              <a:rPr lang="en-US" altLang="en-US" dirty="0" err="1" smtClean="0">
                <a:latin typeface="Courier New" pitchFamily="49" charset="0"/>
              </a:rPr>
              <a:t>buildListForward</a:t>
            </a:r>
            <a:r>
              <a:rPr lang="en-US" altLang="en-US" dirty="0" smtClean="0"/>
              <a:t> on page 277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Backward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New node always inserted at the beginning of the list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See example on page 277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See function </a:t>
            </a:r>
            <a:r>
              <a:rPr lang="en-US" altLang="en-US" dirty="0" err="1" smtClean="0">
                <a:latin typeface="Courier New" pitchFamily="49" charset="0"/>
              </a:rPr>
              <a:t>buildListBackward</a:t>
            </a:r>
            <a:r>
              <a:rPr lang="en-US" altLang="en-US" dirty="0" smtClean="0"/>
              <a:t> on page 278</a:t>
            </a:r>
          </a:p>
        </p:txBody>
      </p:sp>
    </p:spTree>
    <p:extLst>
      <p:ext uri="{BB962C8B-B14F-4D97-AF65-F5344CB8AC3E}">
        <p14:creationId xmlns:p14="http://schemas.microsoft.com/office/powerpoint/2010/main" val="11975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Visual Studio Example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048000" y="154305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buildListForward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57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5907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545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77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 Data Structures Using C++ 2E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 about linked lists</a:t>
            </a:r>
          </a:p>
          <a:p>
            <a:pPr eaLnBrk="1" hangingPunct="1"/>
            <a:r>
              <a:rPr lang="en-US" altLang="en-US" smtClean="0"/>
              <a:t>Become aware of the basic properties of linked lists</a:t>
            </a:r>
          </a:p>
          <a:p>
            <a:pPr eaLnBrk="1" hangingPunct="1"/>
            <a:r>
              <a:rPr lang="en-US" altLang="en-US" smtClean="0"/>
              <a:t>Explore the insertion and deletion operations on linked lists</a:t>
            </a:r>
          </a:p>
          <a:p>
            <a:pPr eaLnBrk="1" hangingPunct="1"/>
            <a:r>
              <a:rPr lang="en-US" altLang="en-US" smtClean="0"/>
              <a:t>Discover how to build and manipulate a linked list</a:t>
            </a:r>
          </a:p>
        </p:txBody>
      </p:sp>
    </p:spTree>
    <p:extLst>
      <p:ext uri="{BB962C8B-B14F-4D97-AF65-F5344CB8AC3E}">
        <p14:creationId xmlns:p14="http://schemas.microsoft.com/office/powerpoint/2010/main" val="21270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087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94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192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091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964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045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945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343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552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321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 Data Structures Using C++ 2E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 (cont’d.)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 how to construct a doubly linked list</a:t>
            </a:r>
          </a:p>
          <a:p>
            <a:pPr eaLnBrk="1" hangingPunct="1"/>
            <a:r>
              <a:rPr lang="en-US" altLang="en-US" smtClean="0"/>
              <a:t>Discover how to use the STL container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pPr eaLnBrk="1" hangingPunct="1"/>
            <a:r>
              <a:rPr lang="en-US" altLang="en-US" smtClean="0"/>
              <a:t>Learn about linked lists with header and trailer nodes</a:t>
            </a:r>
          </a:p>
          <a:p>
            <a:pPr eaLnBrk="1" hangingPunct="1"/>
            <a:r>
              <a:rPr lang="en-US" altLang="en-US" smtClean="0"/>
              <a:t>Become aware of circular linked lists</a:t>
            </a:r>
          </a:p>
        </p:txBody>
      </p:sp>
    </p:spTree>
    <p:extLst>
      <p:ext uri="{BB962C8B-B14F-4D97-AF65-F5344CB8AC3E}">
        <p14:creationId xmlns:p14="http://schemas.microsoft.com/office/powerpoint/2010/main" val="23548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Lists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Collection of components (nodes)</a:t>
            </a:r>
          </a:p>
          <a:p>
            <a:pPr lvl="1" eaLnBrk="1" hangingPunct="1"/>
            <a:r>
              <a:rPr lang="en-US" altLang="en-US" smtClean="0"/>
              <a:t>Every node (except last)</a:t>
            </a:r>
          </a:p>
          <a:p>
            <a:pPr lvl="2" eaLnBrk="1" hangingPunct="1"/>
            <a:r>
              <a:rPr lang="en-US" altLang="en-US" smtClean="0"/>
              <a:t>Contains address of the next node</a:t>
            </a:r>
          </a:p>
          <a:p>
            <a:pPr eaLnBrk="1" hangingPunct="1"/>
            <a:r>
              <a:rPr lang="en-US" altLang="en-US" smtClean="0"/>
              <a:t>Node components</a:t>
            </a:r>
          </a:p>
          <a:p>
            <a:pPr lvl="1" eaLnBrk="1" hangingPunct="1"/>
            <a:r>
              <a:rPr lang="en-US" altLang="en-US" smtClean="0"/>
              <a:t>Data: stores relevant information</a:t>
            </a:r>
          </a:p>
          <a:p>
            <a:pPr lvl="1" eaLnBrk="1" hangingPunct="1"/>
            <a:r>
              <a:rPr lang="en-US" altLang="en-US" smtClean="0"/>
              <a:t>Link: stores address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 Data Structures Using C++ 2E</a:t>
            </a:r>
          </a:p>
        </p:txBody>
      </p:sp>
      <p:grpSp>
        <p:nvGrpSpPr>
          <p:cNvPr id="6150" name="Group 7"/>
          <p:cNvGrpSpPr>
            <a:grpSpLocks/>
          </p:cNvGrpSpPr>
          <p:nvPr/>
        </p:nvGrpSpPr>
        <p:grpSpPr bwMode="auto">
          <a:xfrm>
            <a:off x="2743200" y="4724400"/>
            <a:ext cx="3448050" cy="976313"/>
            <a:chOff x="1968" y="3168"/>
            <a:chExt cx="2172" cy="615"/>
          </a:xfrm>
        </p:grpSpPr>
        <p:pic>
          <p:nvPicPr>
            <p:cNvPr id="615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3168"/>
              <a:ext cx="1237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" name="Rectangle 5"/>
            <p:cNvSpPr>
              <a:spLocks noChangeArrowheads="1"/>
            </p:cNvSpPr>
            <p:nvPr/>
          </p:nvSpPr>
          <p:spPr bwMode="auto">
            <a:xfrm>
              <a:off x="1968" y="3552"/>
              <a:ext cx="2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FIGURE 5-1</a:t>
              </a:r>
              <a:r>
                <a:rPr lang="en-US" altLang="en-US"/>
                <a:t> Structure of a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0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 Data Structures Using C++ 2E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Lists (cont’d.)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7620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Head (first)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Address of the first node in the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Arrow points to node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Stored in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Down arrow in last node indicates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 dirty="0" smtClean="0"/>
              <a:t> link field</a:t>
            </a: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2057400" y="3429000"/>
            <a:ext cx="5486400" cy="1433513"/>
            <a:chOff x="1920" y="2112"/>
            <a:chExt cx="3244" cy="615"/>
          </a:xfrm>
        </p:grpSpPr>
        <p:sp>
          <p:nvSpPr>
            <p:cNvPr id="7178" name="Rectangle 4"/>
            <p:cNvSpPr>
              <a:spLocks noChangeArrowheads="1"/>
            </p:cNvSpPr>
            <p:nvPr/>
          </p:nvSpPr>
          <p:spPr bwMode="auto">
            <a:xfrm>
              <a:off x="1920" y="2496"/>
              <a:ext cx="1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FIGURE 5-2</a:t>
              </a:r>
              <a:r>
                <a:rPr lang="en-US" altLang="en-US"/>
                <a:t> Linked list</a:t>
              </a:r>
            </a:p>
          </p:txBody>
        </p:sp>
        <p:pic>
          <p:nvPicPr>
            <p:cNvPr id="717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112"/>
              <a:ext cx="319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75" name="Group 10"/>
          <p:cNvGrpSpPr>
            <a:grpSpLocks/>
          </p:cNvGrpSpPr>
          <p:nvPr/>
        </p:nvGrpSpPr>
        <p:grpSpPr bwMode="auto">
          <a:xfrm>
            <a:off x="2057400" y="4828394"/>
            <a:ext cx="5105400" cy="1564621"/>
            <a:chOff x="1350" y="3168"/>
            <a:chExt cx="3052" cy="711"/>
          </a:xfrm>
        </p:grpSpPr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1350" y="3648"/>
              <a:ext cx="30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FIGURE 5-3</a:t>
              </a:r>
              <a:r>
                <a:rPr lang="en-US" altLang="en-US"/>
                <a:t> Linked list and values of the links</a:t>
              </a:r>
            </a:p>
          </p:txBody>
        </p:sp>
        <p:pic>
          <p:nvPicPr>
            <p:cNvPr id="717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168"/>
              <a:ext cx="2525" cy="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38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 Data Structures Using C++ 2E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Lists (cont’d.)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2362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Two node components</a:t>
            </a:r>
          </a:p>
          <a:p>
            <a:pPr lvl="1" eaLnBrk="1" hangingPunct="1"/>
            <a:r>
              <a:rPr lang="en-US" altLang="en-US" dirty="0" smtClean="0"/>
              <a:t>Declared as a </a:t>
            </a:r>
            <a:r>
              <a:rPr lang="en-US" altLang="en-US" dirty="0" smtClean="0">
                <a:latin typeface="Courier New" pitchFamily="49" charset="0"/>
              </a:rPr>
              <a:t>class</a:t>
            </a:r>
            <a:r>
              <a:rPr lang="en-US" altLang="en-US" dirty="0" smtClean="0"/>
              <a:t> or </a:t>
            </a:r>
            <a:r>
              <a:rPr lang="en-US" altLang="en-US" dirty="0" err="1" smtClean="0">
                <a:latin typeface="Courier New" pitchFamily="49" charset="0"/>
              </a:rPr>
              <a:t>struct</a:t>
            </a:r>
            <a:endParaRPr lang="en-US" altLang="en-US" dirty="0" smtClean="0">
              <a:latin typeface="Courier New" pitchFamily="49" charset="0"/>
            </a:endParaRPr>
          </a:p>
          <a:p>
            <a:pPr lvl="2" eaLnBrk="1" hangingPunct="1"/>
            <a:r>
              <a:rPr lang="en-US" altLang="en-US" dirty="0" smtClean="0"/>
              <a:t>Data type depends on specific application</a:t>
            </a:r>
          </a:p>
          <a:p>
            <a:pPr lvl="1" eaLnBrk="1" hangingPunct="1"/>
            <a:r>
              <a:rPr lang="en-US" altLang="en-US" dirty="0" smtClean="0"/>
              <a:t>Link component: pointer</a:t>
            </a:r>
          </a:p>
          <a:p>
            <a:pPr lvl="2" eaLnBrk="1" hangingPunct="1"/>
            <a:r>
              <a:rPr lang="en-US" altLang="en-US" dirty="0" smtClean="0"/>
              <a:t>Data type of pointer variable: node type itself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9000"/>
            <a:ext cx="506143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7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 Data Structures Using C++ 2E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Lists: Some Properties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914400"/>
            <a:ext cx="8229600" cy="1981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Head stores address of first node</a:t>
            </a:r>
          </a:p>
          <a:p>
            <a:pPr eaLnBrk="1" hangingPunct="1"/>
            <a:r>
              <a:rPr lang="en-US" altLang="en-US" dirty="0" smtClean="0"/>
              <a:t>Info stores information</a:t>
            </a:r>
          </a:p>
          <a:p>
            <a:pPr eaLnBrk="1" hangingPunct="1"/>
            <a:r>
              <a:rPr lang="en-US" altLang="en-US" dirty="0" smtClean="0"/>
              <a:t>Link stores address of next node</a:t>
            </a:r>
          </a:p>
          <a:p>
            <a:pPr lvl="1" eaLnBrk="1" hangingPunct="1"/>
            <a:r>
              <a:rPr lang="en-US" altLang="en-US" dirty="0" smtClean="0"/>
              <a:t> Assume info type 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endParaRPr lang="en-US" altLang="en-US" dirty="0" smtClean="0">
              <a:latin typeface="Courier New" pitchFamily="49" charset="0"/>
            </a:endParaRPr>
          </a:p>
        </p:txBody>
      </p:sp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381000" y="3657600"/>
            <a:ext cx="3967163" cy="1098550"/>
            <a:chOff x="384" y="2592"/>
            <a:chExt cx="2499" cy="692"/>
          </a:xfrm>
        </p:grpSpPr>
        <p:sp>
          <p:nvSpPr>
            <p:cNvPr id="9226" name="Rectangle 4"/>
            <p:cNvSpPr>
              <a:spLocks noChangeArrowheads="1"/>
            </p:cNvSpPr>
            <p:nvPr/>
          </p:nvSpPr>
          <p:spPr bwMode="auto">
            <a:xfrm>
              <a:off x="384" y="2880"/>
              <a:ext cx="24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FIGURE 5-4</a:t>
              </a:r>
              <a:r>
                <a:rPr lang="en-US" altLang="en-US"/>
                <a:t> Linked list with four nodes</a:t>
              </a:r>
            </a:p>
          </p:txBody>
        </p:sp>
        <p:pic>
          <p:nvPicPr>
            <p:cNvPr id="922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592"/>
              <a:ext cx="2499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3" name="Group 11"/>
          <p:cNvGrpSpPr>
            <a:grpSpLocks/>
          </p:cNvGrpSpPr>
          <p:nvPr/>
        </p:nvGrpSpPr>
        <p:grpSpPr bwMode="auto">
          <a:xfrm>
            <a:off x="4410075" y="3505200"/>
            <a:ext cx="4648200" cy="2171700"/>
            <a:chOff x="816" y="1248"/>
            <a:chExt cx="2928" cy="1368"/>
          </a:xfrm>
        </p:grpSpPr>
        <p:sp>
          <p:nvSpPr>
            <p:cNvPr id="9224" name="Rectangle 12"/>
            <p:cNvSpPr>
              <a:spLocks noChangeArrowheads="1"/>
            </p:cNvSpPr>
            <p:nvPr/>
          </p:nvSpPr>
          <p:spPr bwMode="auto">
            <a:xfrm>
              <a:off x="816" y="1248"/>
              <a:ext cx="29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TABLE 5-1</a:t>
              </a:r>
              <a:r>
                <a:rPr lang="en-US" altLang="en-US"/>
                <a:t> Values of head and some of</a:t>
              </a:r>
            </a:p>
            <a:p>
              <a:pPr eaLnBrk="1" hangingPunct="1"/>
              <a:r>
                <a:rPr lang="en-US" altLang="en-US"/>
                <a:t>the nodes of the linked list in Figure 5-4</a:t>
              </a:r>
            </a:p>
          </p:txBody>
        </p:sp>
        <p:pic>
          <p:nvPicPr>
            <p:cNvPr id="922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632"/>
              <a:ext cx="2752" cy="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49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 Data Structures Using C++ 2E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83394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Linked Lists: Some Properties (cont’d.)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62000"/>
            <a:ext cx="82296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Pointer </a:t>
            </a:r>
            <a:r>
              <a:rPr lang="en-US" altLang="en-US" smtClean="0">
                <a:latin typeface="Courier New" pitchFamily="49" charset="0"/>
              </a:rPr>
              <a:t>current</a:t>
            </a:r>
            <a:r>
              <a:rPr lang="en-US" altLang="en-US" smtClean="0"/>
              <a:t>: same type as pointer </a:t>
            </a:r>
            <a:r>
              <a:rPr lang="en-US" altLang="en-US" smtClean="0">
                <a:latin typeface="Courier New" pitchFamily="49" charset="0"/>
              </a:rPr>
              <a:t>head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ourier New" pitchFamily="49" charset="0"/>
              </a:rPr>
              <a:t>current = head;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Copies value of head into 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ourier New" pitchFamily="49" charset="0"/>
              </a:rPr>
              <a:t>current = current-&gt;link;</a:t>
            </a:r>
            <a:endParaRPr lang="en-US" alt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Copies value of </a:t>
            </a:r>
            <a:r>
              <a:rPr lang="en-US" altLang="en-US" smtClean="0">
                <a:latin typeface="Courier New" pitchFamily="49" charset="0"/>
              </a:rPr>
              <a:t>current-&gt;link (</a:t>
            </a:r>
            <a:r>
              <a:rPr lang="en-US" altLang="en-US" smtClean="0"/>
              <a:t>2800) into </a:t>
            </a:r>
            <a:r>
              <a:rPr lang="en-US" altLang="en-US" smtClean="0">
                <a:latin typeface="Courier New" pitchFamily="49" charset="0"/>
              </a:rPr>
              <a:t>current</a:t>
            </a:r>
          </a:p>
        </p:txBody>
      </p:sp>
      <p:grpSp>
        <p:nvGrpSpPr>
          <p:cNvPr id="10246" name="Group 10"/>
          <p:cNvGrpSpPr>
            <a:grpSpLocks/>
          </p:cNvGrpSpPr>
          <p:nvPr/>
        </p:nvGrpSpPr>
        <p:grpSpPr bwMode="auto">
          <a:xfrm>
            <a:off x="685800" y="3810000"/>
            <a:ext cx="7391400" cy="2286000"/>
            <a:chOff x="864" y="2592"/>
            <a:chExt cx="4113" cy="1124"/>
          </a:xfrm>
        </p:grpSpPr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864" y="3312"/>
              <a:ext cx="40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FIGURE 5-5</a:t>
              </a:r>
              <a:r>
                <a:rPr lang="en-US" altLang="en-US"/>
                <a:t> List after the statement </a:t>
              </a:r>
            </a:p>
            <a:p>
              <a:pPr eaLnBrk="1" hangingPunct="1"/>
              <a:r>
                <a:rPr lang="en-US" altLang="en-US">
                  <a:latin typeface="Courier New" pitchFamily="49" charset="0"/>
                </a:rPr>
                <a:t>current = current-&gt;link;</a:t>
              </a:r>
              <a:r>
                <a:rPr lang="en-US" altLang="en-US"/>
                <a:t> executes</a:t>
              </a:r>
            </a:p>
          </p:txBody>
        </p:sp>
        <p:pic>
          <p:nvPicPr>
            <p:cNvPr id="1024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2592"/>
              <a:ext cx="4065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17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 Data Structures Using C++ 2E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8600" y="6245225"/>
            <a:ext cx="838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016FE0-1CD7-4BEA-A257-02C850E4FAE9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1143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Linked Lists: Some Properties (cont’d.)</a:t>
            </a:r>
          </a:p>
        </p:txBody>
      </p:sp>
      <p:grpSp>
        <p:nvGrpSpPr>
          <p:cNvPr id="11269" name="Group 10"/>
          <p:cNvGrpSpPr>
            <a:grpSpLocks/>
          </p:cNvGrpSpPr>
          <p:nvPr/>
        </p:nvGrpSpPr>
        <p:grpSpPr bwMode="auto">
          <a:xfrm>
            <a:off x="971550" y="1371599"/>
            <a:ext cx="6819900" cy="4714875"/>
            <a:chOff x="720" y="912"/>
            <a:chExt cx="4296" cy="2970"/>
          </a:xfrm>
        </p:grpSpPr>
        <p:sp>
          <p:nvSpPr>
            <p:cNvPr id="11270" name="Rectangle 8"/>
            <p:cNvSpPr>
              <a:spLocks noChangeArrowheads="1"/>
            </p:cNvSpPr>
            <p:nvPr/>
          </p:nvSpPr>
          <p:spPr bwMode="auto">
            <a:xfrm>
              <a:off x="720" y="912"/>
              <a:ext cx="40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TABLE 5-2</a:t>
              </a:r>
              <a:r>
                <a:rPr lang="en-US" altLang="en-US"/>
                <a:t> Values of </a:t>
              </a:r>
              <a:r>
                <a:rPr lang="en-US" altLang="en-US">
                  <a:latin typeface="Courier New" pitchFamily="49" charset="0"/>
                </a:rPr>
                <a:t>current</a:t>
              </a:r>
              <a:r>
                <a:rPr lang="en-US" altLang="en-US"/>
                <a:t>, </a:t>
              </a:r>
              <a:r>
                <a:rPr lang="en-US" altLang="en-US">
                  <a:latin typeface="Courier New" pitchFamily="49" charset="0"/>
                </a:rPr>
                <a:t>head</a:t>
              </a:r>
              <a:r>
                <a:rPr lang="en-US" altLang="en-US"/>
                <a:t>, and some of the nodes of the linked list in Figure 5-5</a:t>
              </a:r>
            </a:p>
          </p:txBody>
        </p:sp>
        <p:pic>
          <p:nvPicPr>
            <p:cNvPr id="11271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296"/>
              <a:ext cx="4296" cy="2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791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677</Words>
  <Application>Microsoft Office PowerPoint</Application>
  <PresentationFormat>On-screen Show (4:3)</PresentationFormat>
  <Paragraphs>125</Paragraphs>
  <Slides>29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2_Default Design</vt:lpstr>
      <vt:lpstr>Image</vt:lpstr>
      <vt:lpstr>Data Structures Using C++ 2E </vt:lpstr>
      <vt:lpstr>Objectives</vt:lpstr>
      <vt:lpstr>Objectives (cont’d.)</vt:lpstr>
      <vt:lpstr>Linked Lists</vt:lpstr>
      <vt:lpstr>Linked Lists (cont’d.)</vt:lpstr>
      <vt:lpstr>Linked Lists (cont’d.)</vt:lpstr>
      <vt:lpstr>Linked Lists: Some Properties</vt:lpstr>
      <vt:lpstr>Linked Lists: Some Properties (cont’d.)</vt:lpstr>
      <vt:lpstr>Linked Lists: Some Properties (cont’d.)</vt:lpstr>
      <vt:lpstr>Traversing a Linked List</vt:lpstr>
      <vt:lpstr>Traversing a Linked List (cont’d.)</vt:lpstr>
      <vt:lpstr>Item Insertion and Deletion</vt:lpstr>
      <vt:lpstr>Item Insertion and Deletion (cont’d.)</vt:lpstr>
      <vt:lpstr>Item Insertion and Deletion (cont’d.)</vt:lpstr>
      <vt:lpstr>Building a Linked List</vt:lpstr>
      <vt:lpstr>Visual Studio Example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  <vt:lpstr>Text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Olin</dc:creator>
  <cp:lastModifiedBy>Dr. Johnson</cp:lastModifiedBy>
  <cp:revision>5</cp:revision>
  <dcterms:created xsi:type="dcterms:W3CDTF">2014-08-20T02:53:53Z</dcterms:created>
  <dcterms:modified xsi:type="dcterms:W3CDTF">2014-09-09T21:52:02Z</dcterms:modified>
</cp:coreProperties>
</file>