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04" r:id="rId11"/>
    <p:sldId id="300" r:id="rId12"/>
    <p:sldId id="30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302" r:id="rId21"/>
    <p:sldId id="291" r:id="rId22"/>
    <p:sldId id="292" r:id="rId23"/>
    <p:sldId id="293" r:id="rId24"/>
    <p:sldId id="294" r:id="rId25"/>
    <p:sldId id="295" r:id="rId26"/>
    <p:sldId id="303" r:id="rId27"/>
    <p:sldId id="296" r:id="rId28"/>
    <p:sldId id="297" r:id="rId29"/>
    <p:sldId id="298" r:id="rId30"/>
    <p:sldId id="299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9AFB-2FDA-46FE-A503-CAFA461C3947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7723-1082-47EC-A3D8-0FB16E97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443365-7EBE-4AB7-BFD2-60AC11D0BEA9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4647"/>
            <a:ext cx="2971800" cy="4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878C856-B498-4C4C-9D6D-8CA1159E4149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 userDrawn="1"/>
        </p:nvGraphicFramePr>
        <p:xfrm>
          <a:off x="2057400" y="6630988"/>
          <a:ext cx="23495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393512" imgH="380818" progId="Photoshop.Image.9">
                  <p:embed/>
                </p:oleObj>
              </mc:Choice>
              <mc:Fallback>
                <p:oleObj name="Image" r:id="rId3" imgW="393512" imgH="38081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630988"/>
                        <a:ext cx="23495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7969250" y="6553200"/>
            <a:ext cx="117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FF"/>
                </a:solidFill>
                <a:latin typeface="Arial Black" pitchFamily="34" charset="0"/>
              </a:rPr>
              <a:t>CS@</a:t>
            </a:r>
            <a:r>
              <a:rPr lang="en-US" sz="2000">
                <a:solidFill>
                  <a:srgbClr val="FF0000"/>
                </a:solidFill>
                <a:latin typeface="Arial Black" pitchFamily="34" charset="0"/>
              </a:rPr>
              <a:t>UH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15240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b="1" dirty="0">
                <a:solidFill>
                  <a:srgbClr val="808080">
                    <a:lumMod val="20000"/>
                    <a:lumOff val="80000"/>
                  </a:srgbClr>
                </a:solidFill>
              </a:rPr>
              <a:t>ACM-GIS08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267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48600" y="6245225"/>
            <a:ext cx="838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DB8B2-00A6-4766-9C2C-A07178B1C1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12" descr="UHLOGO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CC0000"/>
                </a:solidFill>
              </a:rPr>
              <a:t>Department of Computer Science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924800" y="6491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534400" y="6477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84C745E4-0527-43B8-9903-F73B74E2843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410200"/>
          </a:xfr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99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1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7" name="Picture 7" descr="UHLOGO.jp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8888"/>
            <a:ext cx="38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 descr="uhseal.gif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6286500"/>
            <a:ext cx="563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362200" y="6488113"/>
            <a:ext cx="36083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905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SzPct val="1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math.rice.edu/~lanius/domath/hanoi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Data Structures Using C++ 2E</a:t>
            </a:r>
            <a:r>
              <a:rPr 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7620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Chapter 6: Recursion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219200"/>
            <a:ext cx="632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Learn about </a:t>
            </a:r>
            <a:r>
              <a:rPr lang="en-US" sz="3200" dirty="0">
                <a:solidFill>
                  <a:srgbClr val="FF0000"/>
                </a:solidFill>
              </a:rPr>
              <a:t>recursive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Definitions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Algorithms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sz="3200" dirty="0"/>
              <a:t>Explore the </a:t>
            </a:r>
            <a:r>
              <a:rPr lang="en-US" sz="3200" dirty="0">
                <a:solidFill>
                  <a:srgbClr val="FF0000"/>
                </a:solidFill>
              </a:rPr>
              <a:t>base case </a:t>
            </a:r>
            <a:r>
              <a:rPr lang="en-US" sz="3200" dirty="0"/>
              <a:t>and the </a:t>
            </a:r>
            <a:r>
              <a:rPr lang="en-US" sz="3200" dirty="0">
                <a:solidFill>
                  <a:srgbClr val="FF0000"/>
                </a:solidFill>
              </a:rPr>
              <a:t>general case </a:t>
            </a:r>
            <a:r>
              <a:rPr lang="en-US" sz="3200" dirty="0"/>
              <a:t>of a 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36846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Systems Considerations</a:t>
            </a:r>
            <a:endParaRPr 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en-US" sz="3200" b="1" dirty="0" smtClean="0"/>
              <a:t>OS View of a function call</a:t>
            </a:r>
          </a:p>
          <a:p>
            <a:pPr lvl="1" eaLnBrk="1" hangingPunct="1"/>
            <a:endParaRPr lang="en-US" sz="3200" dirty="0" smtClean="0"/>
          </a:p>
          <a:p>
            <a:pPr lvl="1" eaLnBrk="1" hangingPunct="1"/>
            <a:r>
              <a:rPr lang="en-US" sz="3200" dirty="0" smtClean="0"/>
              <a:t>Save the state of the calling program</a:t>
            </a:r>
          </a:p>
          <a:p>
            <a:pPr lvl="2" eaLnBrk="1" hangingPunct="1"/>
            <a:r>
              <a:rPr lang="en-US" sz="3200" dirty="0"/>
              <a:t>Program counter</a:t>
            </a:r>
          </a:p>
          <a:p>
            <a:pPr lvl="2" eaLnBrk="1" hangingPunct="1"/>
            <a:r>
              <a:rPr lang="en-US" sz="3200" dirty="0"/>
              <a:t>General registers</a:t>
            </a:r>
          </a:p>
          <a:p>
            <a:pPr lvl="2" eaLnBrk="1" hangingPunct="1"/>
            <a:r>
              <a:rPr lang="en-US" sz="3200" dirty="0"/>
              <a:t>Floating </a:t>
            </a:r>
            <a:r>
              <a:rPr lang="en-US" sz="3200" dirty="0" smtClean="0"/>
              <a:t>registers</a:t>
            </a:r>
          </a:p>
          <a:p>
            <a:pPr lvl="1" eaLnBrk="1" hangingPunct="1"/>
            <a:r>
              <a:rPr lang="en-US" sz="3200" dirty="0" smtClean="0"/>
              <a:t>Transfer Control</a:t>
            </a:r>
          </a:p>
          <a:p>
            <a:pPr lvl="1" eaLnBrk="1" hangingPunct="1"/>
            <a:r>
              <a:rPr lang="en-US" sz="3200" dirty="0" smtClean="0"/>
              <a:t>Return Control by popping stack</a:t>
            </a:r>
          </a:p>
          <a:p>
            <a:pPr marL="914400" lvl="2" indent="0" eaLnBrk="1" hangingPunct="1">
              <a:buNone/>
            </a:pPr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Examples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Factorial</a:t>
            </a:r>
          </a:p>
          <a:p>
            <a:pPr eaLnBrk="1" hangingPunct="1"/>
            <a:r>
              <a:rPr lang="en-US" dirty="0" smtClean="0"/>
              <a:t>Largest Element in an Array</a:t>
            </a:r>
          </a:p>
          <a:p>
            <a:pPr eaLnBrk="1" hangingPunct="1"/>
            <a:r>
              <a:rPr lang="en-US" dirty="0" smtClean="0"/>
              <a:t>Fibonacci Number</a:t>
            </a:r>
          </a:p>
          <a:p>
            <a:pPr eaLnBrk="1" hangingPunct="1"/>
            <a:r>
              <a:rPr lang="en-US" dirty="0" smtClean="0"/>
              <a:t>Tower of Hanoi</a:t>
            </a:r>
          </a:p>
          <a:p>
            <a:pPr eaLnBrk="1" hangingPunct="1"/>
            <a:r>
              <a:rPr lang="en-US" dirty="0" smtClean="0"/>
              <a:t>Converting from Decimal to Binary</a:t>
            </a:r>
          </a:p>
          <a:p>
            <a:pPr eaLnBrk="1" hangingPunct="1"/>
            <a:r>
              <a:rPr lang="en-US" dirty="0" smtClean="0"/>
              <a:t>Backtracking</a:t>
            </a:r>
          </a:p>
          <a:p>
            <a:pPr lvl="1" eaLnBrk="1" hangingPunct="1"/>
            <a:r>
              <a:rPr lang="en-US" dirty="0"/>
              <a:t>n</a:t>
            </a:r>
            <a:r>
              <a:rPr lang="en-US" dirty="0" smtClean="0"/>
              <a:t> Queens Puzzle n = 4, 8</a:t>
            </a:r>
          </a:p>
          <a:p>
            <a:pPr lvl="1" eaLnBrk="1" hangingPunct="1"/>
            <a:r>
              <a:rPr lang="en-US" dirty="0" smtClean="0"/>
              <a:t>Sudoku </a:t>
            </a:r>
          </a:p>
        </p:txBody>
      </p:sp>
    </p:spTree>
    <p:extLst>
      <p:ext uri="{BB962C8B-B14F-4D97-AF65-F5344CB8AC3E}">
        <p14:creationId xmlns:p14="http://schemas.microsoft.com/office/powerpoint/2010/main" val="14981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 Data Structures Using C++ 2E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Examples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             </a:t>
            </a:r>
            <a:r>
              <a:rPr lang="en-US" sz="3600" b="1" dirty="0" smtClean="0"/>
              <a:t>We will look at:</a:t>
            </a:r>
          </a:p>
          <a:p>
            <a:pPr eaLnBrk="1" hangingPunct="1"/>
            <a:r>
              <a:rPr lang="en-US" dirty="0" smtClean="0"/>
              <a:t>Factorial </a:t>
            </a:r>
          </a:p>
          <a:p>
            <a:pPr eaLnBrk="1" hangingPunct="1"/>
            <a:r>
              <a:rPr lang="en-US" b="1" dirty="0" smtClean="0"/>
              <a:t>Largest Element in an Array</a:t>
            </a:r>
          </a:p>
          <a:p>
            <a:pPr eaLnBrk="1" hangingPunct="1"/>
            <a:r>
              <a:rPr lang="en-US" b="1" dirty="0" smtClean="0"/>
              <a:t>Fibonacci Number</a:t>
            </a:r>
          </a:p>
          <a:p>
            <a:pPr eaLnBrk="1" hangingPunct="1"/>
            <a:r>
              <a:rPr lang="en-US" b="1" dirty="0" smtClean="0"/>
              <a:t>Tower of Hanoi</a:t>
            </a:r>
          </a:p>
          <a:p>
            <a:pPr eaLnBrk="1" hangingPunct="1"/>
            <a:r>
              <a:rPr lang="en-US" dirty="0" smtClean="0"/>
              <a:t>Converting from Decimal to Binary</a:t>
            </a:r>
          </a:p>
          <a:p>
            <a:pPr eaLnBrk="1" hangingPunct="1"/>
            <a:r>
              <a:rPr lang="en-US" dirty="0" smtClean="0"/>
              <a:t>Backtracking</a:t>
            </a:r>
          </a:p>
          <a:p>
            <a:pPr lvl="1" eaLnBrk="1" hangingPunct="1"/>
            <a:r>
              <a:rPr lang="en-US" dirty="0"/>
              <a:t>n</a:t>
            </a:r>
            <a:r>
              <a:rPr lang="en-US" dirty="0" smtClean="0"/>
              <a:t> Queens Puzzle n = 4, 8</a:t>
            </a:r>
          </a:p>
          <a:p>
            <a:pPr lvl="1" eaLnBrk="1" hangingPunct="1"/>
            <a:r>
              <a:rPr lang="en-US" b="1" dirty="0" smtClean="0"/>
              <a:t>Sudoku</a:t>
            </a:r>
            <a:r>
              <a:rPr lang="en-US" dirty="0" smtClean="0"/>
              <a:t> </a:t>
            </a:r>
          </a:p>
        </p:txBody>
      </p:sp>
      <p:pic>
        <p:nvPicPr>
          <p:cNvPr id="2050" name="Picture 2" descr="C:\Users\Dr. Johnson\AppData\Local\Microsoft\Windows\Temporary Internet Files\Content.IE5\NW70MF9R\MM90018558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60" y="2640330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r. Johnson\AppData\Local\Microsoft\Windows\Temporary Internet Files\Content.IE5\NW70MF9R\MM90018558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8020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r. Johnson\AppData\Local\Microsoft\Windows\Temporary Internet Files\Content.IE5\NW70MF9R\MM90018558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019300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r. Johnson\AppData\Local\Microsoft\Windows\Temporary Internet Files\Content.IE5\NW70MF9R\MM90018558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93520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r. Johnson\AppData\Local\Microsoft\Windows\Temporary Internet Files\Content.IE5\NW70MF9R\MM90018558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5562600"/>
            <a:ext cx="525780" cy="52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Largest Element in an Array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3611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list</a:t>
            </a:r>
            <a:r>
              <a:rPr lang="en-US" dirty="0" smtClean="0"/>
              <a:t>: array name containing elements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list[a]...list[b]</a:t>
            </a:r>
            <a:r>
              <a:rPr lang="en-US" dirty="0" smtClean="0"/>
              <a:t> stands for the array elements </a:t>
            </a:r>
            <a:r>
              <a:rPr lang="en-US" dirty="0" smtClean="0">
                <a:latin typeface="Courier New" pitchFamily="49" charset="0"/>
              </a:rPr>
              <a:t>list[a], list[a + 1], ..., list[b]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list</a:t>
            </a:r>
            <a:r>
              <a:rPr lang="en-US" dirty="0" smtClean="0"/>
              <a:t> length =1, one element (largest)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list</a:t>
            </a:r>
            <a:r>
              <a:rPr lang="en-US" dirty="0" smtClean="0"/>
              <a:t> length &gt;1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	maximum(list[a],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49" charset="0"/>
              </a:rPr>
              <a:t>         largest(list[a + 1]...list[b]))</a:t>
            </a:r>
          </a:p>
        </p:txBody>
      </p: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2438400" y="915987"/>
            <a:ext cx="3854450" cy="887413"/>
            <a:chOff x="2196" y="3080"/>
            <a:chExt cx="2428" cy="559"/>
          </a:xfrm>
        </p:grpSpPr>
        <p:pic>
          <p:nvPicPr>
            <p:cNvPr id="13319" name="Picture 11" descr="ch06-f-0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9" y="3080"/>
              <a:ext cx="162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Rectangle 12"/>
            <p:cNvSpPr>
              <a:spLocks noChangeArrowheads="1"/>
            </p:cNvSpPr>
            <p:nvPr/>
          </p:nvSpPr>
          <p:spPr bwMode="auto">
            <a:xfrm>
              <a:off x="2196" y="3408"/>
              <a:ext cx="2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FIGURE 6-2</a:t>
              </a:r>
              <a:r>
                <a:rPr lang="en-US"/>
                <a:t> </a:t>
              </a:r>
              <a:r>
                <a:rPr lang="en-US">
                  <a:latin typeface="Courier New" pitchFamily="49" charset="0"/>
                </a:rPr>
                <a:t>list</a:t>
              </a:r>
              <a:r>
                <a:rPr lang="en-US"/>
                <a:t> with six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Largest Element in an Array </a:t>
            </a:r>
          </a:p>
        </p:txBody>
      </p:sp>
      <p:sp>
        <p:nvSpPr>
          <p:cNvPr id="14341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maximum(list[0], largest(list[1]...list[5]))</a:t>
            </a: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maximum(list[1], largest(list[2]...list[5])</a:t>
            </a:r>
            <a:r>
              <a:rPr lang="en-US" dirty="0" smtClean="0"/>
              <a:t>, etc.</a:t>
            </a:r>
          </a:p>
          <a:p>
            <a:pPr eaLnBrk="1" hangingPunct="1"/>
            <a:r>
              <a:rPr lang="en-US" dirty="0" smtClean="0"/>
              <a:t>Every time previous formula used to find largest element in a </a:t>
            </a:r>
            <a:r>
              <a:rPr lang="en-US" dirty="0" err="1" smtClean="0"/>
              <a:t>sublist</a:t>
            </a:r>
            <a:endParaRPr lang="en-US" dirty="0" smtClean="0"/>
          </a:p>
          <a:p>
            <a:pPr lvl="1" eaLnBrk="1" hangingPunct="1"/>
            <a:r>
              <a:rPr lang="en-US" dirty="0" smtClean="0"/>
              <a:t>Length of </a:t>
            </a:r>
            <a:r>
              <a:rPr lang="en-US" dirty="0" err="1" smtClean="0"/>
              <a:t>sublist</a:t>
            </a:r>
            <a:r>
              <a:rPr lang="en-US" dirty="0" smtClean="0"/>
              <a:t> in next call reduced by one</a:t>
            </a:r>
          </a:p>
        </p:txBody>
      </p:sp>
    </p:spTree>
    <p:extLst>
      <p:ext uri="{BB962C8B-B14F-4D97-AF65-F5344CB8AC3E}">
        <p14:creationId xmlns:p14="http://schemas.microsoft.com/office/powerpoint/2010/main" val="1513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6FF0B6-75D7-4D30-B5C2-DCB6609E3D08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79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Largest Element in an Array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Recursive algorithm in pseudocode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5898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CBE9CF-7F89-4D4E-B2DC-C8406D8B4A14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774"/>
            <a:ext cx="8229600" cy="789774"/>
          </a:xfrm>
        </p:spPr>
        <p:txBody>
          <a:bodyPr/>
          <a:lstStyle/>
          <a:p>
            <a:pPr eaLnBrk="1" hangingPunct="1"/>
            <a:r>
              <a:rPr lang="en-US" dirty="0" smtClean="0"/>
              <a:t>Largest Element in an Array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Recursive algorithm as a C++ function</a:t>
            </a:r>
          </a:p>
        </p:txBody>
      </p:sp>
      <p:pic>
        <p:nvPicPr>
          <p:cNvPr id="16390" name="Picture 6" descr="Ch 06 largest array num recursive algorithm c++co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286000"/>
            <a:ext cx="6781800" cy="3221038"/>
          </a:xfrm>
          <a:noFill/>
        </p:spPr>
      </p:pic>
    </p:spTree>
    <p:extLst>
      <p:ext uri="{BB962C8B-B14F-4D97-AF65-F5344CB8AC3E}">
        <p14:creationId xmlns:p14="http://schemas.microsoft.com/office/powerpoint/2010/main" val="379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11C5A-E463-43A6-A3BA-8A7918D7F0BB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-24925"/>
            <a:ext cx="8229600" cy="786925"/>
          </a:xfrm>
        </p:spPr>
        <p:txBody>
          <a:bodyPr/>
          <a:lstStyle/>
          <a:p>
            <a:pPr eaLnBrk="1" hangingPunct="1"/>
            <a:r>
              <a:rPr lang="en-US" dirty="0" smtClean="0"/>
              <a:t>Largest Element in an Array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8229600" cy="3200400"/>
          </a:xfrm>
        </p:spPr>
        <p:txBody>
          <a:bodyPr/>
          <a:lstStyle/>
          <a:p>
            <a:pPr marL="419100" indent="-419100" eaLnBrk="1" hangingPunct="1"/>
            <a:r>
              <a:rPr lang="en-US" smtClean="0"/>
              <a:t>Trace execution of the following statement</a:t>
            </a:r>
          </a:p>
          <a:p>
            <a:pPr marL="838200" lvl="1" indent="-381000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cout &lt;&lt; largest(list, 0, 3) &lt;&lt; endl;</a:t>
            </a:r>
          </a:p>
          <a:p>
            <a:pPr marL="419100" indent="-419100" eaLnBrk="1" hangingPunct="1">
              <a:buClr>
                <a:schemeClr val="tx1"/>
              </a:buClr>
            </a:pPr>
            <a:r>
              <a:rPr lang="en-US" smtClean="0"/>
              <a:t>Review C++ program on page 362</a:t>
            </a:r>
          </a:p>
          <a:p>
            <a:pPr marL="838200" lvl="1" indent="-381000" eaLnBrk="1" hangingPunct="1">
              <a:buClr>
                <a:schemeClr val="tx1"/>
              </a:buClr>
            </a:pPr>
            <a:r>
              <a:rPr lang="en-US" smtClean="0"/>
              <a:t>Determines largest element in a list</a:t>
            </a:r>
            <a:endParaRPr lang="en-US" sz="2200" smtClean="0">
              <a:latin typeface="Courier New" pitchFamily="49" charset="0"/>
            </a:endParaRPr>
          </a:p>
        </p:txBody>
      </p:sp>
      <p:grpSp>
        <p:nvGrpSpPr>
          <p:cNvPr id="17414" name="Group 8"/>
          <p:cNvGrpSpPr>
            <a:grpSpLocks/>
          </p:cNvGrpSpPr>
          <p:nvPr/>
        </p:nvGrpSpPr>
        <p:grpSpPr bwMode="auto">
          <a:xfrm>
            <a:off x="2438400" y="1676400"/>
            <a:ext cx="3968750" cy="823913"/>
            <a:chOff x="2304" y="2496"/>
            <a:chExt cx="2500" cy="519"/>
          </a:xfrm>
        </p:grpSpPr>
        <p:pic>
          <p:nvPicPr>
            <p:cNvPr id="17415" name="Picture 6" descr="ch06-f-0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96"/>
              <a:ext cx="101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2304" y="2784"/>
              <a:ext cx="2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FIGURE 6-3</a:t>
              </a:r>
              <a:r>
                <a:rPr lang="en-US"/>
                <a:t> </a:t>
              </a:r>
              <a:r>
                <a:rPr lang="en-US">
                  <a:latin typeface="Courier New" pitchFamily="49" charset="0"/>
                </a:rPr>
                <a:t>list</a:t>
              </a:r>
              <a:r>
                <a:rPr lang="en-US"/>
                <a:t> with four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228600"/>
          </a:xfrm>
        </p:spPr>
        <p:txBody>
          <a:bodyPr/>
          <a:lstStyle/>
          <a:p>
            <a:pPr eaLnBrk="1" hangingPunct="1"/>
            <a:r>
              <a:rPr lang="en-US" b="1" dirty="0" smtClean="0"/>
              <a:t>Fig 6-4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largest(list,0,3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endParaRPr lang="en-US" dirty="0" smtClean="0"/>
          </a:p>
        </p:txBody>
      </p:sp>
      <p:pic>
        <p:nvPicPr>
          <p:cNvPr id="18437" name="Picture 11" descr="ch06-f-004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333875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6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685800"/>
            <a:ext cx="4610473" cy="3263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96" y="684451"/>
            <a:ext cx="4595104" cy="3264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407" y="3949393"/>
            <a:ext cx="864833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3200" dirty="0" smtClean="0"/>
              <a:t>In 1202 A D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He was studying rabbits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He introduced the Arabic numerals to Europe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There is a Fibonacci search, heap, graph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Definitions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881" y="990600"/>
            <a:ext cx="822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Process of solving a problem by reducing it to smaller versions of itself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factorial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5!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5 x 4 x 3 x 2 x 1 =120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n</a:t>
            </a:r>
            <a:r>
              <a:rPr lang="en-US" dirty="0" smtClean="0"/>
              <a:t> is a nonnegative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Factorial of </a:t>
            </a:r>
            <a:r>
              <a:rPr lang="en-US" i="1" dirty="0" smtClean="0"/>
              <a:t>n</a:t>
            </a:r>
            <a:r>
              <a:rPr lang="en-US" dirty="0" smtClean="0"/>
              <a:t> (</a:t>
            </a:r>
            <a:r>
              <a:rPr lang="en-US" i="1" dirty="0" smtClean="0"/>
              <a:t>n</a:t>
            </a:r>
            <a:r>
              <a:rPr lang="en-US" dirty="0" smtClean="0"/>
              <a:t>!) defined as follows:</a:t>
            </a:r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68373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</a:t>
            </a: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Sequence: 1, 1, 2, 3, 5, 8, 13, 21, 34 . . . </a:t>
            </a:r>
          </a:p>
          <a:p>
            <a:pPr eaLnBrk="1" hangingPunct="1"/>
            <a:r>
              <a:rPr lang="en-US" dirty="0" smtClean="0"/>
              <a:t>Given first two numbers (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i="1" dirty="0" smtClean="0"/>
              <a:t>n</a:t>
            </a:r>
            <a:r>
              <a:rPr lang="en-US" dirty="0" smtClean="0"/>
              <a:t>th number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&gt;= 3, of sequence given by: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-2</a:t>
            </a:r>
          </a:p>
          <a:p>
            <a:pPr eaLnBrk="1" hangingPunct="1"/>
            <a:r>
              <a:rPr lang="en-US" dirty="0" smtClean="0"/>
              <a:t>Recursive function: </a:t>
            </a:r>
            <a:r>
              <a:rPr lang="en-US" dirty="0" err="1" smtClean="0">
                <a:latin typeface="Courier New" pitchFamily="49" charset="0"/>
              </a:rPr>
              <a:t>rFibNum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Determines desired Fibonacci number</a:t>
            </a:r>
          </a:p>
          <a:p>
            <a:pPr lvl="1" eaLnBrk="1" hangingPunct="1"/>
            <a:r>
              <a:rPr lang="en-US" dirty="0" smtClean="0"/>
              <a:t>Parameters: three numbers representing first two numbers of the Fibonacci sequence and a number </a:t>
            </a:r>
            <a:r>
              <a:rPr lang="en-US" i="1" dirty="0" smtClean="0"/>
              <a:t>n</a:t>
            </a:r>
            <a:r>
              <a:rPr lang="en-US" dirty="0" smtClean="0"/>
              <a:t>, the desired </a:t>
            </a:r>
            <a:r>
              <a:rPr lang="en-US" i="1" dirty="0" smtClean="0"/>
              <a:t>n</a:t>
            </a:r>
            <a:r>
              <a:rPr lang="en-US" dirty="0" smtClean="0"/>
              <a:t>th Fibonacci number</a:t>
            </a:r>
          </a:p>
          <a:p>
            <a:pPr lvl="1" eaLnBrk="1" hangingPunct="1"/>
            <a:r>
              <a:rPr lang="en-US" dirty="0" smtClean="0"/>
              <a:t>Returns the </a:t>
            </a:r>
            <a:r>
              <a:rPr lang="en-US" i="1" dirty="0" smtClean="0"/>
              <a:t>n</a:t>
            </a:r>
            <a:r>
              <a:rPr lang="en-US" dirty="0" smtClean="0"/>
              <a:t>th Fibonacci number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41514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 (cont’d.)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Third Fibonacci number</a:t>
            </a:r>
          </a:p>
          <a:p>
            <a:pPr lvl="1" eaLnBrk="1" hangingPunct="1"/>
            <a:r>
              <a:rPr lang="en-US" smtClean="0"/>
              <a:t>Sum of first two Fibonacci numbers</a:t>
            </a:r>
          </a:p>
          <a:p>
            <a:pPr eaLnBrk="1" hangingPunct="1"/>
            <a:r>
              <a:rPr lang="en-US" smtClean="0"/>
              <a:t>Fourth Fibonacci number in a sequence</a:t>
            </a:r>
          </a:p>
          <a:p>
            <a:pPr lvl="1" eaLnBrk="1" hangingPunct="1"/>
            <a:r>
              <a:rPr lang="en-US" smtClean="0"/>
              <a:t>Sum of second and third Fibonacci numbers</a:t>
            </a:r>
          </a:p>
          <a:p>
            <a:pPr eaLnBrk="1" hangingPunct="1"/>
            <a:r>
              <a:rPr lang="en-US" smtClean="0"/>
              <a:t>Calculating fourth Fibonacci number</a:t>
            </a:r>
          </a:p>
          <a:p>
            <a:pPr lvl="1" eaLnBrk="1" hangingPunct="1"/>
            <a:r>
              <a:rPr lang="en-US" smtClean="0"/>
              <a:t>Add second Fibonacci number and third Fibonacci number</a:t>
            </a:r>
          </a:p>
        </p:txBody>
      </p:sp>
    </p:spTree>
    <p:extLst>
      <p:ext uri="{BB962C8B-B14F-4D97-AF65-F5344CB8AC3E}">
        <p14:creationId xmlns:p14="http://schemas.microsoft.com/office/powerpoint/2010/main" val="1732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ADFB9C-D93C-4C2A-9E2C-1ADD1356BA3C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7774"/>
            <a:ext cx="8229600" cy="713574"/>
          </a:xfrm>
        </p:spPr>
        <p:txBody>
          <a:bodyPr/>
          <a:lstStyle/>
          <a:p>
            <a:pPr eaLnBrk="1" hangingPunct="1"/>
            <a:r>
              <a:rPr lang="en-US" dirty="0" smtClean="0"/>
              <a:t>Fibonacci Number (cont’d)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Recursive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Calculates </a:t>
            </a:r>
            <a:r>
              <a:rPr lang="en-US" i="1" smtClean="0"/>
              <a:t>n</a:t>
            </a:r>
            <a:r>
              <a:rPr lang="en-US" smtClean="0"/>
              <a:t>th Fibonacci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i="1" smtClean="0"/>
              <a:t>a</a:t>
            </a:r>
            <a:r>
              <a:rPr lang="en-US" sz="2400" smtClean="0"/>
              <a:t> denotes first Fibonacci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i="1" smtClean="0"/>
              <a:t>b</a:t>
            </a:r>
            <a:r>
              <a:rPr lang="en-US" sz="2400" smtClean="0"/>
              <a:t> denotes second Fibonacci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i="1" smtClean="0"/>
              <a:t>n</a:t>
            </a:r>
            <a:r>
              <a:rPr lang="en-US" sz="2400" smtClean="0"/>
              <a:t> denotes </a:t>
            </a:r>
            <a:r>
              <a:rPr lang="en-US" sz="2400" i="1" smtClean="0"/>
              <a:t>n</a:t>
            </a:r>
            <a:r>
              <a:rPr lang="en-US" sz="2400" smtClean="0"/>
              <a:t>th Fibonacci number</a:t>
            </a:r>
          </a:p>
        </p:txBody>
      </p:sp>
      <p:pic>
        <p:nvPicPr>
          <p:cNvPr id="27654" name="Picture 7" descr="Ch 06 Fib Num recursive templa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886200"/>
            <a:ext cx="7048500" cy="1647825"/>
          </a:xfrm>
          <a:noFill/>
        </p:spPr>
      </p:pic>
    </p:spTree>
    <p:extLst>
      <p:ext uri="{BB962C8B-B14F-4D97-AF65-F5344CB8AC3E}">
        <p14:creationId xmlns:p14="http://schemas.microsoft.com/office/powerpoint/2010/main" val="13672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512629-373B-46A0-8C08-317B125B338F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Fibonacci Number (cont’d.)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smtClean="0"/>
              <a:t>Recursive function implementing algorithm</a:t>
            </a:r>
          </a:p>
          <a:p>
            <a:pPr eaLnBrk="1" hangingPunct="1"/>
            <a:r>
              <a:rPr lang="en-US" smtClean="0"/>
              <a:t>Trace code execution</a:t>
            </a:r>
          </a:p>
          <a:p>
            <a:pPr eaLnBrk="1" hangingPunct="1"/>
            <a:r>
              <a:rPr lang="en-US" smtClean="0"/>
              <a:t>Review code on page 368 illustrating the function </a:t>
            </a:r>
            <a:r>
              <a:rPr lang="en-US" smtClean="0">
                <a:latin typeface="Courier New" pitchFamily="49" charset="0"/>
              </a:rPr>
              <a:t>rFibNum</a:t>
            </a:r>
            <a:r>
              <a:rPr lang="en-US" smtClean="0"/>
              <a:t> </a:t>
            </a:r>
          </a:p>
        </p:txBody>
      </p:sp>
      <p:pic>
        <p:nvPicPr>
          <p:cNvPr id="28678" name="Picture 7" descr="Ch 06 Fib Num recursive co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733800"/>
            <a:ext cx="7115175" cy="2133600"/>
          </a:xfrm>
          <a:noFill/>
        </p:spPr>
      </p:pic>
    </p:spTree>
    <p:extLst>
      <p:ext uri="{BB962C8B-B14F-4D97-AF65-F5344CB8AC3E}">
        <p14:creationId xmlns:p14="http://schemas.microsoft.com/office/powerpoint/2010/main" val="30535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Fibonacci Number (cont’d.)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057400" y="5715000"/>
            <a:ext cx="501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6-7</a:t>
            </a:r>
            <a:r>
              <a:rPr lang="en-US"/>
              <a:t> Execution of </a:t>
            </a:r>
            <a:r>
              <a:rPr lang="en-US">
                <a:latin typeface="Courier New" pitchFamily="49" charset="0"/>
              </a:rPr>
              <a:t>rFibNum(2, 3, 4)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247775"/>
            <a:ext cx="44481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71574"/>
            <a:ext cx="5381626" cy="5381626"/>
          </a:xfrm>
          <a:prstGeom prst="rect">
            <a:avLst/>
          </a:prstGeom>
        </p:spPr>
      </p:pic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DEA753-A291-484B-9727-396BB61318AE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Tower of Hanoi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650502" y="2724146"/>
            <a:ext cx="40149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6-8</a:t>
            </a:r>
            <a:r>
              <a:rPr lang="en-US" dirty="0"/>
              <a:t> Tower of Hanoi problem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three disks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71549"/>
            <a:ext cx="32575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" y="848408"/>
            <a:ext cx="499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4"/>
              </a:rPr>
              <a:t>http://math.rice.edu/~lanius/domath/hanoi.html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DEA753-A291-484B-9727-396BB61318AE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Tower of Hanoi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838200"/>
            <a:ext cx="8229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Object</a:t>
            </a:r>
          </a:p>
          <a:p>
            <a:pPr lvl="1" eaLnBrk="1" hangingPunct="1"/>
            <a:r>
              <a:rPr lang="en-US" dirty="0" smtClean="0"/>
              <a:t>Move 64 disks from first needle to third needle</a:t>
            </a:r>
          </a:p>
          <a:p>
            <a:pPr eaLnBrk="1" hangingPunct="1"/>
            <a:r>
              <a:rPr lang="en-US" dirty="0" smtClean="0"/>
              <a:t>Rules</a:t>
            </a:r>
          </a:p>
          <a:p>
            <a:pPr lvl="1" eaLnBrk="1" hangingPunct="1"/>
            <a:r>
              <a:rPr lang="en-US" sz="2200" dirty="0" smtClean="0"/>
              <a:t>Only one disk can be moved at a time</a:t>
            </a:r>
          </a:p>
          <a:p>
            <a:pPr lvl="1" eaLnBrk="1" hangingPunct="1"/>
            <a:r>
              <a:rPr lang="en-US" sz="2200" dirty="0" smtClean="0"/>
              <a:t>Removed disk must be placed on one of the needles</a:t>
            </a:r>
          </a:p>
          <a:p>
            <a:pPr lvl="1" eaLnBrk="1" hangingPunct="1"/>
            <a:r>
              <a:rPr lang="en-US" sz="2200" dirty="0" smtClean="0"/>
              <a:t>A larger disk cannot be placed on top of a smaller disk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905000" y="5867400"/>
            <a:ext cx="558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6-8</a:t>
            </a:r>
            <a:r>
              <a:rPr lang="en-US"/>
              <a:t> Tower of Hanoi problem with three disks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99" y="3886200"/>
            <a:ext cx="32575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 of Hanoi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Case: first needle contains only one disk</a:t>
            </a:r>
          </a:p>
          <a:p>
            <a:pPr lvl="1" eaLnBrk="1" hangingPunct="1"/>
            <a:r>
              <a:rPr lang="en-US" dirty="0" smtClean="0"/>
              <a:t>Move disk directly from needle 1 to needle 3</a:t>
            </a:r>
          </a:p>
          <a:p>
            <a:pPr eaLnBrk="1" hangingPunct="1"/>
            <a:r>
              <a:rPr lang="en-US" dirty="0" smtClean="0"/>
              <a:t>Case: first needle contains only two disks</a:t>
            </a:r>
          </a:p>
          <a:p>
            <a:pPr lvl="1" eaLnBrk="1" hangingPunct="1"/>
            <a:r>
              <a:rPr lang="en-US" dirty="0" smtClean="0"/>
              <a:t>Move first disk from needle 1 to needle 2</a:t>
            </a:r>
          </a:p>
          <a:p>
            <a:pPr lvl="1" eaLnBrk="1" hangingPunct="1"/>
            <a:r>
              <a:rPr lang="en-US" dirty="0" smtClean="0"/>
              <a:t>Move second disk from needle 1 to needle 3</a:t>
            </a:r>
          </a:p>
          <a:p>
            <a:pPr lvl="1" eaLnBrk="1" hangingPunct="1"/>
            <a:r>
              <a:rPr lang="en-US" dirty="0" smtClean="0"/>
              <a:t>Move first disk from needle 2 to needle 3</a:t>
            </a:r>
          </a:p>
          <a:p>
            <a:pPr eaLnBrk="1" hangingPunct="1"/>
            <a:r>
              <a:rPr lang="en-US" dirty="0" smtClean="0"/>
              <a:t>Case: first needle contains three disks</a:t>
            </a:r>
          </a:p>
        </p:txBody>
      </p:sp>
    </p:spTree>
    <p:extLst>
      <p:ext uri="{BB962C8B-B14F-4D97-AF65-F5344CB8AC3E}">
        <p14:creationId xmlns:p14="http://schemas.microsoft.com/office/powerpoint/2010/main" val="5302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277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 of Hanoi (cont’d.)</a:t>
            </a:r>
          </a:p>
        </p:txBody>
      </p:sp>
      <p:sp>
        <p:nvSpPr>
          <p:cNvPr id="32773" name="Rectangle 12"/>
          <p:cNvSpPr>
            <a:spLocks noChangeArrowheads="1"/>
          </p:cNvSpPr>
          <p:nvPr/>
        </p:nvSpPr>
        <p:spPr bwMode="auto">
          <a:xfrm>
            <a:off x="1600200" y="5867400"/>
            <a:ext cx="672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FIGURE 6-9</a:t>
            </a:r>
            <a:r>
              <a:rPr lang="en-US"/>
              <a:t> Solution to Tower of Hanoi problem with three disks</a:t>
            </a:r>
          </a:p>
        </p:txBody>
      </p:sp>
      <p:pic>
        <p:nvPicPr>
          <p:cNvPr id="195598" name="Picture 1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4600" y="767219"/>
            <a:ext cx="3678984" cy="51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30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4F9ACB-C3F3-4986-A7BD-D9DDBC6573BF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Tower of Hanoi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Generalize problem to the case of 64 disks</a:t>
            </a:r>
          </a:p>
          <a:p>
            <a:pPr lvl="1" eaLnBrk="1" hangingPunct="1"/>
            <a:r>
              <a:rPr lang="en-US" smtClean="0"/>
              <a:t>Recursive algorithm in pseudocode</a:t>
            </a:r>
          </a:p>
        </p:txBody>
      </p:sp>
      <p:pic>
        <p:nvPicPr>
          <p:cNvPr id="33798" name="Picture 5" descr="Ch 06 Hanoi 64 disk pseudo co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43200"/>
            <a:ext cx="7600950" cy="1847850"/>
          </a:xfrm>
          <a:noFill/>
        </p:spPr>
      </p:pic>
    </p:spTree>
    <p:extLst>
      <p:ext uri="{BB962C8B-B14F-4D97-AF65-F5344CB8AC3E}">
        <p14:creationId xmlns:p14="http://schemas.microsoft.com/office/powerpoint/2010/main" val="16148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Definitions (cont’d.)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Direct solution (Equation 6-1)</a:t>
            </a:r>
          </a:p>
          <a:p>
            <a:pPr eaLnBrk="1" hangingPunct="1"/>
            <a:r>
              <a:rPr lang="en-US" dirty="0" smtClean="0"/>
              <a:t>Recursive definition (Equation 6-2)</a:t>
            </a:r>
          </a:p>
          <a:p>
            <a:pPr eaLnBrk="1" hangingPunct="1"/>
            <a:r>
              <a:rPr lang="en-US" dirty="0" smtClean="0"/>
              <a:t>Base case (Equation 6-1)</a:t>
            </a:r>
          </a:p>
          <a:p>
            <a:pPr lvl="1" eaLnBrk="1" hangingPunct="1"/>
            <a:r>
              <a:rPr lang="en-US" dirty="0" smtClean="0"/>
              <a:t>Case for which the solution is obtained directly</a:t>
            </a:r>
          </a:p>
          <a:p>
            <a:pPr eaLnBrk="1" hangingPunct="1"/>
            <a:r>
              <a:rPr lang="en-US" dirty="0" smtClean="0"/>
              <a:t>General case (Equation 6-2)</a:t>
            </a:r>
          </a:p>
          <a:p>
            <a:pPr lvl="1" eaLnBrk="1" hangingPunct="1"/>
            <a:r>
              <a:rPr lang="en-US" dirty="0" smtClean="0"/>
              <a:t>Case for which the solution is obtained indirectly using recursion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</p:spTree>
    <p:extLst>
      <p:ext uri="{BB962C8B-B14F-4D97-AF65-F5344CB8AC3E}">
        <p14:creationId xmlns:p14="http://schemas.microsoft.com/office/powerpoint/2010/main" val="41633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775961-EB22-4BE3-A76E-1FFDDCCBCDFB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Tower of Hanoi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 problem to the case of 64 disks</a:t>
            </a:r>
          </a:p>
          <a:p>
            <a:pPr lvl="1" eaLnBrk="1" hangingPunct="1"/>
            <a:r>
              <a:rPr lang="en-US" smtClean="0"/>
              <a:t>Recursive algorithm in C++</a:t>
            </a:r>
          </a:p>
        </p:txBody>
      </p:sp>
      <p:pic>
        <p:nvPicPr>
          <p:cNvPr id="34822" name="Picture 5" descr="Ch 06 Hanoi 64 disk c++ co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590800"/>
            <a:ext cx="7162800" cy="2538413"/>
          </a:xfrm>
          <a:noFill/>
        </p:spPr>
      </p:pic>
    </p:spTree>
    <p:extLst>
      <p:ext uri="{BB962C8B-B14F-4D97-AF65-F5344CB8AC3E}">
        <p14:creationId xmlns:p14="http://schemas.microsoft.com/office/powerpoint/2010/main" val="10449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Sudoku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6400" y="1447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use a little excel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07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Definitions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 insight from factorial problem</a:t>
            </a:r>
          </a:p>
          <a:p>
            <a:pPr lvl="1" eaLnBrk="1" hangingPunct="1"/>
            <a:r>
              <a:rPr lang="en-US" dirty="0" smtClean="0"/>
              <a:t>Every recursive definition must have one (or more) </a:t>
            </a:r>
            <a:r>
              <a:rPr lang="en-US" dirty="0" smtClean="0">
                <a:solidFill>
                  <a:srgbClr val="FF0000"/>
                </a:solidFill>
              </a:rPr>
              <a:t>base cases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General case </a:t>
            </a:r>
            <a:r>
              <a:rPr lang="en-US" dirty="0" smtClean="0"/>
              <a:t>must reduce to a base case</a:t>
            </a:r>
          </a:p>
          <a:p>
            <a:pPr lvl="1" eaLnBrk="1" hangingPunct="1"/>
            <a:r>
              <a:rPr lang="en-US" dirty="0" smtClean="0"/>
              <a:t>Base case stops recursion</a:t>
            </a:r>
          </a:p>
          <a:p>
            <a:pPr eaLnBrk="1" hangingPunct="1"/>
            <a:r>
              <a:rPr lang="en-US" dirty="0" smtClean="0"/>
              <a:t>Recursive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  <a:p>
            <a:pPr lvl="1" eaLnBrk="1" hangingPunct="1"/>
            <a:r>
              <a:rPr lang="en-US" dirty="0" smtClean="0"/>
              <a:t>Finds problem solution by reducing problem to smaller versions of itself</a:t>
            </a:r>
          </a:p>
          <a:p>
            <a:pPr eaLnBrk="1" hangingPunct="1"/>
            <a:r>
              <a:rPr lang="en-US" dirty="0" smtClean="0"/>
              <a:t>Recursive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</a:p>
          <a:p>
            <a:pPr lvl="1" eaLnBrk="1" hangingPunct="1"/>
            <a:r>
              <a:rPr lang="en-US" dirty="0" smtClean="0"/>
              <a:t>Function that calls itself</a:t>
            </a:r>
          </a:p>
        </p:txBody>
      </p:sp>
    </p:spTree>
    <p:extLst>
      <p:ext uri="{BB962C8B-B14F-4D97-AF65-F5344CB8AC3E}">
        <p14:creationId xmlns:p14="http://schemas.microsoft.com/office/powerpoint/2010/main" val="34276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529DB4-DC1B-497C-9667-5F6D0CC31F90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-2849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Recursive Definitions (cont’d.)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function implementing the factorial function</a:t>
            </a:r>
          </a:p>
        </p:txBody>
      </p:sp>
      <p:pic>
        <p:nvPicPr>
          <p:cNvPr id="8198" name="Picture 6" descr="Ch 06 Recursive  function for factori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895600"/>
            <a:ext cx="3921125" cy="1479550"/>
          </a:xfrm>
          <a:noFill/>
        </p:spPr>
      </p:pic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4343400" y="2209800"/>
            <a:ext cx="3810000" cy="4176713"/>
            <a:chOff x="1824" y="1056"/>
            <a:chExt cx="2400" cy="2631"/>
          </a:xfrm>
        </p:grpSpPr>
        <p:pic>
          <p:nvPicPr>
            <p:cNvPr id="8200" name="Picture 8" descr="ch06-f-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056"/>
              <a:ext cx="1883" cy="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824" y="3456"/>
              <a:ext cx="2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/>
                <a:t>FIGURE 6-1</a:t>
              </a:r>
              <a:r>
                <a:rPr lang="en-US"/>
                <a:t> Execution of fact(4)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3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Recursive </a:t>
            </a:r>
            <a:r>
              <a:rPr lang="en-US" dirty="0" smtClean="0"/>
              <a:t>function comments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Recursive function has unlimited number of copies of itself (logically)</a:t>
            </a:r>
          </a:p>
          <a:p>
            <a:pPr lvl="1" eaLnBrk="1" hangingPunct="1"/>
            <a:r>
              <a:rPr lang="en-US" dirty="0" smtClean="0"/>
              <a:t>Every call to a recursive function has its own</a:t>
            </a:r>
          </a:p>
          <a:p>
            <a:pPr lvl="2" eaLnBrk="1" hangingPunct="1"/>
            <a:r>
              <a:rPr lang="en-US" dirty="0" smtClean="0"/>
              <a:t>Code, set of parameters, local variables</a:t>
            </a:r>
          </a:p>
          <a:p>
            <a:pPr lvl="1" eaLnBrk="1" hangingPunct="1"/>
            <a:r>
              <a:rPr lang="en-US" dirty="0" smtClean="0"/>
              <a:t>After completing a particular recursive call</a:t>
            </a:r>
          </a:p>
          <a:p>
            <a:pPr lvl="2" eaLnBrk="1" hangingPunct="1"/>
            <a:r>
              <a:rPr lang="en-US" dirty="0" smtClean="0"/>
              <a:t>Control goes back to calling environment (previous call)</a:t>
            </a:r>
          </a:p>
          <a:p>
            <a:pPr lvl="2" eaLnBrk="1" hangingPunct="1"/>
            <a:r>
              <a:rPr lang="en-US" dirty="0" smtClean="0"/>
              <a:t>Current (recursive) call must execute completely before control goes back to the previous call</a:t>
            </a:r>
          </a:p>
          <a:p>
            <a:pPr lvl="2" eaLnBrk="1" hangingPunct="1"/>
            <a:r>
              <a:rPr lang="en-US" dirty="0" smtClean="0"/>
              <a:t>Execution in previous call begins from point immediately following the recursive call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</p:spTree>
    <p:extLst>
      <p:ext uri="{BB962C8B-B14F-4D97-AF65-F5344CB8AC3E}">
        <p14:creationId xmlns:p14="http://schemas.microsoft.com/office/powerpoint/2010/main" val="13685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Direct and indirect recursion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86800" cy="5410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Directly recursive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Calls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Indirectly recursive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Calls another function, eventually results in original function call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Requires same analysis as direct recursion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Base cases must be identified, appropriate solutions to them provided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Tracing can be tedious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Tail recursive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Last statement executed: the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14485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Infinite </a:t>
            </a:r>
            <a:r>
              <a:rPr lang="en-US" dirty="0" smtClean="0"/>
              <a:t>recursion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Occurs if every recursive call results in another recursive call</a:t>
            </a:r>
          </a:p>
          <a:p>
            <a:pPr lvl="1" eaLnBrk="1" hangingPunct="1"/>
            <a:r>
              <a:rPr lang="en-US" dirty="0" smtClean="0"/>
              <a:t>Executes forever (in theory)</a:t>
            </a:r>
          </a:p>
          <a:p>
            <a:pPr lvl="1" eaLnBrk="1" hangingPunct="1"/>
            <a:r>
              <a:rPr lang="en-US" dirty="0" smtClean="0"/>
              <a:t>Call requirements for recursive functions</a:t>
            </a:r>
          </a:p>
          <a:p>
            <a:pPr lvl="2" eaLnBrk="1" hangingPunct="1"/>
            <a:r>
              <a:rPr lang="en-US" dirty="0" smtClean="0"/>
              <a:t>System memory for local variables and formal parameters</a:t>
            </a:r>
          </a:p>
          <a:p>
            <a:pPr lvl="2" eaLnBrk="1" hangingPunct="1"/>
            <a:r>
              <a:rPr lang="en-US" dirty="0" smtClean="0"/>
              <a:t>Saving information for transfer back to right caller</a:t>
            </a:r>
          </a:p>
          <a:p>
            <a:pPr lvl="1" eaLnBrk="1" hangingPunct="1"/>
            <a:r>
              <a:rPr lang="en-US" dirty="0" smtClean="0"/>
              <a:t>Finite system memory leads to</a:t>
            </a:r>
          </a:p>
          <a:p>
            <a:pPr lvl="2" eaLnBrk="1" hangingPunct="1"/>
            <a:r>
              <a:rPr lang="en-US" dirty="0" smtClean="0"/>
              <a:t>Execution until system runs out of memory</a:t>
            </a:r>
          </a:p>
          <a:p>
            <a:pPr lvl="2" eaLnBrk="1" hangingPunct="1"/>
            <a:r>
              <a:rPr lang="en-US" dirty="0" smtClean="0"/>
              <a:t>Abnormal termination of infinite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430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245225"/>
            <a:ext cx="69342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 Data Structures Using C++ 2E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Function Design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Understand problem requirements</a:t>
            </a:r>
          </a:p>
          <a:p>
            <a:pPr lvl="1" eaLnBrk="1" hangingPunct="1"/>
            <a:r>
              <a:rPr lang="en-US" dirty="0" smtClean="0"/>
              <a:t>Determine limiting conditions</a:t>
            </a:r>
          </a:p>
          <a:p>
            <a:pPr lvl="1" eaLnBrk="1" hangingPunct="1"/>
            <a:r>
              <a:rPr lang="en-US" dirty="0" smtClean="0"/>
              <a:t>Identify base cases, providing direct solution to each base case</a:t>
            </a:r>
          </a:p>
          <a:p>
            <a:pPr lvl="1" eaLnBrk="1" hangingPunct="1"/>
            <a:r>
              <a:rPr lang="en-US" dirty="0" smtClean="0"/>
              <a:t>Identify general cases, providing solution to each general case in terms of smaller versions of itself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1267</Words>
  <Application>Microsoft Office PowerPoint</Application>
  <PresentationFormat>On-screen Show (4:3)</PresentationFormat>
  <Paragraphs>225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2_Default Design</vt:lpstr>
      <vt:lpstr>Image</vt:lpstr>
      <vt:lpstr>Data Structures Using C++ 2E </vt:lpstr>
      <vt:lpstr>Recursive Definitions</vt:lpstr>
      <vt:lpstr>Recursive Definitions (cont’d.)</vt:lpstr>
      <vt:lpstr>Recursive Definitions (cont’d.)</vt:lpstr>
      <vt:lpstr>Recursive Definitions (cont’d.)</vt:lpstr>
      <vt:lpstr>Recursive function comments</vt:lpstr>
      <vt:lpstr>Direct and indirect recursion </vt:lpstr>
      <vt:lpstr>Infinite recursion</vt:lpstr>
      <vt:lpstr>Recursive Function Design</vt:lpstr>
      <vt:lpstr>Systems Considerations</vt:lpstr>
      <vt:lpstr>Recursion Examples</vt:lpstr>
      <vt:lpstr>Recursion Examples</vt:lpstr>
      <vt:lpstr>Largest Element in an Array</vt:lpstr>
      <vt:lpstr>Largest Element in an Array </vt:lpstr>
      <vt:lpstr>Largest Element in an Array </vt:lpstr>
      <vt:lpstr>Largest Element in an Array </vt:lpstr>
      <vt:lpstr>Largest Element in an Array </vt:lpstr>
      <vt:lpstr>Fig 6-4 largest(list,0,3) </vt:lpstr>
      <vt:lpstr>Fibonacci Number</vt:lpstr>
      <vt:lpstr>Fibonacci Number</vt:lpstr>
      <vt:lpstr>Fibonacci Number (cont’d.)</vt:lpstr>
      <vt:lpstr>Fibonacci Number (cont’d)</vt:lpstr>
      <vt:lpstr>Fibonacci Number (cont’d.)</vt:lpstr>
      <vt:lpstr>Fibonacci Number (cont’d.)</vt:lpstr>
      <vt:lpstr>Tower of Hanoi</vt:lpstr>
      <vt:lpstr>Tower of Hanoi</vt:lpstr>
      <vt:lpstr>Tower of Hanoi (cont’d.)</vt:lpstr>
      <vt:lpstr>Tower of Hanoi (cont’d.)</vt:lpstr>
      <vt:lpstr>Tower of Hanoi (cont’d.)</vt:lpstr>
      <vt:lpstr>Tower of Hanoi (cont’d.)</vt:lpstr>
      <vt:lpstr>Sudoku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Olin</dc:creator>
  <cp:lastModifiedBy>Dr. Johnson</cp:lastModifiedBy>
  <cp:revision>16</cp:revision>
  <dcterms:created xsi:type="dcterms:W3CDTF">2014-08-20T02:53:53Z</dcterms:created>
  <dcterms:modified xsi:type="dcterms:W3CDTF">2014-09-18T22:19:15Z</dcterms:modified>
</cp:coreProperties>
</file>