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sldIdLst>
    <p:sldId id="257" r:id="rId5"/>
    <p:sldId id="258" r:id="rId6"/>
    <p:sldId id="260" r:id="rId7"/>
    <p:sldId id="275" r:id="rId8"/>
    <p:sldId id="276" r:id="rId9"/>
    <p:sldId id="277" r:id="rId10"/>
    <p:sldId id="278" r:id="rId11"/>
    <p:sldId id="279" r:id="rId12"/>
    <p:sldId id="26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14" autoAdjust="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2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4400" dirty="0"/>
              <a:t>Heart Disease Predication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8289764" cy="11297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 err="1"/>
              <a:t>yo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6" name="Group 45" descr="Icon Phone">
            <a:extLst>
              <a:ext uri="{FF2B5EF4-FFF2-40B4-BE49-F238E27FC236}">
                <a16:creationId xmlns:a16="http://schemas.microsoft.com/office/drawing/2014/main" id="{4BB2D73A-DB1F-47D9-9BDA-D6F01A0EDC06}"/>
              </a:ext>
            </a:extLst>
          </p:cNvPr>
          <p:cNvGrpSpPr/>
          <p:nvPr/>
        </p:nvGrpSpPr>
        <p:grpSpPr>
          <a:xfrm>
            <a:off x="1365937" y="5637315"/>
            <a:ext cx="297521" cy="297521"/>
            <a:chOff x="1334697" y="5606075"/>
            <a:chExt cx="360000" cy="3600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C40AF29-F294-4B60-B5B4-56011134948E}"/>
                </a:ext>
              </a:extLst>
            </p:cNvPr>
            <p:cNvSpPr/>
            <p:nvPr/>
          </p:nvSpPr>
          <p:spPr>
            <a:xfrm>
              <a:off x="1423220" y="5624464"/>
              <a:ext cx="257175" cy="257175"/>
            </a:xfrm>
            <a:custGeom>
              <a:avLst/>
              <a:gdLst>
                <a:gd name="connsiteX0" fmla="*/ 0 w 257175"/>
                <a:gd name="connsiteY0" fmla="*/ 163664 h 257175"/>
                <a:gd name="connsiteX1" fmla="*/ 163664 w 257175"/>
                <a:gd name="connsiteY1" fmla="*/ 0 h 257175"/>
                <a:gd name="connsiteX2" fmla="*/ 261323 w 257175"/>
                <a:gd name="connsiteY2" fmla="*/ 97659 h 257175"/>
                <a:gd name="connsiteX3" fmla="*/ 97659 w 257175"/>
                <a:gd name="connsiteY3" fmla="*/ 26132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0" y="163664"/>
                  </a:moveTo>
                  <a:lnTo>
                    <a:pt x="163664" y="0"/>
                  </a:lnTo>
                  <a:lnTo>
                    <a:pt x="261323" y="97659"/>
                  </a:lnTo>
                  <a:lnTo>
                    <a:pt x="97659" y="261323"/>
                  </a:lnTo>
                  <a:close/>
                </a:path>
              </a:pathLst>
            </a:custGeom>
            <a:noFill/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F5782C-5E0E-47EA-861C-88990A8D95DF}"/>
                </a:ext>
              </a:extLst>
            </p:cNvPr>
            <p:cNvSpPr/>
            <p:nvPr/>
          </p:nvSpPr>
          <p:spPr>
            <a:xfrm>
              <a:off x="1491815" y="580038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17145 w 9525"/>
                <a:gd name="connsiteY1" fmla="*/ 1809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17145" y="18098"/>
                  </a:lnTo>
                </a:path>
              </a:pathLst>
            </a:custGeom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ACDDF69-03CD-491C-A9E4-08E5726C5BD3}"/>
                </a:ext>
              </a:extLst>
            </p:cNvPr>
            <p:cNvSpPr/>
            <p:nvPr/>
          </p:nvSpPr>
          <p:spPr>
            <a:xfrm>
              <a:off x="1334697" y="5606075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Group 49" descr="Icon Email">
            <a:extLst>
              <a:ext uri="{FF2B5EF4-FFF2-40B4-BE49-F238E27FC236}">
                <a16:creationId xmlns:a16="http://schemas.microsoft.com/office/drawing/2014/main" id="{F7F47E31-EB9A-4529-BE0F-A1213B79FE07}"/>
              </a:ext>
            </a:extLst>
          </p:cNvPr>
          <p:cNvGrpSpPr/>
          <p:nvPr/>
        </p:nvGrpSpPr>
        <p:grpSpPr>
          <a:xfrm>
            <a:off x="1365937" y="5133777"/>
            <a:ext cx="297521" cy="297521"/>
            <a:chOff x="1334697" y="5102537"/>
            <a:chExt cx="360000" cy="36000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99C0ACA-AA85-4505-A8DF-0275634D7832}"/>
                </a:ext>
              </a:extLst>
            </p:cNvPr>
            <p:cNvGrpSpPr/>
            <p:nvPr/>
          </p:nvGrpSpPr>
          <p:grpSpPr>
            <a:xfrm>
              <a:off x="1413695" y="5129259"/>
              <a:ext cx="257175" cy="257175"/>
              <a:chOff x="1423220" y="5138784"/>
              <a:chExt cx="257175" cy="25717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5AA236B-9A92-4808-B7BB-0AEF3FD2754B}"/>
                  </a:ext>
                </a:extLst>
              </p:cNvPr>
              <p:cNvSpPr/>
              <p:nvPr/>
            </p:nvSpPr>
            <p:spPr>
              <a:xfrm>
                <a:off x="1423220" y="5138784"/>
                <a:ext cx="257175" cy="257175"/>
              </a:xfrm>
              <a:custGeom>
                <a:avLst/>
                <a:gdLst>
                  <a:gd name="connsiteX0" fmla="*/ 0 w 257175"/>
                  <a:gd name="connsiteY0" fmla="*/ 163664 h 257175"/>
                  <a:gd name="connsiteX1" fmla="*/ 163664 w 257175"/>
                  <a:gd name="connsiteY1" fmla="*/ 0 h 257175"/>
                  <a:gd name="connsiteX2" fmla="*/ 261323 w 257175"/>
                  <a:gd name="connsiteY2" fmla="*/ 97659 h 257175"/>
                  <a:gd name="connsiteX3" fmla="*/ 97659 w 257175"/>
                  <a:gd name="connsiteY3" fmla="*/ 261323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57175">
                    <a:moveTo>
                      <a:pt x="0" y="163664"/>
                    </a:moveTo>
                    <a:lnTo>
                      <a:pt x="163664" y="0"/>
                    </a:lnTo>
                    <a:lnTo>
                      <a:pt x="261323" y="97659"/>
                    </a:lnTo>
                    <a:lnTo>
                      <a:pt x="97659" y="261323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4E72230-A0A3-4A80-AD64-FE14B4AA1A95}"/>
                  </a:ext>
                </a:extLst>
              </p:cNvPr>
              <p:cNvSpPr/>
              <p:nvPr/>
            </p:nvSpPr>
            <p:spPr>
              <a:xfrm>
                <a:off x="1427045" y="5144212"/>
                <a:ext cx="161925" cy="161925"/>
              </a:xfrm>
              <a:custGeom>
                <a:avLst/>
                <a:gdLst>
                  <a:gd name="connsiteX0" fmla="*/ 0 w 161925"/>
                  <a:gd name="connsiteY0" fmla="*/ 162878 h 161925"/>
                  <a:gd name="connsiteX1" fmla="*/ 141923 w 161925"/>
                  <a:gd name="connsiteY1" fmla="*/ 135255 h 161925"/>
                  <a:gd name="connsiteX2" fmla="*/ 162878 w 161925"/>
                  <a:gd name="connsiteY2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925" h="161925">
                    <a:moveTo>
                      <a:pt x="0" y="162878"/>
                    </a:moveTo>
                    <a:lnTo>
                      <a:pt x="141923" y="135255"/>
                    </a:lnTo>
                    <a:lnTo>
                      <a:pt x="162878" y="0"/>
                    </a:ln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01D119F-74E1-4482-B664-AAD0BB5B651F}"/>
                </a:ext>
              </a:extLst>
            </p:cNvPr>
            <p:cNvSpPr/>
            <p:nvPr/>
          </p:nvSpPr>
          <p:spPr>
            <a:xfrm>
              <a:off x="1334697" y="510253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 descr="Icon Person">
            <a:extLst>
              <a:ext uri="{FF2B5EF4-FFF2-40B4-BE49-F238E27FC236}">
                <a16:creationId xmlns:a16="http://schemas.microsoft.com/office/drawing/2014/main" id="{9E1A2D9D-4A3F-4720-9A14-FFD74FC5C7A2}"/>
              </a:ext>
            </a:extLst>
          </p:cNvPr>
          <p:cNvGrpSpPr/>
          <p:nvPr/>
        </p:nvGrpSpPr>
        <p:grpSpPr>
          <a:xfrm>
            <a:off x="1365937" y="4611901"/>
            <a:ext cx="297521" cy="297521"/>
            <a:chOff x="1334697" y="4580661"/>
            <a:chExt cx="360000" cy="3600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BC59C07-FDEC-40D0-BE4E-E1FAC0DEBC4A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5EC7012-98A7-4A94-8CC9-0EC3408A6BC4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519FE88-ED74-4D46-86D2-F2530BE46026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3AF6D1D-DE4A-460B-A540-E7DACF1F333F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Heart disease has become one of the leading causes of morbidity and mortality in the world. There are approximately 610,000 people die of heart disease in the U.S. and cost  $219 billion each year. They can also lead to serious illness, disability and lower quality of life.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2964" y="3353437"/>
            <a:ext cx="4585966" cy="1008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59" y="4332686"/>
            <a:ext cx="4719499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985345" y="3363146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3" y="3198674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Doctor pointing at CAT scans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07392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99" y="815140"/>
            <a:ext cx="7560000" cy="360000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3" y="3097188"/>
            <a:ext cx="1652587" cy="435600"/>
          </a:xfrm>
        </p:spPr>
        <p:txBody>
          <a:bodyPr/>
          <a:lstStyle/>
          <a:p>
            <a:r>
              <a:rPr lang="en-US" dirty="0"/>
              <a:t>8.7%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455" y="3695377"/>
            <a:ext cx="1999889" cy="846137"/>
          </a:xfrm>
        </p:spPr>
        <p:txBody>
          <a:bodyPr/>
          <a:lstStyle/>
          <a:p>
            <a:r>
              <a:rPr lang="en-US" altLang="zh-CN" sz="1500" dirty="0"/>
              <a:t>Number of IP and ER visits caused by heart disease increased during the past 2 years</a:t>
            </a:r>
            <a:endParaRPr lang="en-US" sz="15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0E095F-965E-476E-B681-EE615BECB0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71013" y="3097188"/>
            <a:ext cx="1652587" cy="435600"/>
          </a:xfrm>
        </p:spPr>
        <p:txBody>
          <a:bodyPr/>
          <a:lstStyle/>
          <a:p>
            <a:r>
              <a:rPr lang="en-US" dirty="0"/>
              <a:t>42%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70799" y="3695377"/>
            <a:ext cx="1652801" cy="846137"/>
          </a:xfrm>
        </p:spPr>
        <p:txBody>
          <a:bodyPr/>
          <a:lstStyle/>
          <a:p>
            <a:r>
              <a:rPr lang="en-US" dirty="0"/>
              <a:t>Patients with </a:t>
            </a:r>
            <a:r>
              <a:rPr lang="en-US"/>
              <a:t>CVD have </a:t>
            </a:r>
            <a:r>
              <a:rPr lang="en-US" dirty="0"/>
              <a:t>higher readmission rate.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69707" y="3097188"/>
            <a:ext cx="1652587" cy="435600"/>
          </a:xfrm>
        </p:spPr>
        <p:txBody>
          <a:bodyPr/>
          <a:lstStyle/>
          <a:p>
            <a:r>
              <a:rPr lang="en-US" dirty="0"/>
              <a:t>2%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9600" y="3695377"/>
            <a:ext cx="1652801" cy="846137"/>
          </a:xfrm>
        </p:spPr>
        <p:txBody>
          <a:bodyPr/>
          <a:lstStyle/>
          <a:p>
            <a:r>
              <a:rPr lang="en-US" dirty="0"/>
              <a:t>CMS Valued-Based Purchasing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FBC7A3-AAE6-4502-9D44-F253ED1E8F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4559" y="3089239"/>
            <a:ext cx="1652587" cy="435600"/>
          </a:xfrm>
        </p:spPr>
        <p:txBody>
          <a:bodyPr/>
          <a:lstStyle/>
          <a:p>
            <a:r>
              <a:rPr lang="en-US" dirty="0"/>
              <a:t>$1,750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6EAD81-841A-483E-9B44-512A1470E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30831" y="3695377"/>
            <a:ext cx="1999889" cy="846137"/>
          </a:xfrm>
        </p:spPr>
        <p:txBody>
          <a:bodyPr/>
          <a:lstStyle/>
          <a:p>
            <a:r>
              <a:rPr lang="en-US" dirty="0"/>
              <a:t>Provider Pay for Performance Incentives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3288" y="5377704"/>
            <a:ext cx="6405281" cy="620016"/>
          </a:xfrm>
        </p:spPr>
        <p:txBody>
          <a:bodyPr/>
          <a:lstStyle/>
          <a:p>
            <a:r>
              <a:rPr lang="en-US" dirty="0"/>
              <a:t>Early identification and intervention</a:t>
            </a:r>
          </a:p>
        </p:txBody>
      </p:sp>
      <p:pic>
        <p:nvPicPr>
          <p:cNvPr id="46" name="Picture Placeholder 45" descr="Team">
            <a:extLst>
              <a:ext uri="{FF2B5EF4-FFF2-40B4-BE49-F238E27FC236}">
                <a16:creationId xmlns:a16="http://schemas.microsoft.com/office/drawing/2014/main" id="{09833D49-61B1-40F0-A9D1-6D1D4B8701A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8326" y="2437246"/>
            <a:ext cx="384361" cy="384361"/>
          </a:xfrm>
        </p:spPr>
      </p:pic>
      <p:pic>
        <p:nvPicPr>
          <p:cNvPr id="49" name="Picture Placeholder 48" descr="r - How to combine a plot and legend? - Stack Overflow">
            <a:extLst>
              <a:ext uri="{FF2B5EF4-FFF2-40B4-BE49-F238E27FC236}">
                <a16:creationId xmlns:a16="http://schemas.microsoft.com/office/drawing/2014/main" id="{A17A8866-025F-45F8-9C1A-8DF0ACE8F3F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64" y="2476043"/>
            <a:ext cx="381424" cy="381424"/>
          </a:xfrm>
        </p:spPr>
      </p:pic>
      <p:pic>
        <p:nvPicPr>
          <p:cNvPr id="53" name="Picture Placeholder 52" descr="Wallet">
            <a:extLst>
              <a:ext uri="{FF2B5EF4-FFF2-40B4-BE49-F238E27FC236}">
                <a16:creationId xmlns:a16="http://schemas.microsoft.com/office/drawing/2014/main" id="{560A3C83-28A8-4054-B787-03380865071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903820" y="2437246"/>
            <a:ext cx="384361" cy="384361"/>
          </a:xfrm>
        </p:spPr>
      </p:pic>
      <p:pic>
        <p:nvPicPr>
          <p:cNvPr id="56" name="Picture Placeholder 55" descr="Stethoscope">
            <a:extLst>
              <a:ext uri="{FF2B5EF4-FFF2-40B4-BE49-F238E27FC236}">
                <a16:creationId xmlns:a16="http://schemas.microsoft.com/office/drawing/2014/main" id="{5CABC6B7-0A04-4890-B978-4D4F54B3CD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374208" y="2473106"/>
            <a:ext cx="384361" cy="384361"/>
          </a:xfrm>
        </p:spPr>
      </p:pic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84213" y="1405642"/>
            <a:ext cx="10951975" cy="1924745"/>
          </a:xfrm>
        </p:spPr>
        <p:txBody>
          <a:bodyPr/>
          <a:lstStyle/>
          <a:p>
            <a:r>
              <a:rPr lang="en-US" dirty="0"/>
              <a:t>303 Patient Records;</a:t>
            </a:r>
          </a:p>
          <a:p>
            <a:r>
              <a:rPr lang="en-US" dirty="0"/>
              <a:t>13 Predictors:  </a:t>
            </a:r>
            <a:r>
              <a:rPr lang="en-US" sz="1800" dirty="0"/>
              <a:t>Age, Sex,</a:t>
            </a:r>
            <a:r>
              <a:rPr lang="zh-CN" altLang="en-US" sz="1800" dirty="0"/>
              <a:t> </a:t>
            </a:r>
            <a:r>
              <a:rPr lang="en-US" altLang="zh-CN" sz="1800" dirty="0"/>
              <a:t>Chest-Pain</a:t>
            </a:r>
            <a:r>
              <a:rPr lang="zh-CN" altLang="en-US" sz="1800" dirty="0"/>
              <a:t> </a:t>
            </a:r>
            <a:r>
              <a:rPr lang="en-US" altLang="zh-CN" sz="1800" dirty="0"/>
              <a:t>Type,</a:t>
            </a:r>
            <a:r>
              <a:rPr lang="zh-CN" altLang="en-US" sz="1800" dirty="0"/>
              <a:t> </a:t>
            </a:r>
            <a:r>
              <a:rPr lang="en-US" altLang="zh-CN" sz="1800" dirty="0"/>
              <a:t>Resting</a:t>
            </a:r>
            <a:r>
              <a:rPr lang="zh-CN" altLang="en-US" sz="1800" dirty="0"/>
              <a:t> </a:t>
            </a:r>
            <a:r>
              <a:rPr lang="en-US" altLang="zh-CN" sz="1800" dirty="0"/>
              <a:t>Blood</a:t>
            </a:r>
            <a:r>
              <a:rPr lang="zh-CN" altLang="en-US" sz="1800" dirty="0"/>
              <a:t> </a:t>
            </a:r>
            <a:r>
              <a:rPr lang="en-US" altLang="zh-CN" sz="1800" dirty="0"/>
              <a:t>Pressure, Serum</a:t>
            </a:r>
            <a:r>
              <a:rPr lang="zh-CN" altLang="en-US" sz="1800" dirty="0"/>
              <a:t> </a:t>
            </a:r>
            <a:r>
              <a:rPr lang="en-US" altLang="zh-CN" sz="1800" dirty="0"/>
              <a:t>Cholesterol, Fasting Blood Sugar, Resting ECG, Max heart rate, Exercise induced angina, ST depression induced by exercise relative to rest, Peak exercise ST segment, </a:t>
            </a:r>
            <a:r>
              <a:rPr lang="en-US" sz="1800" dirty="0"/>
              <a:t>Number of major vessels colored by fluoroscopy,  Thalassemia</a:t>
            </a:r>
          </a:p>
          <a:p>
            <a:r>
              <a:rPr lang="en-US" dirty="0"/>
              <a:t>Predicted: Diagnosis of heart disease (0 = absence; 1,2,3,4 = present)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47" y="3911422"/>
            <a:ext cx="9442076" cy="245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2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7003" y="1523607"/>
            <a:ext cx="6586150" cy="192474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 average age in disease group is higher and most </a:t>
            </a:r>
            <a:r>
              <a:rPr lang="en-US" dirty="0" err="1"/>
              <a:t>ofthe</a:t>
            </a:r>
            <a:r>
              <a:rPr lang="en-US" dirty="0"/>
              <a:t> cases occur in 55-65 age group. 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 average resting BP is higher in disease group. 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In disease group, ST depression induced by exercise is 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larger.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54" y="4011711"/>
            <a:ext cx="3207124" cy="2604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288" y="4007223"/>
            <a:ext cx="3445809" cy="24787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589" y="3998253"/>
            <a:ext cx="3369606" cy="24479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003555" y="4666129"/>
            <a:ext cx="399550" cy="986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004175" y="4908176"/>
            <a:ext cx="394447" cy="986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438977" y="4482442"/>
            <a:ext cx="66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Non-disease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38977" y="4858878"/>
            <a:ext cx="694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Disease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4590" y="968405"/>
            <a:ext cx="3377656" cy="29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22099" y="1552002"/>
            <a:ext cx="11167116" cy="1924745"/>
          </a:xfrm>
        </p:spPr>
        <p:txBody>
          <a:bodyPr/>
          <a:lstStyle/>
          <a:p>
            <a:r>
              <a:rPr lang="en-US" sz="2000" dirty="0"/>
              <a:t>Sex: 0 being female and 1 being male. Heart disease occur more in males.</a:t>
            </a:r>
          </a:p>
          <a:p>
            <a:r>
              <a:rPr lang="en-US" sz="2000" dirty="0"/>
              <a:t>For chest pain (1: typical angina, 2: atypical angina, 3: nonanginal pain 4: asymptomatic), most of heart disease cases occur in asymptomatic group.</a:t>
            </a:r>
          </a:p>
          <a:p>
            <a:r>
              <a:rPr lang="en-US" sz="2000" dirty="0"/>
              <a:t>The group with abnormality with ST-T or left ventricular hypertrophy has more heart disease cases.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25" y="3622024"/>
            <a:ext cx="3258303" cy="2657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8" y="3621183"/>
            <a:ext cx="3464860" cy="26205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6" y="3621184"/>
            <a:ext cx="3636028" cy="265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5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22099" y="1552002"/>
            <a:ext cx="11167116" cy="1924745"/>
          </a:xfrm>
        </p:spPr>
        <p:txBody>
          <a:bodyPr/>
          <a:lstStyle/>
          <a:p>
            <a:r>
              <a:rPr lang="en-US" dirty="0"/>
              <a:t>For exercise induced angina, if yes, the person will be more likely to have heart disease.</a:t>
            </a:r>
          </a:p>
          <a:p>
            <a:r>
              <a:rPr lang="en-US" dirty="0"/>
              <a:t>There are more heart disease cases in the group with flat or down-sloping ST segment</a:t>
            </a:r>
          </a:p>
          <a:p>
            <a:r>
              <a:rPr lang="en-US" dirty="0"/>
              <a:t>For </a:t>
            </a:r>
            <a:r>
              <a:rPr lang="en-US" dirty="0" err="1"/>
              <a:t>thal</a:t>
            </a:r>
            <a:r>
              <a:rPr lang="en-US" dirty="0"/>
              <a:t> (3=normal, 6=fixed defect, 7=</a:t>
            </a:r>
            <a:r>
              <a:rPr lang="en-US" dirty="0" err="1"/>
              <a:t>reversable</a:t>
            </a:r>
            <a:r>
              <a:rPr lang="en-US" dirty="0"/>
              <a:t> defect), there are more heart disease cases in </a:t>
            </a:r>
            <a:r>
              <a:rPr lang="en-US" dirty="0" err="1"/>
              <a:t>thereversable</a:t>
            </a:r>
            <a:r>
              <a:rPr lang="en-US" dirty="0"/>
              <a:t> defect group.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1" y="3648237"/>
            <a:ext cx="3242540" cy="2703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423" y="3656044"/>
            <a:ext cx="3671045" cy="26013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245" y="3642593"/>
            <a:ext cx="3779943" cy="303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3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22099" y="1552002"/>
            <a:ext cx="11167116" cy="1924745"/>
          </a:xfrm>
        </p:spPr>
        <p:txBody>
          <a:bodyPr/>
          <a:lstStyle/>
          <a:p>
            <a:r>
              <a:rPr lang="en-US" dirty="0"/>
              <a:t>Machine Leaning models have been built and tested</a:t>
            </a:r>
          </a:p>
          <a:p>
            <a:r>
              <a:rPr lang="en-US" dirty="0"/>
              <a:t>Predication accuracy: 0.88</a:t>
            </a:r>
          </a:p>
          <a:p>
            <a:r>
              <a:rPr lang="en-US" dirty="0"/>
              <a:t>The most impactful indicators of heart disease:  Exercise induced Angina, Chest Pain and Peak exercise ST segment</a:t>
            </a:r>
          </a:p>
          <a:p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99" y="3427686"/>
            <a:ext cx="6727572" cy="334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7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1123242-1802-4890-85C8-48524FEB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32E52-1B70-4F84-B381-E9D987150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ED86B65-490B-4A46-9A35-518F306514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2863" y="3857676"/>
            <a:ext cx="3276000" cy="2238815"/>
          </a:xfrm>
        </p:spPr>
        <p:txBody>
          <a:bodyPr/>
          <a:lstStyle/>
          <a:p>
            <a:r>
              <a:rPr lang="en-US" dirty="0"/>
              <a:t>Develop risk stratification form</a:t>
            </a:r>
          </a:p>
          <a:p>
            <a:r>
              <a:rPr lang="en-US" dirty="0"/>
              <a:t>Clinical team </a:t>
            </a:r>
            <a:r>
              <a:rPr lang="en-US" noProof="1"/>
              <a:t>assess patients based on the risk factors</a:t>
            </a:r>
          </a:p>
          <a:p>
            <a:r>
              <a:rPr lang="en-US" noProof="1"/>
              <a:t>Providers are required to provide counseling to patients with higher scores on heart disease prevention and management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0CBFD8E-64DF-4423-A5AD-A669424819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2863" y="3068555"/>
            <a:ext cx="3276000" cy="360445"/>
          </a:xfrm>
        </p:spPr>
        <p:txBody>
          <a:bodyPr/>
          <a:lstStyle/>
          <a:p>
            <a:r>
              <a:rPr lang="en-US" dirty="0"/>
              <a:t>Risk Stratification 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546E0D8-3EE8-4FA5-9941-005B12026C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5432" y="3857676"/>
            <a:ext cx="3276000" cy="2238815"/>
          </a:xfrm>
        </p:spPr>
        <p:txBody>
          <a:bodyPr/>
          <a:lstStyle/>
          <a:p>
            <a:r>
              <a:rPr lang="en-US" altLang="zh-CN" dirty="0"/>
              <a:t>Patients with high risk should be indicated or flags on the EHR system</a:t>
            </a:r>
          </a:p>
          <a:p>
            <a:r>
              <a:rPr lang="en-US" altLang="zh-CN" noProof="1"/>
              <a:t>High risk patients should be in one panel in the system and have dedicated staff closely monitor </a:t>
            </a:r>
            <a:endParaRPr lang="en-US" noProof="1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D2E6CBE-74EE-4EC6-97D7-36D6F95ED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5432" y="3068555"/>
            <a:ext cx="3276000" cy="360445"/>
          </a:xfrm>
        </p:spPr>
        <p:txBody>
          <a:bodyPr/>
          <a:lstStyle/>
          <a:p>
            <a:r>
              <a:rPr lang="en-US" dirty="0"/>
              <a:t>EHR Indicators/Flags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39944D4-2F2D-438D-93AE-CFC498C791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8000" y="3857676"/>
            <a:ext cx="3276000" cy="2238815"/>
          </a:xfrm>
        </p:spPr>
        <p:txBody>
          <a:bodyPr/>
          <a:lstStyle/>
          <a:p>
            <a:r>
              <a:rPr lang="en-US" dirty="0"/>
              <a:t>Work with IT to deploy the model to help predict heart disease for patients</a:t>
            </a:r>
          </a:p>
          <a:p>
            <a:r>
              <a:rPr lang="en-US" noProof="1"/>
              <a:t>Integrate with EHR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0937D34-C77C-4A01-8453-A119A44FEA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8000" y="3068555"/>
            <a:ext cx="3276000" cy="360445"/>
          </a:xfrm>
        </p:spPr>
        <p:txBody>
          <a:bodyPr/>
          <a:lstStyle/>
          <a:p>
            <a:r>
              <a:rPr lang="en-US" dirty="0"/>
              <a:t>Model deployment</a:t>
            </a:r>
          </a:p>
        </p:txBody>
      </p:sp>
      <p:pic>
        <p:nvPicPr>
          <p:cNvPr id="43" name="Picture Placeholder 42" descr="Stethoscope">
            <a:extLst>
              <a:ext uri="{FF2B5EF4-FFF2-40B4-BE49-F238E27FC236}">
                <a16:creationId xmlns:a16="http://schemas.microsoft.com/office/drawing/2014/main" id="{0FBA55E0-FE96-4C72-9699-C2E4A4D64309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065071" y="2008906"/>
            <a:ext cx="511585" cy="511585"/>
          </a:xfrm>
        </p:spPr>
      </p:pic>
      <p:pic>
        <p:nvPicPr>
          <p:cNvPr id="45" name="Picture Placeholder 44" descr="DNA">
            <a:extLst>
              <a:ext uri="{FF2B5EF4-FFF2-40B4-BE49-F238E27FC236}">
                <a16:creationId xmlns:a16="http://schemas.microsoft.com/office/drawing/2014/main" id="{59BC955A-4F46-42BB-AE8B-64B294B409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827640" y="1951669"/>
            <a:ext cx="511585" cy="511585"/>
          </a:xfrm>
        </p:spPr>
      </p:pic>
      <p:pic>
        <p:nvPicPr>
          <p:cNvPr id="47" name="Picture Placeholder 46" descr="Heartbeat">
            <a:extLst>
              <a:ext uri="{FF2B5EF4-FFF2-40B4-BE49-F238E27FC236}">
                <a16:creationId xmlns:a16="http://schemas.microsoft.com/office/drawing/2014/main" id="{CF3CF4DD-4D31-4118-BEC8-48E0CFB07422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590208" y="2008906"/>
            <a:ext cx="511585" cy="511585"/>
          </a:xfrm>
        </p:spPr>
      </p:pic>
      <p:sp>
        <p:nvSpPr>
          <p:cNvPr id="30" name="object 7" descr="Beige rectangle">
            <a:extLst>
              <a:ext uri="{FF2B5EF4-FFF2-40B4-BE49-F238E27FC236}">
                <a16:creationId xmlns:a16="http://schemas.microsoft.com/office/drawing/2014/main" id="{1E04C292-AE6A-4666-9EA6-9D87F84CB79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E06CE-237F-44E6-BF7E-72B27BB6A6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64878" y="1733550"/>
            <a:ext cx="1177348" cy="992451"/>
            <a:chOff x="9164878" y="1733550"/>
            <a:chExt cx="1177348" cy="99245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183E070-F2AC-4FAC-84B2-3622CF377D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49775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35680A2-0542-4B12-830D-8B2A95324F4C}"/>
                </a:ext>
              </a:extLst>
            </p:cNvPr>
            <p:cNvSpPr/>
            <p:nvPr/>
          </p:nvSpPr>
          <p:spPr>
            <a:xfrm>
              <a:off x="9164878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C6003A3-849D-4BA1-BF85-B6F50F8728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24638" y="1733550"/>
            <a:ext cx="1192959" cy="992451"/>
            <a:chOff x="1824638" y="1733550"/>
            <a:chExt cx="1192959" cy="99245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5C63E4-7456-4EA3-AB9B-0BC0EEF50323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3F9864-B075-4CC7-B167-7CE1FB0314D7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C26C130-0A78-4033-83C0-068066B193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82999" y="1607028"/>
            <a:ext cx="1200866" cy="1200866"/>
            <a:chOff x="5482999" y="1607028"/>
            <a:chExt cx="1200866" cy="120086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7FF1BC4-6B01-43E0-9719-53942A96A464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9E8DB26-A207-4225-BABF-5E16AD0A8A72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971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4BDB64-2AF8-42D4-96C8-B6B6F098993C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  <ds:schemaRef ds:uri="16c05727-aa75-4e4a-9b5f-8a80a1165891"/>
    <ds:schemaRef ds:uri="http://schemas.microsoft.com/office/2006/documentManagement/types"/>
    <ds:schemaRef ds:uri="71af3243-3dd4-4a8d-8c0d-dd76da1f02a5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0</TotalTime>
  <Words>320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</vt:lpstr>
      <vt:lpstr>Arial</vt:lpstr>
      <vt:lpstr>Calibri</vt:lpstr>
      <vt:lpstr>Courier New</vt:lpstr>
      <vt:lpstr>Gill Sans MT</vt:lpstr>
      <vt:lpstr>Wingdings</vt:lpstr>
      <vt:lpstr>Office Theme</vt:lpstr>
      <vt:lpstr>Heart Disease Predication </vt:lpstr>
      <vt:lpstr>Background</vt:lpstr>
      <vt:lpstr>introduction</vt:lpstr>
      <vt:lpstr>Dataset overview </vt:lpstr>
      <vt:lpstr>Data  Analysis</vt:lpstr>
      <vt:lpstr>Data  Analysis</vt:lpstr>
      <vt:lpstr>Data  Analysis</vt:lpstr>
      <vt:lpstr>Prediction</vt:lpstr>
      <vt:lpstr>Future Steps</vt:lpstr>
      <vt:lpstr>Thank yo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2021-04-13T07:32:19Z</dcterms:created>
  <dcterms:modified xsi:type="dcterms:W3CDTF">2021-04-18T07:35:56Z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