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0" r:id="rId3"/>
    <p:sldId id="741" r:id="rId4"/>
    <p:sldId id="742" r:id="rId5"/>
    <p:sldId id="311" r:id="rId6"/>
    <p:sldId id="314" r:id="rId7"/>
    <p:sldId id="743" r:id="rId8"/>
    <p:sldId id="748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</p:sldIdLst>
  <p:sldSz cx="1219517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E70F"/>
    <a:srgbClr val="FFFF99"/>
    <a:srgbClr val="FFCCFF"/>
    <a:srgbClr val="FF9933"/>
    <a:srgbClr val="00CC99"/>
    <a:srgbClr val="00FFFF"/>
    <a:srgbClr val="99FF33"/>
    <a:srgbClr val="CCFF99"/>
    <a:srgbClr val="66FF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72784" autoAdjust="0"/>
  </p:normalViewPr>
  <p:slideViewPr>
    <p:cSldViewPr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652" y="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A5BAE-C131-4001-946A-3B3F803BBD2C}" type="datetime1">
              <a:rPr lang="en-US" altLang="zh-CN" smtClean="0"/>
              <a:t>3/20/2017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BD2C-4579-4E77-B6AA-494F39006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3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2E2B5358-EDFB-4CE6-8D3B-2347597D0466}" type="datetime1">
              <a:rPr lang="en-US" altLang="zh-CN" smtClean="0"/>
              <a:t>3/20/2017</a:t>
            </a:fld>
            <a:endParaRPr lang="en-US" altLang="zh-CN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5D8B027A-C9E3-4761-AFE7-091349C72A32}" type="slidenum">
              <a:rPr lang="en-US" altLang="zh-CN"/>
              <a:pPr>
                <a:defRPr/>
              </a:pPr>
              <a:t>‹#›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62121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2540C5-EF21-4B6E-A871-F3AAD20B5CF3}" type="datetime1">
              <a:rPr lang="en-US" altLang="zh-CN" smtClean="0"/>
              <a:t>3/20/2017</a:t>
            </a:fld>
            <a:endParaRPr lang="en-US" altLang="zh-CN" sz="120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865660-1C88-41D7-B695-0DB75A876EB0}" type="slidenum">
              <a:rPr lang="en-US" altLang="zh-CN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7689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3/20/2017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446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3/20/2017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6697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1098623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85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0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747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0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Box 15"/>
          <p:cNvSpPr>
            <a:spLocks noChangeArrowheads="1"/>
          </p:cNvSpPr>
          <p:nvPr userDrawn="1"/>
        </p:nvSpPr>
        <p:spPr bwMode="auto">
          <a:xfrm>
            <a:off x="11091863" y="6184900"/>
            <a:ext cx="9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6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zh-CN" sz="16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6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138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91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966598" y="612723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8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990411" y="6189663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69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90118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90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93927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815786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7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21922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737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0"/>
            <a:ext cx="12195175" cy="6021388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7" name="矩形 7"/>
          <p:cNvSpPr>
            <a:spLocks noChangeArrowheads="1"/>
          </p:cNvSpPr>
          <p:nvPr/>
        </p:nvSpPr>
        <p:spPr bwMode="auto">
          <a:xfrm>
            <a:off x="0" y="6642100"/>
            <a:ext cx="12195175" cy="215900"/>
          </a:xfrm>
          <a:prstGeom prst="rect">
            <a:avLst/>
          </a:prstGeom>
          <a:solidFill>
            <a:srgbClr val="88E7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6021388"/>
            <a:ext cx="12195175" cy="6207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ello9050/article/details/788965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0"/>
            <a:ext cx="12195175" cy="6858000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887" r="549" b="33858"/>
          <a:stretch>
            <a:fillRect/>
          </a:stretch>
        </p:blipFill>
        <p:spPr bwMode="auto">
          <a:xfrm>
            <a:off x="0" y="-117475"/>
            <a:ext cx="121951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2"/>
          <p:cNvSpPr>
            <a:spLocks noChangeArrowheads="1"/>
          </p:cNvSpPr>
          <p:nvPr/>
        </p:nvSpPr>
        <p:spPr bwMode="auto">
          <a:xfrm>
            <a:off x="0" y="4473575"/>
            <a:ext cx="12195175" cy="1368425"/>
          </a:xfrm>
          <a:prstGeom prst="rect">
            <a:avLst/>
          </a:prstGeom>
          <a:solidFill>
            <a:srgbClr val="363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文本框 1"/>
          <p:cNvSpPr>
            <a:spLocks noChangeArrowheads="1"/>
          </p:cNvSpPr>
          <p:nvPr/>
        </p:nvSpPr>
        <p:spPr bwMode="auto">
          <a:xfrm>
            <a:off x="4253919" y="4508500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 dirty="0"/>
          </a:p>
        </p:txBody>
      </p:sp>
      <p:sp>
        <p:nvSpPr>
          <p:cNvPr id="3082" name="文本框 14"/>
          <p:cNvSpPr>
            <a:spLocks noChangeArrowheads="1"/>
          </p:cNvSpPr>
          <p:nvPr/>
        </p:nvSpPr>
        <p:spPr bwMode="auto">
          <a:xfrm>
            <a:off x="553201" y="4562385"/>
            <a:ext cx="116419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88E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文本自动分类</a:t>
            </a:r>
            <a:endParaRPr lang="zh-CN" altLang="en-US" sz="7200" b="1" dirty="0">
              <a:solidFill>
                <a:srgbClr val="88E7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剪去单角的矩形 2"/>
          <p:cNvSpPr/>
          <p:nvPr/>
        </p:nvSpPr>
        <p:spPr bwMode="auto">
          <a:xfrm>
            <a:off x="9210008" y="418207"/>
            <a:ext cx="2953355" cy="1212387"/>
          </a:xfrm>
          <a:prstGeom prst="snip1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文本处理实践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基本步骤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分类体系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预先分类过的文档作为训练集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训练集中得出分类模型（需要测试过程，不断细化）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用训练得出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的分类模型对其它文档加以分类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311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598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评价指标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错误率与精度（即适用于二分类，也适用于多分类问题）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错误率：分类错误的样本数占样本总数的比例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精度：分类正确的样本数占样本总数的比例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给定样例集 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⋯⋯,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期中</a:t>
                </a:r>
                <a:r>
                  <a:rPr lang="en-US" altLang="zh-CN" sz="20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yi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xi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的真实标记。要评估学习器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的性能，就要把学习器预测结果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）与真实标记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进行比较。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对于样例集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，分类错误率：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f;D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精度：</a:t>
                </a:r>
                <a:r>
                  <a:rPr lang="en-US" altLang="zh-CN" sz="20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f;D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1-E (</a:t>
                </a:r>
                <a:r>
                  <a:rPr lang="en-US" altLang="zh-CN" sz="20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f;D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5988434"/>
              </a:xfrm>
              <a:prstGeom prst="rect">
                <a:avLst/>
              </a:prstGeom>
              <a:blipFill rotWithShape="0">
                <a:blip r:embed="rId2"/>
                <a:stretch>
                  <a:fillRect l="-484" r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805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查准率，查全率与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「准确率」（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 precision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召回率」（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 recall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Measure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对于二分类问题，可将样例根据其真实类别与学习器预测类别的组合划分为真正例（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 positive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），假正例（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 positive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），真反例（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 negative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），假反例（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 negative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分类结果混淆矩阵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377537" y="3242769"/>
          <a:ext cx="4534827" cy="1403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871"/>
                <a:gridCol w="1247978"/>
                <a:gridCol w="1247978"/>
              </a:tblGrid>
              <a:tr h="3509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真实情况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预测结果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9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19482" y="4453371"/>
                <a:ext cx="134819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82" y="4453371"/>
                <a:ext cx="1348190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773362" y="4491713"/>
                <a:ext cx="138505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62" y="4491713"/>
                <a:ext cx="1385059" cy="523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72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查准率，查全率与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P-R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是一对矛盾的度量。一般来说，查准率高时，查全率往往偏低。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情况下，可以根据学习器的预测结果对样例进行排序，排在前面的是学习器认为“最可能”是正例的样本。排在最后的则是学习器认为“最不可能”的正例的样本。按此顺序逐个把样本作为正例进行预测，则每次可以计算出当前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为横轴，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为纵轴作图，可以得到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P-R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？曲线下面积大小。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平衡点（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Break-Even Point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是的取值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97" y="2996970"/>
            <a:ext cx="3679345" cy="30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679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5022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评价指标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查准率，查全率与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在一些应用中，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的重视程度有所不同。因此，用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度量的一般形式来表达偏好。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altLang="zh-CN" sz="2000" b="1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取值为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时，退化为标准的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&gt;1,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更关注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&lt;1,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更关注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5022016"/>
              </a:xfrm>
              <a:prstGeom prst="rect">
                <a:avLst/>
              </a:prstGeom>
              <a:blipFill rotWithShape="0">
                <a:blip r:embed="rId2"/>
                <a:stretch>
                  <a:fillRect l="-538" b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0309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4997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评价指标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查准率，查全率与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多次测试，多个数据集，或者是多分类任务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我们希望在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个二分类混淆矩阵上综合考察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宏查准率，宏查全率：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𝒎𝒂𝒄𝒓𝒐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𝒎𝒂𝒄𝒓𝒐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𝑹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还可先将各混淆矩阵的对应元素进行平均，分别记为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𝑭𝑵</m:t>
                        </m:r>
                      </m:e>
                    </m:acc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在基于这些平均值算出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微查准率，微查全率。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𝒄𝒓𝒐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𝑷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𝑻𝑷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𝑻𝑷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𝑭𝑷</m:t>
                                  </m:r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𝒄𝒓𝒐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𝑹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4997843"/>
              </a:xfrm>
              <a:prstGeom prst="rect">
                <a:avLst/>
              </a:prstGeom>
              <a:blipFill rotWithShape="0">
                <a:blip r:embed="rId2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97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本周作业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完成文本分类作业。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集得到的分类结果进行评价指标的计算。要求计算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65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360363" y="0"/>
            <a:ext cx="336550" cy="586076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TextBox 3"/>
          <p:cNvSpPr>
            <a:spLocks noChangeArrowheads="1"/>
          </p:cNvSpPr>
          <p:nvPr/>
        </p:nvSpPr>
        <p:spPr bwMode="auto">
          <a:xfrm>
            <a:off x="937239" y="-5142"/>
            <a:ext cx="4224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文本信息处理的基本任务</a:t>
            </a:r>
            <a:endParaRPr lang="zh-CN" altLang="zh-CN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直接连接符 10"/>
          <p:cNvSpPr>
            <a:spLocks noChangeShapeType="1"/>
          </p:cNvSpPr>
          <p:nvPr/>
        </p:nvSpPr>
        <p:spPr bwMode="auto">
          <a:xfrm>
            <a:off x="360363" y="586076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 bwMode="auto">
          <a:xfrm>
            <a:off x="1801299" y="1844890"/>
            <a:ext cx="3360223" cy="3873081"/>
          </a:xfrm>
          <a:prstGeom prst="roundRect">
            <a:avLst/>
          </a:prstGeom>
          <a:ln w="3810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自动分词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3200" dirty="0">
                <a:latin typeface="+mn-ea"/>
              </a:rPr>
              <a:t>命名</a:t>
            </a:r>
            <a:r>
              <a:rPr lang="zh-CN" altLang="en-US" sz="3200" dirty="0" smtClean="0">
                <a:latin typeface="+mn-ea"/>
              </a:rPr>
              <a:t>实体识别</a:t>
            </a:r>
            <a:endParaRPr lang="en-US" altLang="zh-CN" sz="3200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词性标注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3200" dirty="0" smtClean="0">
                <a:latin typeface="+mn-ea"/>
              </a:rPr>
              <a:t>句法分析</a:t>
            </a:r>
            <a:endParaRPr lang="en-US" altLang="zh-CN" sz="3200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语义分析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3200" dirty="0" smtClean="0">
                <a:latin typeface="+mn-ea"/>
              </a:rPr>
              <a:t>篇章分析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321672" y="1844890"/>
            <a:ext cx="3360223" cy="3888269"/>
          </a:xfrm>
          <a:prstGeom prst="roundRect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机器翻译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文本分类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 smtClean="0">
                <a:latin typeface="+mn-ea"/>
              </a:rPr>
              <a:t>情感分析</a:t>
            </a:r>
            <a:endParaRPr lang="en-US" altLang="zh-CN" sz="2800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信息检索与过滤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 smtClean="0">
                <a:latin typeface="+mn-ea"/>
              </a:rPr>
              <a:t>自动问答</a:t>
            </a:r>
            <a:endParaRPr lang="en-US" altLang="zh-CN" sz="2800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信息抽取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 smtClean="0">
                <a:latin typeface="+mn-ea"/>
              </a:rPr>
              <a:t>自动文摘</a:t>
            </a:r>
            <a:endParaRPr lang="en-US" altLang="zh-CN" sz="2800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 smtClean="0">
                <a:latin typeface="+mn-ea"/>
              </a:rPr>
              <a:t>人机对话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5307" y="980830"/>
            <a:ext cx="28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关键任务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96349" y="980830"/>
            <a:ext cx="28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应用型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360363" y="0"/>
            <a:ext cx="336550" cy="586076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TextBox 3"/>
          <p:cNvSpPr>
            <a:spLocks noChangeArrowheads="1"/>
          </p:cNvSpPr>
          <p:nvPr/>
        </p:nvSpPr>
        <p:spPr bwMode="auto">
          <a:xfrm>
            <a:off x="937239" y="-5142"/>
            <a:ext cx="4224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文本信息处理的基本任务</a:t>
            </a:r>
            <a:endParaRPr lang="zh-CN" altLang="zh-CN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直接连接符 10"/>
          <p:cNvSpPr>
            <a:spLocks noChangeShapeType="1"/>
          </p:cNvSpPr>
          <p:nvPr/>
        </p:nvSpPr>
        <p:spPr bwMode="auto">
          <a:xfrm>
            <a:off x="360363" y="586076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96913" y="1172152"/>
            <a:ext cx="10388457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中文自动分词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各种工具各有优缺点：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blog.csdn.net/hello9050/article/details/7889658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中文分词组件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http://ictclas.nlpir.org/nlpir/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941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360363" y="0"/>
            <a:ext cx="336550" cy="586076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TextBox 3"/>
          <p:cNvSpPr>
            <a:spLocks noChangeArrowheads="1"/>
          </p:cNvSpPr>
          <p:nvPr/>
        </p:nvSpPr>
        <p:spPr bwMode="auto">
          <a:xfrm>
            <a:off x="937239" y="-5142"/>
            <a:ext cx="4224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文本信息处理的基本任务</a:t>
            </a:r>
            <a:endParaRPr lang="zh-CN" altLang="zh-CN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直接连接符 10"/>
          <p:cNvSpPr>
            <a:spLocks noChangeShapeType="1"/>
          </p:cNvSpPr>
          <p:nvPr/>
        </p:nvSpPr>
        <p:spPr bwMode="auto">
          <a:xfrm>
            <a:off x="360363" y="586076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96913" y="1172152"/>
            <a:ext cx="10388457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词性标注（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 Tagging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9359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44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文本分类</a:t>
            </a:r>
            <a:endParaRPr lang="zh-CN" altLang="en-US" sz="36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5" name="矩形 48"/>
          <p:cNvSpPr>
            <a:spLocks noChangeArrowheads="1"/>
          </p:cNvSpPr>
          <p:nvPr/>
        </p:nvSpPr>
        <p:spPr bwMode="auto">
          <a:xfrm>
            <a:off x="3794125" y="3141663"/>
            <a:ext cx="4835525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评价指标</a:t>
            </a: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937437" y="350100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937437" y="393303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3937437" y="4352750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937437" y="479709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937437" y="5203766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分类的概念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分类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：对于给定一个对象，从一个事先定好的分类体系中挑出一个（或者多个）最适合该对象的类别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分类体系：分类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体系一般人工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构造，常见为层次结构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分类模式：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类问题，属于或不属于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(binary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(multi-class)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，可拆分成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个对象可以属于多类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(multi-label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分类的概念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分类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：对于给定一个对象，从一个事先定好的分类体系中挑出一个（或者多个）最适合该对象的类别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分类体系：分类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体系一般人工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构造，常见为层次结构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分类模式：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类问题，属于或不属于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(binary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(multi-class)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，可拆分成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个对象可以属于多类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(multi-label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457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Categorization (TC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在给定的分类体系下，根据文本的内容自动地确定文本关联的类别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。数学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角度来看，文本分类是一个映射的过程，它将未标明类别的文本映射到已有的类别中，该映射可以是一一映射或一对多的映射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门户网站（网页）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（电子资料）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信息部门（情报处理）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、企业等（电子邮件）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38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Categorization (TC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07" y="1556870"/>
            <a:ext cx="5036823" cy="42094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5444" y="1644594"/>
            <a:ext cx="6500188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原标题：个税改革进入倒计时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资料图。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免征额有上调空间，综合与分类相结合，专项扣除考虑家庭因素，税率可适当下调，这正是备受关注的个税改革可着力的四个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方向法治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周末记者 赵晨熙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关乎每个人“钱袋子”的个人所得税改革，在每年两会上都会成为众人关注的热点问题。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“目前，个人所得税的改革方案正在研究设计和论证中，总体思路是实行综合与分类相结合，方案总体设计、实施分步到位，逐步建立起适合我国国情的个人所得税制。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54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39193</TotalTime>
  <Pages>0</Pages>
  <Words>927</Words>
  <Characters>0</Characters>
  <Application>Microsoft Office PowerPoint</Application>
  <DocSecurity>0</DocSecurity>
  <PresentationFormat>自定义</PresentationFormat>
  <Lines>0</Lines>
  <Paragraphs>147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jyang</cp:lastModifiedBy>
  <cp:revision>2017</cp:revision>
  <dcterms:created xsi:type="dcterms:W3CDTF">2012-10-06T16:28:00Z</dcterms:created>
  <dcterms:modified xsi:type="dcterms:W3CDTF">2017-03-20T02:38:48Z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