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1089600" cy="20116800"/>
  <p:notesSz cx="700405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-1384" y="1064"/>
      </p:cViewPr>
      <p:guideLst>
        <p:guide orient="horz" pos="6336"/>
        <p:guide pos="9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811213" y="696913"/>
            <a:ext cx="5381625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0400" y="4409750"/>
            <a:ext cx="5603225" cy="417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3105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00400" y="4409750"/>
            <a:ext cx="5603225" cy="41776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>
            <a:spLocks noGrp="1" noRot="1" noChangeAspect="1"/>
          </p:cNvSpPr>
          <p:nvPr>
            <p:ph type="sldImg" idx="2"/>
          </p:nvPr>
        </p:nvSpPr>
        <p:spPr>
          <a:xfrm>
            <a:off x="811213" y="696913"/>
            <a:ext cx="5381625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833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85775" y="1952890"/>
            <a:ext cx="5505450" cy="1347522"/>
          </a:xfrm>
          <a:prstGeom prst="rect">
            <a:avLst/>
          </a:prstGeom>
          <a:noFill/>
          <a:ln>
            <a:noFill/>
          </a:ln>
        </p:spPr>
        <p:txBody>
          <a:bodyPr lIns="71101" tIns="71101" rIns="71101" bIns="71101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971552" y="3562350"/>
            <a:ext cx="4533899" cy="1606550"/>
          </a:xfrm>
          <a:prstGeom prst="rect">
            <a:avLst/>
          </a:prstGeom>
          <a:noFill/>
          <a:ln>
            <a:noFill/>
          </a:ln>
        </p:spPr>
        <p:txBody>
          <a:bodyPr lIns="71101" tIns="71101" rIns="71101" bIns="71101" anchor="t" anchorCtr="0"/>
          <a:lstStyle>
            <a:lvl1pPr marL="1280278" marR="0" indent="-519765" algn="l" rtl="0">
              <a:lnSpc>
                <a:spcPct val="100000"/>
              </a:lnSpc>
              <a:spcBef>
                <a:spcPts val="239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72909" marR="0" indent="-412356" algn="l" rtl="0">
              <a:lnSpc>
                <a:spcPct val="100000"/>
              </a:lnSpc>
              <a:spcBef>
                <a:spcPts val="208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0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266773" marR="0" indent="-291365" algn="l" rtl="0">
              <a:lnSpc>
                <a:spcPct val="100000"/>
              </a:lnSpc>
              <a:spcBef>
                <a:spcPts val="178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8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972989" marR="0" indent="-382726" algn="l" rtl="0">
              <a:lnSpc>
                <a:spcPct val="10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7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680438" marR="0" indent="-381490" algn="l" rtl="0">
              <a:lnSpc>
                <a:spcPct val="10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7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387889" marR="0" indent="-380256" algn="l" rtl="0">
              <a:lnSpc>
                <a:spcPct val="10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7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802789" marR="0" indent="-387664" algn="l" rtl="0">
              <a:lnSpc>
                <a:spcPct val="10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7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925139" marR="0" indent="-383960" algn="l" rtl="0">
              <a:lnSpc>
                <a:spcPct val="10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7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754939" marR="0" indent="-379021" algn="l" rtl="0">
              <a:lnSpc>
                <a:spcPct val="10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7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25000" cy="2750000"/>
          </a:xfrm>
          <a:prstGeom prst="rect">
            <a:avLst/>
          </a:prstGeom>
          <a:noFill/>
          <a:ln>
            <a:noFill/>
          </a:ln>
        </p:spPr>
        <p:txBody>
          <a:bodyPr lIns="71101" tIns="71101" rIns="71101" bIns="71101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5564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2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6669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22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77822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88951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5644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77902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25000" cy="2750000"/>
          </a:xfrm>
          <a:prstGeom prst="rect">
            <a:avLst/>
          </a:prstGeom>
          <a:noFill/>
          <a:ln>
            <a:noFill/>
          </a:ln>
        </p:spPr>
        <p:txBody>
          <a:bodyPr lIns="71101" tIns="71101" rIns="71101" bIns="71101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5564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2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66693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22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77822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88951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5644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77902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125000" cy="2750000"/>
          </a:xfrm>
          <a:prstGeom prst="rect">
            <a:avLst/>
          </a:prstGeom>
          <a:noFill/>
          <a:ln>
            <a:noFill/>
          </a:ln>
        </p:spPr>
        <p:txBody>
          <a:bodyPr lIns="71101" tIns="35541" rIns="71101" bIns="35541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</a:rPr>
              <a:pPr>
                <a:buSzPct val="25000"/>
              </a:pPr>
              <a:t>‹#›</a:t>
            </a:fld>
            <a:endParaRPr lang="en-US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C4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31079480" cy="3351344"/>
          </a:xfrm>
          <a:prstGeom prst="rect">
            <a:avLst/>
          </a:prstGeom>
          <a:solidFill>
            <a:srgbClr val="B3D9FF"/>
          </a:solidFill>
          <a:ln>
            <a:noFill/>
          </a:ln>
        </p:spPr>
        <p:txBody>
          <a:bodyPr lIns="355564" tIns="355564" rIns="355564" bIns="35556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3351344"/>
            <a:ext cx="31079480" cy="167581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lIns="355564" tIns="355564" rIns="355564" bIns="35556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0" y="3352800"/>
            <a:ext cx="3107947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376" y="19697702"/>
            <a:ext cx="2480601" cy="27066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C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26"/>
          <p:cNvSpPr txBox="1"/>
          <p:nvPr/>
        </p:nvSpPr>
        <p:spPr>
          <a:xfrm>
            <a:off x="21265087" y="4042053"/>
            <a:ext cx="9159685" cy="116346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 marL="342900" indent="-342900">
              <a:buFont typeface="Wingdings" charset="2"/>
              <a:buChar char="§"/>
            </a:pPr>
            <a:endParaRPr lang="en-US" sz="2600" dirty="0" smtClean="0"/>
          </a:p>
        </p:txBody>
      </p:sp>
      <p:sp>
        <p:nvSpPr>
          <p:cNvPr id="23" name="Shape 23"/>
          <p:cNvSpPr txBox="1"/>
          <p:nvPr/>
        </p:nvSpPr>
        <p:spPr>
          <a:xfrm>
            <a:off x="2908269" y="0"/>
            <a:ext cx="28131524" cy="1676400"/>
          </a:xfrm>
          <a:prstGeom prst="rect">
            <a:avLst/>
          </a:prstGeom>
          <a:noFill/>
          <a:ln>
            <a:noFill/>
          </a:ln>
        </p:spPr>
        <p:txBody>
          <a:bodyPr lIns="355564" tIns="355564" rIns="355564" bIns="355564" anchor="ctr" anchorCtr="1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7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Configurable and Adaptive </a:t>
            </a:r>
            <a:r>
              <a:rPr lang="en-US" sz="72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QoS</a:t>
            </a:r>
            <a:r>
              <a:rPr lang="en-US" sz="7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Management via SDN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2963732" y="1516192"/>
            <a:ext cx="28086181" cy="1676400"/>
          </a:xfrm>
          <a:prstGeom prst="rect">
            <a:avLst/>
          </a:prstGeom>
          <a:noFill/>
          <a:ln>
            <a:noFill/>
          </a:ln>
        </p:spPr>
        <p:txBody>
          <a:bodyPr lIns="355564" tIns="355564" rIns="355564" bIns="355564" anchor="ctr" anchorCtr="1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 dirty="0" smtClean="0">
                <a:solidFill>
                  <a:schemeClr val="dk1"/>
                </a:solidFill>
              </a:rPr>
              <a:t>Yi </a:t>
            </a:r>
            <a:r>
              <a:rPr lang="en-US" sz="4000" dirty="0">
                <a:solidFill>
                  <a:schemeClr val="dk1"/>
                </a:solidFill>
              </a:rPr>
              <a:t>Zhang (yzhng173@illinois.edu) </a:t>
            </a:r>
            <a:r>
              <a:rPr lang="en-US" sz="4000" dirty="0" smtClean="0">
                <a:solidFill>
                  <a:schemeClr val="dk1"/>
                </a:solidFill>
              </a:rPr>
              <a:t>, </a:t>
            </a:r>
            <a:r>
              <a:rPr lang="en-US" sz="4000" dirty="0">
                <a:solidFill>
                  <a:schemeClr val="dk1"/>
                </a:solidFill>
              </a:rPr>
              <a:t>Qi </a:t>
            </a:r>
            <a:r>
              <a:rPr lang="en-US" sz="4000" dirty="0" smtClean="0">
                <a:solidFill>
                  <a:schemeClr val="dk1"/>
                </a:solidFill>
              </a:rPr>
              <a:t>Wang (qiwang11@illinois.edu)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3800" dirty="0"/>
              <a:t>CS538 Advanced Computer Networks</a:t>
            </a:r>
            <a:endParaRPr lang="en-US" sz="3800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sz="3800" dirty="0"/>
              <a:t>Department of Computer </a:t>
            </a:r>
            <a:r>
              <a:rPr lang="en-US" sz="3800" dirty="0" smtClean="0"/>
              <a:t>Science, </a:t>
            </a:r>
            <a:r>
              <a:rPr lang="en-US" sz="3800" dirty="0" smtClean="0">
                <a:solidFill>
                  <a:schemeClr val="dk1"/>
                </a:solidFill>
              </a:rPr>
              <a:t>University </a:t>
            </a:r>
            <a:r>
              <a:rPr lang="en-US" sz="3800" dirty="0">
                <a:solidFill>
                  <a:schemeClr val="dk1"/>
                </a:solidFill>
              </a:rPr>
              <a:t>of Illinois Urbana-Champaign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9478813" y="4070471"/>
            <a:ext cx="11078917" cy="755808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" name="Shape 28"/>
          <p:cNvSpPr txBox="1">
            <a:spLocks noChangeAspect="1"/>
          </p:cNvSpPr>
          <p:nvPr/>
        </p:nvSpPr>
        <p:spPr>
          <a:xfrm>
            <a:off x="548715" y="4030794"/>
            <a:ext cx="8187977" cy="755806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600" dirty="0"/>
              <a:t>Bandwidth in a </a:t>
            </a:r>
            <a:r>
              <a:rPr lang="en-US" sz="2600" dirty="0" smtClean="0"/>
              <a:t>network</a:t>
            </a:r>
            <a:r>
              <a:rPr lang="en-US" sz="2600" dirty="0"/>
              <a:t>(e.g. home) is </a:t>
            </a:r>
            <a:r>
              <a:rPr lang="en-US" sz="2600" dirty="0" smtClean="0"/>
              <a:t>limited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600" dirty="0"/>
              <a:t>Users demand certain levels of Quality of Service (</a:t>
            </a:r>
            <a:r>
              <a:rPr lang="en-US" sz="2600" dirty="0" err="1"/>
              <a:t>QoS</a:t>
            </a:r>
            <a:r>
              <a:rPr lang="en-US" sz="2600" dirty="0"/>
              <a:t>) for difference </a:t>
            </a:r>
            <a:r>
              <a:rPr lang="en-US" sz="2600" dirty="0" smtClean="0"/>
              <a:t>services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/>
              <a:t>Users’ demands may change based on different </a:t>
            </a:r>
            <a:r>
              <a:rPr lang="en-US" sz="2800" dirty="0" smtClean="0"/>
              <a:t>scenarios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/>
              <a:t>U</a:t>
            </a:r>
            <a:r>
              <a:rPr lang="en-US" sz="2800" dirty="0" smtClean="0"/>
              <a:t>sers </a:t>
            </a:r>
            <a:r>
              <a:rPr lang="en-US" sz="2800" dirty="0"/>
              <a:t>are not </a:t>
            </a:r>
            <a:r>
              <a:rPr lang="en-US" sz="2800" dirty="0" smtClean="0"/>
              <a:t>savvy enough to</a:t>
            </a:r>
            <a:r>
              <a:rPr lang="en-US" sz="2800" dirty="0" smtClean="0"/>
              <a:t> </a:t>
            </a:r>
            <a:r>
              <a:rPr lang="en-US" sz="2800" dirty="0"/>
              <a:t>configure the underlying network to meet their </a:t>
            </a:r>
            <a:r>
              <a:rPr lang="en-US" sz="2800" dirty="0" smtClean="0"/>
              <a:t>needs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We want to </a:t>
            </a:r>
            <a:r>
              <a:rPr lang="en-US" sz="2800" dirty="0" smtClean="0"/>
              <a:t>enable users to </a:t>
            </a:r>
            <a:r>
              <a:rPr lang="en-US" sz="2800" dirty="0" smtClean="0"/>
              <a:t>configure </a:t>
            </a:r>
            <a:r>
              <a:rPr lang="en-US" sz="2800" dirty="0" err="1" smtClean="0"/>
              <a:t>QoS</a:t>
            </a:r>
            <a:r>
              <a:rPr lang="en-US" sz="2800" dirty="0" smtClean="0"/>
              <a:t> at </a:t>
            </a:r>
            <a:r>
              <a:rPr lang="en-US" sz="2800" dirty="0"/>
              <a:t>r</a:t>
            </a:r>
            <a:r>
              <a:rPr lang="en-US" sz="2800" dirty="0" smtClean="0"/>
              <a:t>untime</a:t>
            </a:r>
          </a:p>
          <a:p>
            <a:pPr marL="342900" indent="-342900">
              <a:buFont typeface="Wingdings" charset="2"/>
              <a:buChar char="§"/>
            </a:pPr>
            <a:endParaRPr lang="en-US" sz="2800" dirty="0"/>
          </a:p>
          <a:p>
            <a:pPr marL="342900" indent="-342900">
              <a:buFont typeface="Wingdings" charset="2"/>
              <a:buChar char="§"/>
            </a:pPr>
            <a:endParaRPr lang="en-US" sz="2800" dirty="0" smtClean="0"/>
          </a:p>
          <a:p>
            <a:pPr marL="342900" indent="-342900">
              <a:buFont typeface="Wingdings" charset="2"/>
              <a:buChar char="§"/>
            </a:pPr>
            <a:endParaRPr lang="en-US" sz="2800" dirty="0"/>
          </a:p>
          <a:p>
            <a:pPr marL="342900" indent="-342900">
              <a:buFont typeface="Wingdings" charset="2"/>
              <a:buChar char="§"/>
            </a:pPr>
            <a:endParaRPr lang="en-US" sz="2600" dirty="0" smtClean="0"/>
          </a:p>
          <a:p>
            <a:pPr marL="342900" indent="-342900">
              <a:buFont typeface="Wingdings" charset="2"/>
              <a:buChar char="§"/>
            </a:pPr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9" name="Shape 29"/>
          <p:cNvSpPr txBox="1"/>
          <p:nvPr/>
        </p:nvSpPr>
        <p:spPr>
          <a:xfrm>
            <a:off x="480671" y="3305985"/>
            <a:ext cx="8680669" cy="867059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 smtClean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MOTIVATION</a:t>
            </a:r>
            <a:endParaRPr lang="en-US" sz="31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48714" y="11571681"/>
            <a:ext cx="7770150" cy="838200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21439648" y="15552042"/>
            <a:ext cx="9008314" cy="960920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CONCLUSIONS</a:t>
            </a:r>
            <a:endParaRPr lang="en-US" sz="31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21272093" y="3351344"/>
            <a:ext cx="9159685" cy="855572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EVALUATION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9977698" y="3352800"/>
            <a:ext cx="10567289" cy="865605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QoSManager</a:t>
            </a:r>
            <a:r>
              <a:rPr lang="en-US" sz="3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Architecture</a:t>
            </a:r>
            <a:endParaRPr lang="en-US" sz="32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8" name="Shape 3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06" y="240255"/>
            <a:ext cx="2258570" cy="289270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550965" y="12382622"/>
            <a:ext cx="8202197" cy="722319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91968" y="11617030"/>
            <a:ext cx="8669373" cy="811388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 smtClean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PROBLEM DESCRIPTION</a:t>
            </a:r>
            <a:endParaRPr lang="en-US" sz="32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" name="Shape 26"/>
          <p:cNvSpPr txBox="1"/>
          <p:nvPr/>
        </p:nvSpPr>
        <p:spPr>
          <a:xfrm>
            <a:off x="21384806" y="16341881"/>
            <a:ext cx="9159685" cy="326393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600" dirty="0" smtClean="0"/>
              <a:t>We design a flexible specification language </a:t>
            </a:r>
            <a:r>
              <a:rPr lang="en-US" sz="2600" dirty="0" smtClean="0"/>
              <a:t>to define </a:t>
            </a:r>
            <a:r>
              <a:rPr lang="en-US" sz="2600" dirty="0" err="1" smtClean="0"/>
              <a:t>QoS</a:t>
            </a:r>
            <a:r>
              <a:rPr lang="en-US" sz="2600" dirty="0" smtClean="0"/>
              <a:t> policies</a:t>
            </a:r>
            <a:endParaRPr lang="en-US" sz="26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600" dirty="0" smtClean="0"/>
              <a:t>We propose a novel queue assignment algorithm to </a:t>
            </a:r>
            <a:r>
              <a:rPr lang="en-US" sz="2600" dirty="0" smtClean="0"/>
              <a:t>maximize the </a:t>
            </a:r>
            <a:r>
              <a:rPr lang="en-US" sz="2600" dirty="0" err="1" smtClean="0"/>
              <a:t>QoS</a:t>
            </a:r>
            <a:r>
              <a:rPr lang="en-US" sz="2600" dirty="0" smtClean="0"/>
              <a:t> utility function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600" dirty="0" smtClean="0"/>
              <a:t>We design and implement </a:t>
            </a:r>
            <a:r>
              <a:rPr lang="en-US" sz="2600" dirty="0" err="1" smtClean="0"/>
              <a:t>QoSManager</a:t>
            </a:r>
            <a:r>
              <a:rPr lang="en-US" sz="2600" dirty="0" smtClean="0"/>
              <a:t> using SDN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600" dirty="0" smtClean="0"/>
              <a:t>We demonstrated the effectiveness of </a:t>
            </a:r>
            <a:r>
              <a:rPr lang="en-US" sz="2600" dirty="0" err="1" smtClean="0"/>
              <a:t>QoSManager</a:t>
            </a:r>
            <a:r>
              <a:rPr lang="en-US" sz="2600" dirty="0" smtClean="0"/>
              <a:t> by emulating different network scenarios</a:t>
            </a:r>
          </a:p>
          <a:p>
            <a:pPr marL="342900" indent="-342900">
              <a:buFont typeface="Wingdings" charset="2"/>
              <a:buChar char="§"/>
            </a:pPr>
            <a:endParaRPr lang="en-US" sz="2600" dirty="0"/>
          </a:p>
        </p:txBody>
      </p:sp>
      <p:sp>
        <p:nvSpPr>
          <p:cNvPr id="49" name="Shape 25"/>
          <p:cNvSpPr txBox="1"/>
          <p:nvPr/>
        </p:nvSpPr>
        <p:spPr>
          <a:xfrm>
            <a:off x="9478813" y="12382622"/>
            <a:ext cx="11078918" cy="721684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622588" y="8247080"/>
            <a:ext cx="5486575" cy="3253091"/>
            <a:chOff x="1691108" y="7344454"/>
            <a:chExt cx="6096194" cy="3614546"/>
          </a:xfrm>
        </p:grpSpPr>
        <p:pic>
          <p:nvPicPr>
            <p:cNvPr id="31" name="Picture 30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826" y="7344454"/>
              <a:ext cx="1386366" cy="131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143" y="7396029"/>
              <a:ext cx="1346333" cy="12145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Group 36"/>
            <p:cNvGrpSpPr/>
            <p:nvPr/>
          </p:nvGrpSpPr>
          <p:grpSpPr>
            <a:xfrm>
              <a:off x="3169279" y="9702558"/>
              <a:ext cx="2832026" cy="1256442"/>
              <a:chOff x="2677834" y="4628224"/>
              <a:chExt cx="2832026" cy="1256442"/>
            </a:xfrm>
          </p:grpSpPr>
          <p:pic>
            <p:nvPicPr>
              <p:cNvPr id="39" name="Picture 38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7834" y="4628224"/>
                <a:ext cx="1142553" cy="122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Picture 39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6932" y="4660880"/>
                <a:ext cx="1142553" cy="122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Picture 42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6030" y="4660880"/>
                <a:ext cx="1142553" cy="122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3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7307" y="4660880"/>
                <a:ext cx="1142553" cy="1223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5" name="Straight Arrow Connector 44"/>
            <p:cNvCxnSpPr>
              <a:stCxn id="39" idx="0"/>
            </p:cNvCxnSpPr>
            <p:nvPr/>
          </p:nvCxnSpPr>
          <p:spPr>
            <a:xfrm flipH="1" flipV="1">
              <a:off x="1691108" y="8713679"/>
              <a:ext cx="2049448" cy="9888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1" idx="2"/>
            </p:cNvCxnSpPr>
            <p:nvPr/>
          </p:nvCxnSpPr>
          <p:spPr>
            <a:xfrm flipV="1">
              <a:off x="4934826" y="8662104"/>
              <a:ext cx="693183" cy="10731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5796975" y="8810826"/>
              <a:ext cx="1990327" cy="10385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35" idx="2"/>
            </p:cNvCxnSpPr>
            <p:nvPr/>
          </p:nvCxnSpPr>
          <p:spPr>
            <a:xfrm flipH="1" flipV="1">
              <a:off x="3643310" y="8610530"/>
              <a:ext cx="529851" cy="10920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1296041" y="7062806"/>
            <a:ext cx="907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Q1: </a:t>
            </a:r>
            <a:r>
              <a:rPr lang="en-US" sz="2800" dirty="0"/>
              <a:t>Is high priority traffic affected by </a:t>
            </a:r>
            <a:r>
              <a:rPr lang="en-US" sz="2800" dirty="0" smtClean="0"/>
              <a:t>low priority </a:t>
            </a:r>
            <a:r>
              <a:rPr lang="en-US" sz="2800" dirty="0"/>
              <a:t>traffic?</a:t>
            </a:r>
          </a:p>
        </p:txBody>
      </p:sp>
      <p:graphicFrame>
        <p:nvGraphicFramePr>
          <p:cNvPr id="53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1403"/>
              </p:ext>
            </p:extLst>
          </p:nvPr>
        </p:nvGraphicFramePr>
        <p:xfrm>
          <a:off x="25848040" y="4717914"/>
          <a:ext cx="4528718" cy="1364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2904"/>
                <a:gridCol w="1309942"/>
                <a:gridCol w="1417896"/>
                <a:gridCol w="927976"/>
              </a:tblGrid>
              <a:tr h="330998"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Minimum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Recommend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Priority</a:t>
                      </a:r>
                      <a:endParaRPr lang="zh-CN" altLang="en-US" dirty="0"/>
                    </a:p>
                  </a:txBody>
                  <a:tcPr/>
                </a:tc>
              </a:tr>
              <a:tr h="3713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400Kbps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30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30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6511172" y="3996757"/>
            <a:ext cx="29277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QoS</a:t>
            </a:r>
            <a:r>
              <a:rPr lang="en-US" sz="2600" dirty="0" smtClean="0"/>
              <a:t> Configuration</a:t>
            </a:r>
            <a:endParaRPr lang="en-US" sz="2600" dirty="0"/>
          </a:p>
        </p:txBody>
      </p:sp>
      <p:sp>
        <p:nvSpPr>
          <p:cNvPr id="56" name="TextBox 55"/>
          <p:cNvSpPr txBox="1"/>
          <p:nvPr/>
        </p:nvSpPr>
        <p:spPr>
          <a:xfrm>
            <a:off x="22135450" y="4038739"/>
            <a:ext cx="27792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Experiment setup</a:t>
            </a:r>
            <a:endParaRPr lang="en-US" sz="26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37998" y="11190259"/>
            <a:ext cx="91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Q2: </a:t>
            </a:r>
            <a:r>
              <a:rPr lang="en-US" sz="2800" dirty="0"/>
              <a:t>Can high priority flow acquire </a:t>
            </a:r>
            <a:r>
              <a:rPr lang="en-US" sz="2800" dirty="0" smtClean="0"/>
              <a:t>the desired </a:t>
            </a:r>
            <a:r>
              <a:rPr lang="en-US" sz="2800" dirty="0"/>
              <a:t>bandwidth in a congested network?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121271" y="10739642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With </a:t>
            </a:r>
            <a:r>
              <a:rPr lang="en-US" sz="1800" dirty="0" err="1" smtClean="0"/>
              <a:t>QoS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23154611" y="15337086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With </a:t>
            </a:r>
            <a:r>
              <a:rPr lang="en-US" sz="1800" dirty="0" err="1" smtClean="0"/>
              <a:t>QoS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27639212" y="10812666"/>
            <a:ext cx="149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Without </a:t>
            </a:r>
            <a:r>
              <a:rPr lang="en-US" sz="1800" dirty="0" err="1" smtClean="0"/>
              <a:t>QoS</a:t>
            </a:r>
            <a:endParaRPr lang="en-US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27672552" y="15330734"/>
            <a:ext cx="149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Without </a:t>
            </a:r>
            <a:r>
              <a:rPr lang="en-US" sz="1800" dirty="0" err="1" smtClean="0"/>
              <a:t>QoS</a:t>
            </a:r>
            <a:endParaRPr lang="en-US" sz="1800" dirty="0"/>
          </a:p>
        </p:txBody>
      </p:sp>
      <p:sp>
        <p:nvSpPr>
          <p:cNvPr id="63" name="Shape 28"/>
          <p:cNvSpPr txBox="1">
            <a:spLocks noChangeAspect="1"/>
          </p:cNvSpPr>
          <p:nvPr/>
        </p:nvSpPr>
        <p:spPr>
          <a:xfrm>
            <a:off x="9479057" y="9975097"/>
            <a:ext cx="11616489" cy="1608709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r>
              <a:rPr lang="en-US" sz="2800" b="1" dirty="0" smtClean="0"/>
              <a:t>Configurable</a:t>
            </a:r>
            <a:r>
              <a:rPr lang="en-US" sz="2800" dirty="0"/>
              <a:t>: </a:t>
            </a:r>
            <a:r>
              <a:rPr lang="en-US" sz="2800" dirty="0" smtClean="0"/>
              <a:t>Users could modify </a:t>
            </a:r>
            <a:r>
              <a:rPr lang="en-US" sz="2800" dirty="0" err="1"/>
              <a:t>QoS</a:t>
            </a:r>
            <a:r>
              <a:rPr lang="en-US" sz="2800" dirty="0"/>
              <a:t> policies at runtime</a:t>
            </a:r>
            <a:endParaRPr lang="en-US" sz="2800" dirty="0" smtClean="0"/>
          </a:p>
          <a:p>
            <a:r>
              <a:rPr lang="en-US" sz="2800" b="1" dirty="0" smtClean="0"/>
              <a:t>Adaptive</a:t>
            </a:r>
            <a:r>
              <a:rPr lang="en-US" sz="2800" dirty="0"/>
              <a:t>: </a:t>
            </a:r>
            <a:r>
              <a:rPr lang="en-US" sz="2800" dirty="0" err="1"/>
              <a:t>QoSManger</a:t>
            </a:r>
            <a:r>
              <a:rPr lang="en-US" sz="2800" dirty="0"/>
              <a:t> </a:t>
            </a:r>
            <a:r>
              <a:rPr lang="en-US" sz="2800" dirty="0" smtClean="0"/>
              <a:t>monitors </a:t>
            </a:r>
            <a:r>
              <a:rPr lang="en-US" sz="2800" dirty="0"/>
              <a:t>the network and dynamically installs traffic shaping rules for application flows</a:t>
            </a:r>
          </a:p>
          <a:p>
            <a:pPr marL="342900" indent="-342900">
              <a:buFont typeface="Wingdings" charset="2"/>
              <a:buChar char="§"/>
            </a:pPr>
            <a:endParaRPr lang="en-US" sz="2800" dirty="0" smtClean="0"/>
          </a:p>
          <a:p>
            <a:pPr marL="342900" indent="-342900">
              <a:buFont typeface="Wingdings" charset="2"/>
              <a:buChar char="§"/>
            </a:pPr>
            <a:endParaRPr lang="en-US" sz="2800" dirty="0"/>
          </a:p>
          <a:p>
            <a:pPr marL="342900" indent="-342900">
              <a:buFont typeface="Wingdings" charset="2"/>
              <a:buChar char="§"/>
            </a:pPr>
            <a:endParaRPr lang="en-US" sz="2600" dirty="0" smtClean="0"/>
          </a:p>
          <a:p>
            <a:pPr marL="342900" indent="-342900">
              <a:buFont typeface="Wingdings" charset="2"/>
              <a:buChar char="§"/>
            </a:pPr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2" name="Shape 41"/>
          <p:cNvSpPr txBox="1"/>
          <p:nvPr/>
        </p:nvSpPr>
        <p:spPr>
          <a:xfrm>
            <a:off x="550965" y="12382622"/>
            <a:ext cx="8202197" cy="722319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600" b="1" i="1" dirty="0">
                <a:solidFill>
                  <a:schemeClr val="dk1"/>
                </a:solidFill>
              </a:rPr>
              <a:t>n</a:t>
            </a:r>
            <a:r>
              <a:rPr lang="en-US" sz="2600" dirty="0">
                <a:solidFill>
                  <a:schemeClr val="dk1"/>
                </a:solidFill>
              </a:rPr>
              <a:t> traffic </a:t>
            </a:r>
            <a:r>
              <a:rPr lang="en-US" sz="2600" dirty="0" smtClean="0">
                <a:solidFill>
                  <a:schemeClr val="dk1"/>
                </a:solidFill>
              </a:rPr>
              <a:t>flows are competing for the shared link with capacity </a:t>
            </a:r>
            <a:r>
              <a:rPr lang="en-US" sz="2600" b="1" i="1" dirty="0" smtClean="0">
                <a:solidFill>
                  <a:schemeClr val="dk1"/>
                </a:solidFill>
              </a:rPr>
              <a:t>C</a:t>
            </a:r>
            <a:r>
              <a:rPr lang="en-US" sz="2600" b="1" i="1" dirty="0" smtClean="0">
                <a:solidFill>
                  <a:schemeClr val="dk1"/>
                </a:solidFill>
              </a:rPr>
              <a:t>.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r>
              <a:rPr lang="en-US" sz="2600" dirty="0" smtClean="0">
                <a:solidFill>
                  <a:schemeClr val="dk1"/>
                </a:solidFill>
              </a:rPr>
              <a:t>Thus, </a:t>
            </a:r>
            <a:r>
              <a:rPr lang="en-US" sz="2600" dirty="0">
                <a:solidFill>
                  <a:schemeClr val="dk1"/>
                </a:solidFill>
              </a:rPr>
              <a:t>w</a:t>
            </a:r>
            <a:r>
              <a:rPr lang="en-US" sz="2600" dirty="0" smtClean="0">
                <a:solidFill>
                  <a:schemeClr val="dk1"/>
                </a:solidFill>
              </a:rPr>
              <a:t>e need to prioritize the traffic </a:t>
            </a:r>
            <a:r>
              <a:rPr lang="en-US" sz="2600" dirty="0" smtClean="0">
                <a:solidFill>
                  <a:schemeClr val="dk1"/>
                </a:solidFill>
              </a:rPr>
              <a:t>flows</a:t>
            </a:r>
            <a:endParaRPr lang="en-US" sz="2600" dirty="0" smtClean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 smtClean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600" dirty="0" smtClean="0">
                <a:solidFill>
                  <a:schemeClr val="dk1"/>
                </a:solidFill>
              </a:rPr>
              <a:t>We assign a score to each flow as </a:t>
            </a:r>
          </a:p>
          <a:p>
            <a:pPr marL="457200" indent="-457200">
              <a:buFont typeface="Wingdings" charset="2"/>
              <a:buChar char="§"/>
            </a:pPr>
            <a:endParaRPr lang="en-US" sz="2600" dirty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 smtClean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 smtClean="0">
              <a:solidFill>
                <a:schemeClr val="dk1"/>
              </a:solidFill>
            </a:endParaRPr>
          </a:p>
          <a:p>
            <a:endParaRPr lang="en-US" sz="2600" dirty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600" dirty="0" smtClean="0">
                <a:solidFill>
                  <a:schemeClr val="dk1"/>
                </a:solidFill>
              </a:rPr>
              <a:t>The </a:t>
            </a:r>
            <a:r>
              <a:rPr lang="en-US" sz="2600" dirty="0">
                <a:solidFill>
                  <a:schemeClr val="dk1"/>
                </a:solidFill>
              </a:rPr>
              <a:t>goal is </a:t>
            </a:r>
            <a:r>
              <a:rPr lang="en-US" sz="2600" dirty="0" smtClean="0">
                <a:solidFill>
                  <a:schemeClr val="dk1"/>
                </a:solidFill>
              </a:rPr>
              <a:t>to assign an </a:t>
            </a:r>
            <a:r>
              <a:rPr lang="en-US" sz="2600" dirty="0" smtClean="0">
                <a:solidFill>
                  <a:schemeClr val="dk1"/>
                </a:solidFill>
              </a:rPr>
              <a:t>appropriate </a:t>
            </a:r>
            <a:r>
              <a:rPr lang="en-US" sz="2600" dirty="0" smtClean="0">
                <a:solidFill>
                  <a:schemeClr val="dk1"/>
                </a:solidFill>
              </a:rPr>
              <a:t>rate to each flow to </a:t>
            </a:r>
            <a:r>
              <a:rPr lang="en-US" sz="2600" dirty="0">
                <a:solidFill>
                  <a:schemeClr val="dk1"/>
                </a:solidFill>
              </a:rPr>
              <a:t>maximize the </a:t>
            </a:r>
            <a:r>
              <a:rPr lang="en-US" sz="2600" dirty="0" err="1">
                <a:solidFill>
                  <a:schemeClr val="dk1"/>
                </a:solidFill>
              </a:rPr>
              <a:t>QoS</a:t>
            </a:r>
            <a:r>
              <a:rPr lang="en-US" sz="2600" dirty="0">
                <a:solidFill>
                  <a:schemeClr val="dk1"/>
                </a:solidFill>
              </a:rPr>
              <a:t> utility </a:t>
            </a:r>
            <a:r>
              <a:rPr lang="en-US" sz="2600" dirty="0" smtClean="0">
                <a:solidFill>
                  <a:schemeClr val="dk1"/>
                </a:solidFill>
              </a:rPr>
              <a:t>function</a:t>
            </a:r>
          </a:p>
          <a:p>
            <a:pPr marL="457200" indent="-457200">
              <a:buFont typeface="Wingdings" charset="2"/>
              <a:buChar char="§"/>
            </a:pPr>
            <a:endParaRPr lang="en-US" sz="2600" dirty="0" smtClean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 smtClean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>
              <a:solidFill>
                <a:schemeClr val="dk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2600" dirty="0" smtClean="0">
              <a:solidFill>
                <a:schemeClr val="dk1"/>
              </a:solidFill>
            </a:endParaRPr>
          </a:p>
          <a:p>
            <a:endParaRPr lang="en-US" sz="2600" dirty="0" smtClean="0">
              <a:solidFill>
                <a:schemeClr val="dk1"/>
              </a:solidFill>
            </a:endParaRPr>
          </a:p>
          <a:p>
            <a:endParaRPr lang="en-US" sz="2600" dirty="0">
              <a:solidFill>
                <a:schemeClr val="dk1"/>
              </a:solidFill>
            </a:endParaRPr>
          </a:p>
          <a:p>
            <a:r>
              <a:rPr lang="en-US" sz="2600" dirty="0" smtClean="0">
                <a:solidFill>
                  <a:schemeClr val="dk1"/>
                </a:solidFill>
              </a:rPr>
              <a:t> </a:t>
            </a:r>
            <a:endParaRPr sz="2600" dirty="0">
              <a:solidFill>
                <a:schemeClr val="dk1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3" y="14871874"/>
            <a:ext cx="7823835" cy="1388555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74" y="17532746"/>
            <a:ext cx="4165473" cy="2055495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5" y="8249377"/>
            <a:ext cx="1237488" cy="1194816"/>
          </a:xfrm>
          <a:prstGeom prst="rect">
            <a:avLst/>
          </a:prstGeom>
        </p:spPr>
      </p:pic>
      <p:pic>
        <p:nvPicPr>
          <p:cNvPr id="13" name="Picture 12" descr="arch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507" y="4101932"/>
            <a:ext cx="7999808" cy="5912998"/>
          </a:xfrm>
          <a:prstGeom prst="rect">
            <a:avLst/>
          </a:prstGeom>
        </p:spPr>
      </p:pic>
      <p:pic>
        <p:nvPicPr>
          <p:cNvPr id="14" name="Picture 13" descr="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39" y="8187183"/>
            <a:ext cx="1645920" cy="1365504"/>
          </a:xfrm>
          <a:prstGeom prst="rect">
            <a:avLst/>
          </a:prstGeom>
        </p:spPr>
      </p:pic>
      <p:pic>
        <p:nvPicPr>
          <p:cNvPr id="15" name="Picture 14" descr="exp_setup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346" y="4597168"/>
            <a:ext cx="4157093" cy="2362011"/>
          </a:xfrm>
          <a:prstGeom prst="rect">
            <a:avLst/>
          </a:prstGeom>
        </p:spPr>
      </p:pic>
      <p:pic>
        <p:nvPicPr>
          <p:cNvPr id="65" name="Picture 64" descr="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75" y="12417490"/>
            <a:ext cx="5215890" cy="4842320"/>
          </a:xfrm>
          <a:prstGeom prst="rect">
            <a:avLst/>
          </a:prstGeom>
        </p:spPr>
      </p:pic>
      <p:sp>
        <p:nvSpPr>
          <p:cNvPr id="66" name="Shape 34"/>
          <p:cNvSpPr txBox="1"/>
          <p:nvPr/>
        </p:nvSpPr>
        <p:spPr>
          <a:xfrm>
            <a:off x="9992800" y="11570797"/>
            <a:ext cx="10567289" cy="865605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ctr" anchorCtr="1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QoSManager</a:t>
            </a:r>
            <a:r>
              <a:rPr lang="en-US" sz="3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TRAFFIC SHAPING</a:t>
            </a:r>
            <a:endParaRPr lang="en-US" sz="32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Shape 26"/>
          <p:cNvSpPr txBox="1"/>
          <p:nvPr/>
        </p:nvSpPr>
        <p:spPr>
          <a:xfrm>
            <a:off x="9317611" y="17298132"/>
            <a:ext cx="5853908" cy="1956336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600" dirty="0" smtClean="0"/>
              <a:t>Flows without </a:t>
            </a:r>
            <a:r>
              <a:rPr lang="en-US" sz="2600" dirty="0" err="1" smtClean="0"/>
              <a:t>QoS</a:t>
            </a:r>
            <a:r>
              <a:rPr lang="en-US" sz="2600" dirty="0" smtClean="0"/>
              <a:t> are assigned to q</a:t>
            </a:r>
            <a:r>
              <a:rPr lang="en-US" sz="2600" baseline="-25000" dirty="0" smtClean="0"/>
              <a:t>0</a:t>
            </a:r>
            <a:endParaRPr lang="en-US" sz="2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2600" dirty="0" smtClean="0"/>
              <a:t>Flows with </a:t>
            </a:r>
            <a:r>
              <a:rPr lang="en-US" sz="2600" dirty="0" err="1" smtClean="0"/>
              <a:t>QoS</a:t>
            </a:r>
            <a:r>
              <a:rPr lang="en-US" sz="2600" dirty="0" smtClean="0"/>
              <a:t> are assigned to appropriate queues for per-flow rate control</a:t>
            </a:r>
          </a:p>
          <a:p>
            <a:endParaRPr lang="en-US" sz="2600" dirty="0"/>
          </a:p>
        </p:txBody>
      </p:sp>
      <p:sp>
        <p:nvSpPr>
          <p:cNvPr id="68" name="Shape 26"/>
          <p:cNvSpPr txBox="1"/>
          <p:nvPr/>
        </p:nvSpPr>
        <p:spPr>
          <a:xfrm>
            <a:off x="14793947" y="12405245"/>
            <a:ext cx="5697901" cy="3622984"/>
          </a:xfrm>
          <a:prstGeom prst="rect">
            <a:avLst/>
          </a:prstGeom>
          <a:noFill/>
          <a:ln>
            <a:noFill/>
          </a:ln>
        </p:spPr>
        <p:txBody>
          <a:bodyPr lIns="177782" tIns="177782" rIns="177782" bIns="177782" anchor="t" anchorCtr="0">
            <a:no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600" dirty="0"/>
              <a:t>The optimization of the </a:t>
            </a:r>
            <a:r>
              <a:rPr lang="en-US" sz="2600" dirty="0" err="1"/>
              <a:t>QoS</a:t>
            </a:r>
            <a:r>
              <a:rPr lang="en-US" sz="2600" dirty="0"/>
              <a:t> utility function is very similar to the Knapsack problem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600" dirty="0" smtClean="0"/>
              <a:t>First </a:t>
            </a:r>
            <a:r>
              <a:rPr lang="en-US" sz="2600" dirty="0" smtClean="0"/>
              <a:t>sort flows by timestamp and priority to avoid </a:t>
            </a:r>
            <a:r>
              <a:rPr lang="en-US" sz="2600" dirty="0" smtClean="0"/>
              <a:t>fluctuation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600" dirty="0" smtClean="0"/>
              <a:t>Then </a:t>
            </a:r>
            <a:r>
              <a:rPr lang="en-US" sz="2600" dirty="0" smtClean="0"/>
              <a:t>use DFS to compute the optimal </a:t>
            </a:r>
            <a:r>
              <a:rPr lang="en-US" sz="2600" dirty="0" smtClean="0"/>
              <a:t>assignment</a:t>
            </a:r>
          </a:p>
          <a:p>
            <a:pPr marL="457200" indent="-457200">
              <a:buFont typeface="Wingdings" charset="2"/>
              <a:buChar char="§"/>
            </a:pPr>
            <a:endParaRPr lang="en-US" sz="2600" dirty="0"/>
          </a:p>
          <a:p>
            <a:pPr marL="457200" indent="-457200">
              <a:buFont typeface="Wingdings" charset="2"/>
              <a:buChar char="§"/>
            </a:pPr>
            <a:endParaRPr lang="en-US" sz="2600" dirty="0" smtClean="0"/>
          </a:p>
          <a:p>
            <a:pPr marL="457200" indent="-457200">
              <a:buFont typeface="Wingdings" charset="2"/>
              <a:buChar char="§"/>
            </a:pPr>
            <a:endParaRPr lang="en-US" sz="2600" dirty="0" smtClean="0"/>
          </a:p>
          <a:p>
            <a:pPr marL="457200" indent="-457200">
              <a:buFont typeface="Wingdings" charset="2"/>
              <a:buChar char="§"/>
            </a:pPr>
            <a:endParaRPr lang="en-US" sz="2600" dirty="0"/>
          </a:p>
          <a:p>
            <a:pPr marL="457200" indent="-457200">
              <a:buFont typeface="Wingdings" charset="2"/>
              <a:buChar char="§"/>
            </a:pPr>
            <a:endParaRPr lang="en-US" sz="2600" dirty="0" smtClean="0"/>
          </a:p>
          <a:p>
            <a:pPr marL="457200" indent="-457200">
              <a:buFont typeface="Wingdings" charset="2"/>
              <a:buChar char="§"/>
            </a:pPr>
            <a:endParaRPr lang="en-US" sz="2600" dirty="0" smtClean="0"/>
          </a:p>
          <a:p>
            <a:pPr marL="457200" indent="-457200">
              <a:buFont typeface="Wingdings" charset="2"/>
              <a:buChar char="§"/>
            </a:pPr>
            <a:endParaRPr lang="en-US" sz="2600" dirty="0"/>
          </a:p>
        </p:txBody>
      </p:sp>
      <p:pic>
        <p:nvPicPr>
          <p:cNvPr id="6" name="Picture 5" descr="assign_queue (1)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474" y="15585042"/>
            <a:ext cx="5797790" cy="3538783"/>
          </a:xfrm>
          <a:prstGeom prst="rect">
            <a:avLst/>
          </a:prstGeom>
        </p:spPr>
      </p:pic>
      <p:pic>
        <p:nvPicPr>
          <p:cNvPr id="10" name="Picture 9" descr="s2_qos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580612" y="6859141"/>
            <a:ext cx="3730752" cy="4828032"/>
          </a:xfrm>
          <a:prstGeom prst="rect">
            <a:avLst/>
          </a:prstGeom>
        </p:spPr>
      </p:pic>
      <p:pic>
        <p:nvPicPr>
          <p:cNvPr id="12" name="Picture 11" descr="s2_no_qos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4447" y="6859141"/>
            <a:ext cx="3730752" cy="4828032"/>
          </a:xfrm>
          <a:prstGeom prst="rect">
            <a:avLst/>
          </a:prstGeom>
        </p:spPr>
      </p:pic>
      <p:pic>
        <p:nvPicPr>
          <p:cNvPr id="16" name="Picture 15" descr="s3_qos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14937" y="11389604"/>
            <a:ext cx="3730752" cy="4828032"/>
          </a:xfrm>
          <a:prstGeom prst="rect">
            <a:avLst/>
          </a:prstGeom>
        </p:spPr>
      </p:pic>
      <p:pic>
        <p:nvPicPr>
          <p:cNvPr id="17" name="Picture 16" descr="s3_no_qos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4447" y="11423925"/>
            <a:ext cx="3730752" cy="482803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6384001" y="19052430"/>
            <a:ext cx="184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57234" y="19052430"/>
            <a:ext cx="411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QoSManager</a:t>
            </a:r>
            <a:r>
              <a:rPr lang="en-US" sz="2000" dirty="0"/>
              <a:t> per-flow rate control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333</Words>
  <Application>Microsoft Macintosh PowerPoint</Application>
  <PresentationFormat>Custom</PresentationFormat>
  <Paragraphs>92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Guangxiang Du</dc:creator>
  <cp:lastModifiedBy>qi wang</cp:lastModifiedBy>
  <cp:revision>76</cp:revision>
  <dcterms:modified xsi:type="dcterms:W3CDTF">2016-05-10T16:50:29Z</dcterms:modified>
</cp:coreProperties>
</file>