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31089600" cy="20116800"/>
  <p:notesSz cx="7004050" cy="9283700"/>
  <p:defaultTextStyle>
    <a:defPPr marR="0" algn="l" rtl="0">
      <a:lnSpc>
        <a:spcPct val="100000"/>
      </a:lnSpc>
      <a:spcBef>
        <a:spcPts val="0"/>
      </a:spcBef>
      <a:spcAft>
        <a:spcPts val="0"/>
      </a:spcAft>
    </a:defPPr>
    <a:lvl1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8" d="100"/>
          <a:sy n="28" d="100"/>
        </p:scale>
        <p:origin x="-1288" y="-80"/>
      </p:cViewPr>
      <p:guideLst>
        <p:guide orient="horz" pos="6336"/>
        <p:guide pos="97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811213" y="696913"/>
            <a:ext cx="5381625" cy="34813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700400" y="4409750"/>
            <a:ext cx="5603225" cy="4177649"/>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117310528"/>
      </p:ext>
    </p:extLst>
  </p:cSld>
  <p:clrMap bg1="lt1" tx1="dk1" bg2="dk2" tx2="lt2" accent1="accent1" accent2="accent2" accent3="accent3" accent4="accent4" accent5="accent5" accent6="accent6" hlink="hlink" folHlink="folHlink"/>
  <p:notesStyle>
    <a:lvl1pPr marL="0" algn="l" defTabSz="711129" rtl="0" eaLnBrk="1" latinLnBrk="0" hangingPunct="1">
      <a:defRPr sz="900" kern="1200">
        <a:solidFill>
          <a:schemeClr val="tx1"/>
        </a:solidFill>
        <a:latin typeface="+mn-lt"/>
        <a:ea typeface="+mn-ea"/>
        <a:cs typeface="+mn-cs"/>
      </a:defRPr>
    </a:lvl1pPr>
    <a:lvl2pPr marL="355564" algn="l" defTabSz="711129" rtl="0" eaLnBrk="1" latinLnBrk="0" hangingPunct="1">
      <a:defRPr sz="900" kern="1200">
        <a:solidFill>
          <a:schemeClr val="tx1"/>
        </a:solidFill>
        <a:latin typeface="+mn-lt"/>
        <a:ea typeface="+mn-ea"/>
        <a:cs typeface="+mn-cs"/>
      </a:defRPr>
    </a:lvl2pPr>
    <a:lvl3pPr marL="711129" algn="l" defTabSz="711129" rtl="0" eaLnBrk="1" latinLnBrk="0" hangingPunct="1">
      <a:defRPr sz="900" kern="1200">
        <a:solidFill>
          <a:schemeClr val="tx1"/>
        </a:solidFill>
        <a:latin typeface="+mn-lt"/>
        <a:ea typeface="+mn-ea"/>
        <a:cs typeface="+mn-cs"/>
      </a:defRPr>
    </a:lvl3pPr>
    <a:lvl4pPr marL="1066693" algn="l" defTabSz="711129" rtl="0" eaLnBrk="1" latinLnBrk="0" hangingPunct="1">
      <a:defRPr sz="900" kern="1200">
        <a:solidFill>
          <a:schemeClr val="tx1"/>
        </a:solidFill>
        <a:latin typeface="+mn-lt"/>
        <a:ea typeface="+mn-ea"/>
        <a:cs typeface="+mn-cs"/>
      </a:defRPr>
    </a:lvl4pPr>
    <a:lvl5pPr marL="1422258" algn="l" defTabSz="711129" rtl="0" eaLnBrk="1" latinLnBrk="0" hangingPunct="1">
      <a:defRPr sz="900" kern="1200">
        <a:solidFill>
          <a:schemeClr val="tx1"/>
        </a:solidFill>
        <a:latin typeface="+mn-lt"/>
        <a:ea typeface="+mn-ea"/>
        <a:cs typeface="+mn-cs"/>
      </a:defRPr>
    </a:lvl5pPr>
    <a:lvl6pPr marL="1777822" algn="l" defTabSz="711129" rtl="0" eaLnBrk="1" latinLnBrk="0" hangingPunct="1">
      <a:defRPr sz="900" kern="1200">
        <a:solidFill>
          <a:schemeClr val="tx1"/>
        </a:solidFill>
        <a:latin typeface="+mn-lt"/>
        <a:ea typeface="+mn-ea"/>
        <a:cs typeface="+mn-cs"/>
      </a:defRPr>
    </a:lvl6pPr>
    <a:lvl7pPr marL="2133387" algn="l" defTabSz="711129" rtl="0" eaLnBrk="1" latinLnBrk="0" hangingPunct="1">
      <a:defRPr sz="900" kern="1200">
        <a:solidFill>
          <a:schemeClr val="tx1"/>
        </a:solidFill>
        <a:latin typeface="+mn-lt"/>
        <a:ea typeface="+mn-ea"/>
        <a:cs typeface="+mn-cs"/>
      </a:defRPr>
    </a:lvl7pPr>
    <a:lvl8pPr marL="2488951" algn="l" defTabSz="711129" rtl="0" eaLnBrk="1" latinLnBrk="0" hangingPunct="1">
      <a:defRPr sz="900" kern="1200">
        <a:solidFill>
          <a:schemeClr val="tx1"/>
        </a:solidFill>
        <a:latin typeface="+mn-lt"/>
        <a:ea typeface="+mn-ea"/>
        <a:cs typeface="+mn-cs"/>
      </a:defRPr>
    </a:lvl8pPr>
    <a:lvl9pPr marL="2844516" algn="l" defTabSz="71112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700400" y="4409750"/>
            <a:ext cx="5603225" cy="4177649"/>
          </a:xfrm>
          <a:prstGeom prst="rect">
            <a:avLst/>
          </a:prstGeom>
        </p:spPr>
        <p:txBody>
          <a:bodyPr lIns="91425" tIns="91425" rIns="91425" bIns="91425" anchor="ctr" anchorCtr="0">
            <a:noAutofit/>
          </a:bodyPr>
          <a:lstStyle/>
          <a:p>
            <a:pPr>
              <a:spcBef>
                <a:spcPts val="0"/>
              </a:spcBef>
              <a:buNone/>
            </a:pPr>
            <a:endParaRPr/>
          </a:p>
        </p:txBody>
      </p:sp>
      <p:sp>
        <p:nvSpPr>
          <p:cNvPr id="19" name="Shape 19"/>
          <p:cNvSpPr>
            <a:spLocks noGrp="1" noRot="1" noChangeAspect="1"/>
          </p:cNvSpPr>
          <p:nvPr>
            <p:ph type="sldImg" idx="2"/>
          </p:nvPr>
        </p:nvSpPr>
        <p:spPr>
          <a:xfrm>
            <a:off x="811213" y="696913"/>
            <a:ext cx="5381625" cy="34813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68334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layout with centered title and subtitle placeholders">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485775" y="1952890"/>
            <a:ext cx="5505450" cy="1347522"/>
          </a:xfrm>
          <a:prstGeom prst="rect">
            <a:avLst/>
          </a:prstGeom>
          <a:noFill/>
          <a:ln>
            <a:noFill/>
          </a:ln>
        </p:spPr>
        <p:txBody>
          <a:bodyPr lIns="71101" tIns="71101" rIns="71101" bIns="71101" anchor="t" anchorCtr="0"/>
          <a:lstStyle>
            <a:lvl1pPr marL="0" marR="0" indent="0" algn="ctr" rtl="0">
              <a:lnSpc>
                <a:spcPct val="100000"/>
              </a:lnSpc>
              <a:spcBef>
                <a:spcPts val="0"/>
              </a:spcBef>
              <a:spcAft>
                <a:spcPts val="0"/>
              </a:spcAft>
              <a:defRPr sz="16400" b="0" i="0" u="none" strike="noStrike" cap="none" baseline="0">
                <a:solidFill>
                  <a:schemeClr val="dk2"/>
                </a:solidFill>
                <a:latin typeface="Arial"/>
                <a:ea typeface="Arial"/>
                <a:cs typeface="Arial"/>
                <a:sym typeface="Arial"/>
              </a:defRPr>
            </a:lvl1pPr>
            <a:lvl2pPr marL="0" marR="0" indent="0" algn="ctr" rtl="0">
              <a:lnSpc>
                <a:spcPct val="100000"/>
              </a:lnSpc>
              <a:spcBef>
                <a:spcPts val="0"/>
              </a:spcBef>
              <a:spcAft>
                <a:spcPts val="0"/>
              </a:spcAft>
              <a:defRPr sz="16400" b="0" i="0" u="none" strike="noStrike" cap="none" baseline="0">
                <a:solidFill>
                  <a:schemeClr val="dk2"/>
                </a:solidFill>
                <a:latin typeface="Arial"/>
                <a:ea typeface="Arial"/>
                <a:cs typeface="Arial"/>
                <a:sym typeface="Arial"/>
              </a:defRPr>
            </a:lvl2pPr>
            <a:lvl3pPr marL="0" marR="0" indent="0" algn="ctr" rtl="0">
              <a:lnSpc>
                <a:spcPct val="100000"/>
              </a:lnSpc>
              <a:spcBef>
                <a:spcPts val="0"/>
              </a:spcBef>
              <a:spcAft>
                <a:spcPts val="0"/>
              </a:spcAft>
              <a:defRPr sz="16400" b="0" i="0" u="none" strike="noStrike" cap="none" baseline="0">
                <a:solidFill>
                  <a:schemeClr val="dk2"/>
                </a:solidFill>
                <a:latin typeface="Arial"/>
                <a:ea typeface="Arial"/>
                <a:cs typeface="Arial"/>
                <a:sym typeface="Arial"/>
              </a:defRPr>
            </a:lvl3pPr>
            <a:lvl4pPr marL="0" marR="0" indent="0" algn="ctr" rtl="0">
              <a:lnSpc>
                <a:spcPct val="100000"/>
              </a:lnSpc>
              <a:spcBef>
                <a:spcPts val="0"/>
              </a:spcBef>
              <a:spcAft>
                <a:spcPts val="0"/>
              </a:spcAft>
              <a:defRPr sz="16400" b="0" i="0" u="none" strike="noStrike" cap="none" baseline="0">
                <a:solidFill>
                  <a:schemeClr val="dk2"/>
                </a:solidFill>
                <a:latin typeface="Arial"/>
                <a:ea typeface="Arial"/>
                <a:cs typeface="Arial"/>
                <a:sym typeface="Arial"/>
              </a:defRPr>
            </a:lvl4pPr>
            <a:lvl5pPr marL="0" marR="0" indent="0" algn="ctr" rtl="0">
              <a:lnSpc>
                <a:spcPct val="100000"/>
              </a:lnSpc>
              <a:spcBef>
                <a:spcPts val="0"/>
              </a:spcBef>
              <a:spcAft>
                <a:spcPts val="0"/>
              </a:spcAft>
              <a:defRPr sz="16400" b="0" i="0" u="none" strike="noStrike" cap="none" baseline="0">
                <a:solidFill>
                  <a:schemeClr val="dk2"/>
                </a:solidFill>
                <a:latin typeface="Arial"/>
                <a:ea typeface="Arial"/>
                <a:cs typeface="Arial"/>
                <a:sym typeface="Arial"/>
              </a:defRPr>
            </a:lvl5pPr>
            <a:lvl6pPr marL="0" marR="0" indent="0" algn="ctr" rtl="0">
              <a:lnSpc>
                <a:spcPct val="100000"/>
              </a:lnSpc>
              <a:spcBef>
                <a:spcPts val="0"/>
              </a:spcBef>
              <a:spcAft>
                <a:spcPts val="0"/>
              </a:spcAft>
              <a:defRPr sz="16400" b="0" i="0" u="none" strike="noStrike" cap="none" baseline="0">
                <a:solidFill>
                  <a:schemeClr val="dk2"/>
                </a:solidFill>
                <a:latin typeface="Arial"/>
                <a:ea typeface="Arial"/>
                <a:cs typeface="Arial"/>
                <a:sym typeface="Arial"/>
              </a:defRPr>
            </a:lvl6pPr>
            <a:lvl7pPr marL="0" marR="0" indent="0" algn="ctr" rtl="0">
              <a:lnSpc>
                <a:spcPct val="100000"/>
              </a:lnSpc>
              <a:spcBef>
                <a:spcPts val="0"/>
              </a:spcBef>
              <a:spcAft>
                <a:spcPts val="0"/>
              </a:spcAft>
              <a:defRPr sz="16400" b="0" i="0" u="none" strike="noStrike" cap="none" baseline="0">
                <a:solidFill>
                  <a:schemeClr val="dk2"/>
                </a:solidFill>
                <a:latin typeface="Arial"/>
                <a:ea typeface="Arial"/>
                <a:cs typeface="Arial"/>
                <a:sym typeface="Arial"/>
              </a:defRPr>
            </a:lvl7pPr>
            <a:lvl8pPr marL="0" marR="0" indent="0" algn="ctr" rtl="0">
              <a:lnSpc>
                <a:spcPct val="100000"/>
              </a:lnSpc>
              <a:spcBef>
                <a:spcPts val="0"/>
              </a:spcBef>
              <a:spcAft>
                <a:spcPts val="0"/>
              </a:spcAft>
              <a:defRPr sz="16400" b="0" i="0" u="none" strike="noStrike" cap="none" baseline="0">
                <a:solidFill>
                  <a:schemeClr val="dk2"/>
                </a:solidFill>
                <a:latin typeface="Arial"/>
                <a:ea typeface="Arial"/>
                <a:cs typeface="Arial"/>
                <a:sym typeface="Arial"/>
              </a:defRPr>
            </a:lvl8pPr>
            <a:lvl9pPr marL="0" marR="0" indent="0" algn="ctr" rtl="0">
              <a:lnSpc>
                <a:spcPct val="100000"/>
              </a:lnSpc>
              <a:spcBef>
                <a:spcPts val="0"/>
              </a:spcBef>
              <a:spcAft>
                <a:spcPts val="0"/>
              </a:spcAft>
              <a:defRPr sz="16400" b="0" i="0" u="none" strike="noStrike" cap="none" baseline="0">
                <a:solidFill>
                  <a:schemeClr val="dk2"/>
                </a:solidFill>
                <a:latin typeface="Arial"/>
                <a:ea typeface="Arial"/>
                <a:cs typeface="Arial"/>
                <a:sym typeface="Arial"/>
              </a:defRPr>
            </a:lvl9pPr>
          </a:lstStyle>
          <a:p>
            <a:endParaRPr/>
          </a:p>
        </p:txBody>
      </p:sp>
      <p:sp>
        <p:nvSpPr>
          <p:cNvPr id="13" name="Shape 13"/>
          <p:cNvSpPr txBox="1">
            <a:spLocks noGrp="1"/>
          </p:cNvSpPr>
          <p:nvPr>
            <p:ph type="subTitle" idx="1"/>
          </p:nvPr>
        </p:nvSpPr>
        <p:spPr>
          <a:xfrm>
            <a:off x="971552" y="3562350"/>
            <a:ext cx="4533899" cy="1606550"/>
          </a:xfrm>
          <a:prstGeom prst="rect">
            <a:avLst/>
          </a:prstGeom>
          <a:noFill/>
          <a:ln>
            <a:noFill/>
          </a:ln>
        </p:spPr>
        <p:txBody>
          <a:bodyPr lIns="71101" tIns="71101" rIns="71101" bIns="71101" anchor="t" anchorCtr="0"/>
          <a:lstStyle>
            <a:lvl1pPr marL="1280278" marR="0" indent="-519765" algn="l" rtl="0">
              <a:lnSpc>
                <a:spcPct val="100000"/>
              </a:lnSpc>
              <a:spcBef>
                <a:spcPts val="2395"/>
              </a:spcBef>
              <a:spcAft>
                <a:spcPts val="0"/>
              </a:spcAft>
              <a:buClr>
                <a:schemeClr val="dk1"/>
              </a:buClr>
              <a:buFont typeface="Arial"/>
              <a:buChar char="•"/>
              <a:defRPr sz="12000" b="0" i="0" u="none" strike="noStrike" cap="none" baseline="0">
                <a:solidFill>
                  <a:schemeClr val="dk1"/>
                </a:solidFill>
                <a:latin typeface="Arial"/>
                <a:ea typeface="Arial"/>
                <a:cs typeface="Arial"/>
                <a:sym typeface="Arial"/>
              </a:defRPr>
            </a:lvl1pPr>
            <a:lvl2pPr marL="2772909" marR="0" indent="-412356" algn="l" rtl="0">
              <a:lnSpc>
                <a:spcPct val="100000"/>
              </a:lnSpc>
              <a:spcBef>
                <a:spcPts val="2084"/>
              </a:spcBef>
              <a:spcAft>
                <a:spcPts val="0"/>
              </a:spcAft>
              <a:buClr>
                <a:schemeClr val="dk1"/>
              </a:buClr>
              <a:buFont typeface="Arial"/>
              <a:buChar char="–"/>
              <a:defRPr sz="10400" b="0" i="0" u="none" strike="noStrike" cap="none" baseline="0">
                <a:solidFill>
                  <a:schemeClr val="dk1"/>
                </a:solidFill>
                <a:latin typeface="Arial"/>
                <a:ea typeface="Arial"/>
                <a:cs typeface="Arial"/>
                <a:sym typeface="Arial"/>
              </a:defRPr>
            </a:lvl2pPr>
            <a:lvl3pPr marL="4266773" marR="0" indent="-291365" algn="l" rtl="0">
              <a:lnSpc>
                <a:spcPct val="100000"/>
              </a:lnSpc>
              <a:spcBef>
                <a:spcPts val="1789"/>
              </a:spcBef>
              <a:spcAft>
                <a:spcPts val="0"/>
              </a:spcAft>
              <a:buClr>
                <a:schemeClr val="dk1"/>
              </a:buClr>
              <a:buFont typeface="Arial"/>
              <a:buChar char="•"/>
              <a:defRPr sz="8900" b="0" i="0" u="none" strike="noStrike" cap="none" baseline="0">
                <a:solidFill>
                  <a:schemeClr val="dk1"/>
                </a:solidFill>
                <a:latin typeface="Arial"/>
                <a:ea typeface="Arial"/>
                <a:cs typeface="Arial"/>
                <a:sym typeface="Arial"/>
              </a:defRPr>
            </a:lvl3pPr>
            <a:lvl4pPr marL="5972989" marR="0" indent="-382726" algn="l" rtl="0">
              <a:lnSpc>
                <a:spcPct val="100000"/>
              </a:lnSpc>
              <a:spcBef>
                <a:spcPts val="1493"/>
              </a:spcBef>
              <a:spcAft>
                <a:spcPts val="0"/>
              </a:spcAft>
              <a:buClr>
                <a:schemeClr val="dk1"/>
              </a:buClr>
              <a:buFont typeface="Arial"/>
              <a:buChar char="–"/>
              <a:defRPr sz="7500" b="0" i="0" u="none" strike="noStrike" cap="none" baseline="0">
                <a:solidFill>
                  <a:schemeClr val="dk1"/>
                </a:solidFill>
                <a:latin typeface="Arial"/>
                <a:ea typeface="Arial"/>
                <a:cs typeface="Arial"/>
                <a:sym typeface="Arial"/>
              </a:defRPr>
            </a:lvl4pPr>
            <a:lvl5pPr marL="7680438" marR="0" indent="-381490" algn="l" rtl="0">
              <a:lnSpc>
                <a:spcPct val="100000"/>
              </a:lnSpc>
              <a:spcBef>
                <a:spcPts val="1493"/>
              </a:spcBef>
              <a:spcAft>
                <a:spcPts val="0"/>
              </a:spcAft>
              <a:buClr>
                <a:schemeClr val="dk1"/>
              </a:buClr>
              <a:buFont typeface="Arial"/>
              <a:buChar char="»"/>
              <a:defRPr sz="7500" b="0" i="0" u="none" strike="noStrike" cap="none" baseline="0">
                <a:solidFill>
                  <a:schemeClr val="dk1"/>
                </a:solidFill>
                <a:latin typeface="Arial"/>
                <a:ea typeface="Arial"/>
                <a:cs typeface="Arial"/>
                <a:sym typeface="Arial"/>
              </a:defRPr>
            </a:lvl5pPr>
            <a:lvl6pPr marL="9387889" marR="0" indent="-380256" algn="l" rtl="0">
              <a:lnSpc>
                <a:spcPct val="100000"/>
              </a:lnSpc>
              <a:spcBef>
                <a:spcPts val="1493"/>
              </a:spcBef>
              <a:spcAft>
                <a:spcPts val="0"/>
              </a:spcAft>
              <a:buClr>
                <a:schemeClr val="dk1"/>
              </a:buClr>
              <a:buFont typeface="Arial"/>
              <a:buChar char="»"/>
              <a:defRPr sz="7500" b="0" i="0" u="none" strike="noStrike" cap="none" baseline="0">
                <a:solidFill>
                  <a:schemeClr val="dk1"/>
                </a:solidFill>
                <a:latin typeface="Arial"/>
                <a:ea typeface="Arial"/>
                <a:cs typeface="Arial"/>
                <a:sym typeface="Arial"/>
              </a:defRPr>
            </a:lvl6pPr>
            <a:lvl7pPr marL="12802789" marR="0" indent="-387664" algn="l" rtl="0">
              <a:lnSpc>
                <a:spcPct val="100000"/>
              </a:lnSpc>
              <a:spcBef>
                <a:spcPts val="1493"/>
              </a:spcBef>
              <a:spcAft>
                <a:spcPts val="0"/>
              </a:spcAft>
              <a:buClr>
                <a:schemeClr val="dk1"/>
              </a:buClr>
              <a:buFont typeface="Arial"/>
              <a:buChar char="»"/>
              <a:defRPr sz="7500" b="0" i="0" u="none" strike="noStrike" cap="none" baseline="0">
                <a:solidFill>
                  <a:schemeClr val="dk1"/>
                </a:solidFill>
                <a:latin typeface="Arial"/>
                <a:ea typeface="Arial"/>
                <a:cs typeface="Arial"/>
                <a:sym typeface="Arial"/>
              </a:defRPr>
            </a:lvl7pPr>
            <a:lvl8pPr marL="17925139" marR="0" indent="-383960" algn="l" rtl="0">
              <a:lnSpc>
                <a:spcPct val="100000"/>
              </a:lnSpc>
              <a:spcBef>
                <a:spcPts val="1493"/>
              </a:spcBef>
              <a:spcAft>
                <a:spcPts val="0"/>
              </a:spcAft>
              <a:buClr>
                <a:schemeClr val="dk1"/>
              </a:buClr>
              <a:buFont typeface="Arial"/>
              <a:buChar char="»"/>
              <a:defRPr sz="7500" b="0" i="0" u="none" strike="noStrike" cap="none" baseline="0">
                <a:solidFill>
                  <a:schemeClr val="dk1"/>
                </a:solidFill>
                <a:latin typeface="Arial"/>
                <a:ea typeface="Arial"/>
                <a:cs typeface="Arial"/>
                <a:sym typeface="Arial"/>
              </a:defRPr>
            </a:lvl8pPr>
            <a:lvl9pPr marL="24754939" marR="0" indent="-379021" algn="l" rtl="0">
              <a:lnSpc>
                <a:spcPct val="100000"/>
              </a:lnSpc>
              <a:spcBef>
                <a:spcPts val="1493"/>
              </a:spcBef>
              <a:spcAft>
                <a:spcPts val="0"/>
              </a:spcAft>
              <a:buClr>
                <a:schemeClr val="dk1"/>
              </a:buClr>
              <a:buFont typeface="Arial"/>
              <a:buChar char="»"/>
              <a:defRPr sz="7500" b="0" i="0" u="none" strike="noStrike" cap="none" baseline="0">
                <a:solidFill>
                  <a:schemeClr val="dk1"/>
                </a:solidFill>
                <a:latin typeface="Arial"/>
                <a:ea typeface="Arial"/>
                <a:cs typeface="Arial"/>
                <a:sym typeface="Arial"/>
              </a:defRPr>
            </a:lvl9pPr>
          </a:lstStyle>
          <a:p>
            <a:endParaRPr/>
          </a:p>
        </p:txBody>
      </p:sp>
      <p:sp>
        <p:nvSpPr>
          <p:cNvPr id="14" name="Shape 14"/>
          <p:cNvSpPr txBox="1">
            <a:spLocks noGrp="1"/>
          </p:cNvSpPr>
          <p:nvPr>
            <p:ph type="dt" idx="10"/>
          </p:nvPr>
        </p:nvSpPr>
        <p:spPr>
          <a:xfrm>
            <a:off x="0" y="0"/>
            <a:ext cx="2125000" cy="2750000"/>
          </a:xfrm>
          <a:prstGeom prst="rect">
            <a:avLst/>
          </a:prstGeom>
          <a:noFill/>
          <a:ln>
            <a:noFill/>
          </a:ln>
        </p:spPr>
        <p:txBody>
          <a:bodyPr lIns="71101" tIns="71101" rIns="71101" bIns="71101" anchor="t" anchorCtr="0"/>
          <a:lstStyle>
            <a:lvl1pPr marL="0"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1pPr>
            <a:lvl2pPr marL="355564"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2pPr>
            <a:lvl3pPr marL="711129"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3pPr>
            <a:lvl4pPr marL="1066693"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4pPr>
            <a:lvl5pPr marL="1422258"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5pPr>
            <a:lvl6pPr marL="1777822"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6pPr>
            <a:lvl7pPr marL="2488951"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7pPr>
            <a:lvl8pPr marL="3555644"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8pPr>
            <a:lvl9pPr marL="4977902"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9pPr>
          </a:lstStyle>
          <a:p>
            <a:endParaRPr/>
          </a:p>
        </p:txBody>
      </p:sp>
      <p:sp>
        <p:nvSpPr>
          <p:cNvPr id="15" name="Shape 15"/>
          <p:cNvSpPr txBox="1">
            <a:spLocks noGrp="1"/>
          </p:cNvSpPr>
          <p:nvPr>
            <p:ph type="ftr" idx="11"/>
          </p:nvPr>
        </p:nvSpPr>
        <p:spPr>
          <a:xfrm>
            <a:off x="0" y="0"/>
            <a:ext cx="2125000" cy="2750000"/>
          </a:xfrm>
          <a:prstGeom prst="rect">
            <a:avLst/>
          </a:prstGeom>
          <a:noFill/>
          <a:ln>
            <a:noFill/>
          </a:ln>
        </p:spPr>
        <p:txBody>
          <a:bodyPr lIns="71101" tIns="71101" rIns="71101" bIns="71101" anchor="t" anchorCtr="0"/>
          <a:lstStyle>
            <a:lvl1pPr marL="0"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1pPr>
            <a:lvl2pPr marL="355564"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2pPr>
            <a:lvl3pPr marL="711129"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3pPr>
            <a:lvl4pPr marL="1066693"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4pPr>
            <a:lvl5pPr marL="1422258"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5pPr>
            <a:lvl6pPr marL="1777822"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6pPr>
            <a:lvl7pPr marL="2488951"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7pPr>
            <a:lvl8pPr marL="3555644"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8pPr>
            <a:lvl9pPr marL="4977902" marR="0" indent="0" algn="l"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0" y="0"/>
            <a:ext cx="2125000" cy="2750000"/>
          </a:xfrm>
          <a:prstGeom prst="rect">
            <a:avLst/>
          </a:prstGeom>
          <a:noFill/>
          <a:ln>
            <a:noFill/>
          </a:ln>
        </p:spPr>
        <p:txBody>
          <a:bodyPr lIns="71101" tIns="35541" rIns="71101" bIns="35541" anchor="t" anchorCtr="0">
            <a:noAutofit/>
          </a:bodyPr>
          <a:lstStyle/>
          <a:p>
            <a:pPr>
              <a:buSzPct val="25000"/>
            </a:pPr>
            <a:fld id="{00000000-1234-1234-1234-123412341234}" type="slidenum">
              <a:rPr lang="en-US" sz="1400" smtClean="0">
                <a:solidFill>
                  <a:schemeClr val="dk1"/>
                </a:solidFill>
              </a:rPr>
              <a:pPr>
                <a:buSzPct val="25000"/>
              </a:pPr>
              <a:t>‹#›</a:t>
            </a:fld>
            <a:endParaRPr lang="en-US" sz="14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Shape 4"/>
        <p:cNvGrpSpPr/>
        <p:nvPr/>
      </p:nvGrpSpPr>
      <p:grpSpPr>
        <a:xfrm>
          <a:off x="0" y="0"/>
          <a:ext cx="0" cy="0"/>
          <a:chOff x="0" y="0"/>
          <a:chExt cx="0" cy="0"/>
        </a:xfrm>
      </p:grpSpPr>
      <p:sp>
        <p:nvSpPr>
          <p:cNvPr id="6" name="Shape 6"/>
          <p:cNvSpPr/>
          <p:nvPr/>
        </p:nvSpPr>
        <p:spPr>
          <a:xfrm>
            <a:off x="0" y="0"/>
            <a:ext cx="31079480" cy="3351344"/>
          </a:xfrm>
          <a:prstGeom prst="rect">
            <a:avLst/>
          </a:prstGeom>
          <a:solidFill>
            <a:srgbClr val="B3D9FF"/>
          </a:solidFill>
          <a:ln>
            <a:noFill/>
          </a:ln>
        </p:spPr>
        <p:txBody>
          <a:bodyPr lIns="355564" tIns="355564" rIns="355564" bIns="355564" anchor="t" anchorCtr="0">
            <a:noAutofit/>
          </a:bodyPr>
          <a:lstStyle/>
          <a:p>
            <a:pPr marL="0" marR="0" lvl="0" indent="0" algn="l" rtl="0">
              <a:lnSpc>
                <a:spcPct val="100000"/>
              </a:lnSpc>
              <a:spcBef>
                <a:spcPts val="0"/>
              </a:spcBef>
              <a:spcAft>
                <a:spcPts val="0"/>
              </a:spcAft>
              <a:buNone/>
            </a:pPr>
            <a:endParaRPr sz="1400" b="0" i="0" u="none" strike="noStrike" cap="none" baseline="0">
              <a:solidFill>
                <a:schemeClr val="dk1"/>
              </a:solidFill>
              <a:latin typeface="Arial"/>
              <a:ea typeface="Arial"/>
              <a:cs typeface="Arial"/>
              <a:sym typeface="Arial"/>
            </a:endParaRPr>
          </a:p>
        </p:txBody>
      </p:sp>
      <p:sp>
        <p:nvSpPr>
          <p:cNvPr id="7" name="Shape 7"/>
          <p:cNvSpPr/>
          <p:nvPr/>
        </p:nvSpPr>
        <p:spPr>
          <a:xfrm>
            <a:off x="0" y="3351344"/>
            <a:ext cx="31079480" cy="16758179"/>
          </a:xfrm>
          <a:prstGeom prst="rect">
            <a:avLst/>
          </a:prstGeom>
          <a:solidFill>
            <a:srgbClr val="EAEAEA"/>
          </a:solidFill>
          <a:ln>
            <a:noFill/>
          </a:ln>
        </p:spPr>
        <p:txBody>
          <a:bodyPr lIns="355564" tIns="355564" rIns="355564" bIns="355564" anchor="t" anchorCtr="0">
            <a:noAutofit/>
          </a:bodyPr>
          <a:lstStyle/>
          <a:p>
            <a:pPr marL="0" marR="0" lvl="0" indent="0" algn="l" rtl="0">
              <a:lnSpc>
                <a:spcPct val="100000"/>
              </a:lnSpc>
              <a:spcBef>
                <a:spcPts val="0"/>
              </a:spcBef>
              <a:spcAft>
                <a:spcPts val="0"/>
              </a:spcAft>
              <a:buNone/>
            </a:pPr>
            <a:endParaRPr sz="1400" b="0" i="0" u="none" strike="noStrike" cap="none" baseline="0">
              <a:solidFill>
                <a:schemeClr val="dk1"/>
              </a:solidFill>
              <a:latin typeface="Arial"/>
              <a:ea typeface="Arial"/>
              <a:cs typeface="Arial"/>
              <a:sym typeface="Arial"/>
            </a:endParaRPr>
          </a:p>
        </p:txBody>
      </p:sp>
      <p:cxnSp>
        <p:nvCxnSpPr>
          <p:cNvPr id="9" name="Shape 9"/>
          <p:cNvCxnSpPr/>
          <p:nvPr/>
        </p:nvCxnSpPr>
        <p:spPr>
          <a:xfrm>
            <a:off x="0" y="3352800"/>
            <a:ext cx="31079479" cy="0"/>
          </a:xfrm>
          <a:prstGeom prst="straightConnector1">
            <a:avLst/>
          </a:prstGeom>
          <a:noFill/>
          <a:ln w="76200" cap="flat" cmpd="sng">
            <a:solidFill>
              <a:schemeClr val="dk1"/>
            </a:solidFill>
            <a:prstDash val="solid"/>
            <a:miter/>
            <a:headEnd type="none" w="med" len="med"/>
            <a:tailEnd type="none" w="med" len="med"/>
          </a:ln>
        </p:spPr>
      </p:cxnSp>
      <p:pic>
        <p:nvPicPr>
          <p:cNvPr id="10" name="Shape 10"/>
          <p:cNvPicPr preferRelativeResize="0"/>
          <p:nvPr/>
        </p:nvPicPr>
        <p:blipFill rotWithShape="1">
          <a:blip r:embed="rId3">
            <a:alphaModFix/>
          </a:blip>
          <a:srcRect/>
          <a:stretch/>
        </p:blipFill>
        <p:spPr>
          <a:xfrm>
            <a:off x="1349376" y="19697702"/>
            <a:ext cx="2480601" cy="2706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emf"/><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Shape 20"/>
        <p:cNvGrpSpPr/>
        <p:nvPr/>
      </p:nvGrpSpPr>
      <p:grpSpPr>
        <a:xfrm>
          <a:off x="0" y="0"/>
          <a:ext cx="0" cy="0"/>
          <a:chOff x="0" y="0"/>
          <a:chExt cx="0" cy="0"/>
        </a:xfrm>
      </p:grpSpPr>
      <p:sp>
        <p:nvSpPr>
          <p:cNvPr id="21" name="Shape 21"/>
          <p:cNvSpPr txBox="1"/>
          <p:nvPr/>
        </p:nvSpPr>
        <p:spPr>
          <a:xfrm>
            <a:off x="163341" y="17161283"/>
            <a:ext cx="4663738" cy="1757525"/>
          </a:xfrm>
          <a:prstGeom prst="rect">
            <a:avLst/>
          </a:prstGeom>
          <a:solidFill>
            <a:srgbClr val="CCECFF"/>
          </a:solidFill>
          <a:ln>
            <a:noFill/>
          </a:ln>
        </p:spPr>
        <p:txBody>
          <a:bodyPr lIns="177782" tIns="177782" rIns="177782" bIns="177782" anchor="t" anchorCtr="0">
            <a:noAutofit/>
          </a:bodyPr>
          <a:lstStyle/>
          <a:p>
            <a:pPr>
              <a:buClr>
                <a:schemeClr val="dk1"/>
              </a:buClr>
              <a:buSzPct val="25000"/>
            </a:pPr>
            <a:r>
              <a:rPr lang="en-US" sz="1900" dirty="0">
                <a:solidFill>
                  <a:schemeClr val="dk1"/>
                </a:solidFill>
              </a:rPr>
              <a:t>Project members:</a:t>
            </a:r>
          </a:p>
          <a:p>
            <a:pPr>
              <a:buClr>
                <a:schemeClr val="dk1"/>
              </a:buClr>
              <a:buSzPct val="25000"/>
            </a:pPr>
            <a:r>
              <a:rPr lang="en-US" sz="1900" dirty="0">
                <a:solidFill>
                  <a:schemeClr val="dk1"/>
                </a:solidFill>
              </a:rPr>
              <a:t>Shuochao Yao        &lt;syao9@iilinois.edu&gt;</a:t>
            </a:r>
          </a:p>
          <a:p>
            <a:pPr>
              <a:buClr>
                <a:schemeClr val="dk1"/>
              </a:buClr>
              <a:buSzPct val="25000"/>
            </a:pPr>
            <a:r>
              <a:rPr lang="en-US" sz="1900" dirty="0">
                <a:solidFill>
                  <a:schemeClr val="dk1"/>
                </a:solidFill>
              </a:rPr>
              <a:t>Qi Wang  	          &lt;qiwang11@iilinois.edu&gt;</a:t>
            </a:r>
          </a:p>
          <a:p>
            <a:pPr>
              <a:buClr>
                <a:schemeClr val="dk1"/>
              </a:buClr>
              <a:buSzPct val="25000"/>
            </a:pPr>
            <a:r>
              <a:rPr lang="en-US" sz="1900" dirty="0" err="1">
                <a:solidFill>
                  <a:schemeClr val="dk1"/>
                </a:solidFill>
              </a:rPr>
              <a:t>Guangxiang</a:t>
            </a:r>
            <a:r>
              <a:rPr lang="en-US" sz="1900" dirty="0">
                <a:solidFill>
                  <a:schemeClr val="dk1"/>
                </a:solidFill>
              </a:rPr>
              <a:t> Du       &lt;gdu3@illinois.edu&gt;</a:t>
            </a:r>
          </a:p>
        </p:txBody>
      </p:sp>
      <p:sp>
        <p:nvSpPr>
          <p:cNvPr id="22" name="Shape 22"/>
          <p:cNvSpPr txBox="1"/>
          <p:nvPr/>
        </p:nvSpPr>
        <p:spPr>
          <a:xfrm>
            <a:off x="99452" y="4189533"/>
            <a:ext cx="4941899" cy="9185275"/>
          </a:xfrm>
          <a:prstGeom prst="rect">
            <a:avLst/>
          </a:prstGeom>
          <a:solidFill>
            <a:srgbClr val="CCECFF"/>
          </a:solidFill>
          <a:ln>
            <a:noFill/>
          </a:ln>
        </p:spPr>
        <p:txBody>
          <a:bodyPr lIns="177782" tIns="177782" rIns="177782" bIns="177782" anchor="t" anchorCtr="0">
            <a:noAutofit/>
          </a:bodyPr>
          <a:lstStyle/>
          <a:p>
            <a:pPr>
              <a:lnSpc>
                <a:spcPct val="115000"/>
              </a:lnSpc>
              <a:buClr>
                <a:schemeClr val="dk1"/>
              </a:buClr>
              <a:buSzPct val="45833"/>
            </a:pPr>
            <a:r>
              <a:rPr lang="en-US" sz="1900">
                <a:solidFill>
                  <a:schemeClr val="dk1"/>
                </a:solidFill>
              </a:rPr>
              <a:t>General speaking, our project is try to provide a short text (e.g Twitter) categorization.</a:t>
            </a:r>
          </a:p>
          <a:p>
            <a:pPr>
              <a:lnSpc>
                <a:spcPct val="115000"/>
              </a:lnSpc>
              <a:buClr>
                <a:schemeClr val="dk1"/>
              </a:buClr>
            </a:pPr>
            <a:endParaRPr sz="1900">
              <a:solidFill>
                <a:schemeClr val="dk1"/>
              </a:solidFill>
            </a:endParaRPr>
          </a:p>
          <a:p>
            <a:pPr algn="just">
              <a:lnSpc>
                <a:spcPct val="115000"/>
              </a:lnSpc>
              <a:buClr>
                <a:schemeClr val="dk1"/>
              </a:buClr>
              <a:buSzPct val="45833"/>
            </a:pPr>
            <a:r>
              <a:rPr lang="en-US" sz="1900">
                <a:solidFill>
                  <a:schemeClr val="dk1"/>
                </a:solidFill>
              </a:rPr>
              <a:t>Existing Challenges:</a:t>
            </a:r>
          </a:p>
          <a:p>
            <a:pPr marL="355564" indent="-296304" algn="just">
              <a:buClr>
                <a:schemeClr val="dk1"/>
              </a:buClr>
              <a:buSzPct val="100000"/>
              <a:buAutoNum type="arabicPeriod"/>
            </a:pPr>
            <a:r>
              <a:rPr lang="en-US" sz="1900">
                <a:solidFill>
                  <a:schemeClr val="dk1"/>
                </a:solidFill>
              </a:rPr>
              <a:t>Short-texting categorization is quite different from text clustering and topic modelling, which needs addition manual understanding to provide labels for generated clusters or topics for each running.</a:t>
            </a:r>
          </a:p>
          <a:p>
            <a:pPr algn="just"/>
            <a:endParaRPr sz="1900">
              <a:solidFill>
                <a:schemeClr val="dk1"/>
              </a:solidFill>
            </a:endParaRPr>
          </a:p>
          <a:p>
            <a:pPr marL="355564" indent="-296304" algn="just">
              <a:buClr>
                <a:schemeClr val="dk1"/>
              </a:buClr>
              <a:buSzPct val="100000"/>
              <a:buAutoNum type="arabicPeriod"/>
            </a:pPr>
            <a:r>
              <a:rPr lang="en-US" sz="1900">
                <a:solidFill>
                  <a:schemeClr val="dk1"/>
                </a:solidFill>
              </a:rPr>
              <a:t>In addition to providing label information to text data, short-texting categorization becomes a challenging problem due to its data sparsity and lack of statistical concurrence. Traditional or well-performed algorithm on documents and large corpus fail to finish its functionality with short text.</a:t>
            </a:r>
          </a:p>
          <a:p>
            <a:pPr algn="just"/>
            <a:endParaRPr sz="1900">
              <a:solidFill>
                <a:schemeClr val="dk1"/>
              </a:solidFill>
            </a:endParaRPr>
          </a:p>
          <a:p>
            <a:pPr marL="355564" indent="-296304" algn="just">
              <a:buClr>
                <a:schemeClr val="dk1"/>
              </a:buClr>
              <a:buSzPct val="100000"/>
              <a:buAutoNum type="arabicPeriod"/>
            </a:pPr>
            <a:r>
              <a:rPr lang="en-US" sz="1900">
                <a:solidFill>
                  <a:schemeClr val="dk1"/>
                </a:solidFill>
              </a:rPr>
              <a:t>The composition of short-text embedding with word/phrase embedding has been extended with directly incorporating sentence embeddings into the training model. But the drawback is that embedding of new-coming sentences should need additional training.</a:t>
            </a:r>
          </a:p>
        </p:txBody>
      </p:sp>
      <p:sp>
        <p:nvSpPr>
          <p:cNvPr id="23" name="Shape 23"/>
          <p:cNvSpPr txBox="1"/>
          <p:nvPr/>
        </p:nvSpPr>
        <p:spPr>
          <a:xfrm>
            <a:off x="2947956" y="0"/>
            <a:ext cx="28131524" cy="1676400"/>
          </a:xfrm>
          <a:prstGeom prst="rect">
            <a:avLst/>
          </a:prstGeom>
          <a:noFill/>
          <a:ln>
            <a:noFill/>
          </a:ln>
        </p:spPr>
        <p:txBody>
          <a:bodyPr lIns="355564" tIns="355564" rIns="355564" bIns="355564" anchor="ctr" anchorCtr="1">
            <a:noAutofit/>
          </a:bodyPr>
          <a:lstStyle/>
          <a:p>
            <a:pPr algn="ctr">
              <a:buClr>
                <a:schemeClr val="dk1"/>
              </a:buClr>
              <a:buSzPct val="25000"/>
            </a:pPr>
            <a:r>
              <a:rPr lang="en-US" sz="5600" dirty="0">
                <a:solidFill>
                  <a:schemeClr val="dk1"/>
                </a:solidFill>
                <a:latin typeface="Impact"/>
                <a:ea typeface="Impact"/>
                <a:cs typeface="Impact"/>
                <a:sym typeface="Impact"/>
              </a:rPr>
              <a:t>Semantic Categorization for Short Text and Twitter Stream</a:t>
            </a:r>
          </a:p>
        </p:txBody>
      </p:sp>
      <p:sp>
        <p:nvSpPr>
          <p:cNvPr id="24" name="Shape 24"/>
          <p:cNvSpPr txBox="1"/>
          <p:nvPr/>
        </p:nvSpPr>
        <p:spPr>
          <a:xfrm>
            <a:off x="2993309" y="1674943"/>
            <a:ext cx="28086181" cy="1676400"/>
          </a:xfrm>
          <a:prstGeom prst="rect">
            <a:avLst/>
          </a:prstGeom>
          <a:noFill/>
          <a:ln>
            <a:noFill/>
          </a:ln>
        </p:spPr>
        <p:txBody>
          <a:bodyPr lIns="355564" tIns="355564" rIns="355564" bIns="355564" anchor="ctr" anchorCtr="1">
            <a:noAutofit/>
          </a:bodyPr>
          <a:lstStyle/>
          <a:p>
            <a:pPr algn="ctr">
              <a:buClr>
                <a:schemeClr val="dk1"/>
              </a:buClr>
              <a:buSzPct val="25000"/>
            </a:pPr>
            <a:r>
              <a:rPr lang="en-US" sz="3700" dirty="0" smtClean="0">
                <a:solidFill>
                  <a:schemeClr val="dk1"/>
                </a:solidFill>
              </a:rPr>
              <a:t>Yi Zhang, </a:t>
            </a:r>
            <a:r>
              <a:rPr lang="en-US" sz="3700" dirty="0">
                <a:solidFill>
                  <a:schemeClr val="dk1"/>
                </a:solidFill>
              </a:rPr>
              <a:t>Qi </a:t>
            </a:r>
            <a:r>
              <a:rPr lang="en-US" sz="3700" dirty="0" smtClean="0">
                <a:solidFill>
                  <a:schemeClr val="dk1"/>
                </a:solidFill>
              </a:rPr>
              <a:t>Wang</a:t>
            </a:r>
            <a:endParaRPr lang="en-US" sz="3700" dirty="0">
              <a:solidFill>
                <a:schemeClr val="dk1"/>
              </a:solidFill>
            </a:endParaRPr>
          </a:p>
          <a:p>
            <a:pPr algn="ctr">
              <a:buClr>
                <a:schemeClr val="dk1"/>
              </a:buClr>
              <a:buSzPct val="25000"/>
            </a:pPr>
            <a:r>
              <a:rPr lang="en-US" sz="3700" dirty="0">
                <a:solidFill>
                  <a:schemeClr val="dk1"/>
                </a:solidFill>
              </a:rPr>
              <a:t>University of Illinois Urbana-Champaign</a:t>
            </a:r>
          </a:p>
        </p:txBody>
      </p:sp>
      <p:sp>
        <p:nvSpPr>
          <p:cNvPr id="25" name="Shape 25"/>
          <p:cNvSpPr txBox="1"/>
          <p:nvPr/>
        </p:nvSpPr>
        <p:spPr>
          <a:xfrm>
            <a:off x="14244903" y="4189532"/>
            <a:ext cx="7770063" cy="8378975"/>
          </a:xfrm>
          <a:prstGeom prst="rect">
            <a:avLst/>
          </a:prstGeom>
          <a:solidFill>
            <a:srgbClr val="DDDDDD"/>
          </a:solidFill>
          <a:ln>
            <a:noFill/>
          </a:ln>
        </p:spPr>
        <p:txBody>
          <a:bodyPr lIns="177782" tIns="177782" rIns="177782" bIns="177782" anchor="t" anchorCtr="0">
            <a:noAutofit/>
          </a:bodyPr>
          <a:lstStyle/>
          <a:p>
            <a:pPr>
              <a:buClr>
                <a:schemeClr val="dk1"/>
              </a:buClr>
            </a:pPr>
            <a:endParaRPr/>
          </a:p>
        </p:txBody>
      </p:sp>
      <p:sp>
        <p:nvSpPr>
          <p:cNvPr id="26" name="Shape 26"/>
          <p:cNvSpPr txBox="1"/>
          <p:nvPr/>
        </p:nvSpPr>
        <p:spPr>
          <a:xfrm>
            <a:off x="22661628" y="4189545"/>
            <a:ext cx="7770150" cy="5833364"/>
          </a:xfrm>
          <a:prstGeom prst="rect">
            <a:avLst/>
          </a:prstGeom>
          <a:solidFill>
            <a:srgbClr val="DDDDDD"/>
          </a:solidFill>
          <a:ln>
            <a:noFill/>
          </a:ln>
        </p:spPr>
        <p:txBody>
          <a:bodyPr lIns="177782" tIns="177782" rIns="177782" bIns="177782" anchor="t" anchorCtr="0">
            <a:noAutofit/>
          </a:bodyPr>
          <a:lstStyle/>
          <a:p>
            <a:pPr lvl="0">
              <a:buClr>
                <a:schemeClr val="dk1"/>
              </a:buClr>
              <a:buSzPct val="25000"/>
            </a:pPr>
            <a:r>
              <a:rPr lang="en-US" sz="1900" dirty="0">
                <a:solidFill>
                  <a:schemeClr val="dk1"/>
                </a:solidFill>
              </a:rPr>
              <a:t>Crawling Twitter with query like “#Category/Related Keywords” for data collection. For this evaluation, we test with mainly 14 general categories, i.e. </a:t>
            </a:r>
            <a:r>
              <a:rPr lang="en-US" sz="1900" dirty="0" err="1">
                <a:solidFill>
                  <a:schemeClr val="dk1"/>
                </a:solidFill>
              </a:rPr>
              <a:t>Law&amp;Politics</a:t>
            </a:r>
            <a:r>
              <a:rPr lang="en-US" sz="1900" dirty="0">
                <a:solidFill>
                  <a:schemeClr val="dk1"/>
                </a:solidFill>
              </a:rPr>
              <a:t>, Military, </a:t>
            </a:r>
            <a:r>
              <a:rPr lang="en-US" sz="1900" dirty="0" err="1">
                <a:solidFill>
                  <a:schemeClr val="dk1"/>
                </a:solidFill>
              </a:rPr>
              <a:t>Food&amp;Drink</a:t>
            </a:r>
            <a:r>
              <a:rPr lang="en-US" sz="1900" dirty="0">
                <a:solidFill>
                  <a:schemeClr val="dk1"/>
                </a:solidFill>
              </a:rPr>
              <a:t>, </a:t>
            </a:r>
            <a:r>
              <a:rPr lang="en-US" sz="1900" dirty="0" err="1">
                <a:solidFill>
                  <a:schemeClr val="dk1"/>
                </a:solidFill>
              </a:rPr>
              <a:t>Governemnt</a:t>
            </a:r>
            <a:r>
              <a:rPr lang="en-US" sz="1900" dirty="0">
                <a:solidFill>
                  <a:schemeClr val="dk1"/>
                </a:solidFill>
              </a:rPr>
              <a:t>, Business, </a:t>
            </a:r>
            <a:r>
              <a:rPr lang="en-US" sz="1900" dirty="0" err="1">
                <a:solidFill>
                  <a:schemeClr val="dk1"/>
                </a:solidFill>
              </a:rPr>
              <a:t>Science&amp;Engineering</a:t>
            </a:r>
            <a:r>
              <a:rPr lang="en-US" sz="1900" dirty="0">
                <a:solidFill>
                  <a:schemeClr val="dk1"/>
                </a:solidFill>
              </a:rPr>
              <a:t>,  </a:t>
            </a:r>
            <a:r>
              <a:rPr lang="en-US" sz="1900" dirty="0" err="1">
                <a:solidFill>
                  <a:schemeClr val="dk1"/>
                </a:solidFill>
              </a:rPr>
              <a:t>Fashion&amp;Clothing</a:t>
            </a:r>
            <a:r>
              <a:rPr lang="en-US" sz="1900" dirty="0">
                <a:solidFill>
                  <a:schemeClr val="dk1"/>
                </a:solidFill>
              </a:rPr>
              <a:t>, , Education, </a:t>
            </a:r>
            <a:r>
              <a:rPr lang="en-US" altLang="zh-CN" sz="1900" dirty="0" err="1">
                <a:solidFill>
                  <a:schemeClr val="dk1"/>
                </a:solidFill>
              </a:rPr>
              <a:t>Automative&amp;</a:t>
            </a:r>
            <a:r>
              <a:rPr lang="en-US" sz="1900" dirty="0" err="1">
                <a:solidFill>
                  <a:schemeClr val="dk1"/>
                </a:solidFill>
              </a:rPr>
              <a:t>Transportation</a:t>
            </a:r>
            <a:r>
              <a:rPr lang="en-US" sz="1900" dirty="0">
                <a:solidFill>
                  <a:schemeClr val="dk1"/>
                </a:solidFill>
              </a:rPr>
              <a:t>, </a:t>
            </a:r>
            <a:r>
              <a:rPr lang="en-US" sz="1900" dirty="0" err="1">
                <a:solidFill>
                  <a:schemeClr val="dk1"/>
                </a:solidFill>
              </a:rPr>
              <a:t>Interent&amp;Computer</a:t>
            </a:r>
            <a:r>
              <a:rPr lang="en-US" sz="1900" dirty="0">
                <a:solidFill>
                  <a:schemeClr val="dk1"/>
                </a:solidFill>
              </a:rPr>
              <a:t>, </a:t>
            </a:r>
            <a:r>
              <a:rPr lang="en-US" sz="1900" dirty="0" err="1">
                <a:solidFill>
                  <a:schemeClr val="dk1"/>
                </a:solidFill>
              </a:rPr>
              <a:t>Music&amp;Art&amp;Movies</a:t>
            </a:r>
            <a:r>
              <a:rPr lang="en-US" sz="1900" dirty="0">
                <a:solidFill>
                  <a:schemeClr val="dk1"/>
                </a:solidFill>
              </a:rPr>
              <a:t>, </a:t>
            </a:r>
            <a:r>
              <a:rPr lang="en-US" sz="1900" dirty="0" err="1">
                <a:solidFill>
                  <a:schemeClr val="dk1"/>
                </a:solidFill>
              </a:rPr>
              <a:t>Health&amp;Medicine</a:t>
            </a:r>
            <a:r>
              <a:rPr lang="en-US" sz="1900" dirty="0">
                <a:solidFill>
                  <a:schemeClr val="dk1"/>
                </a:solidFill>
              </a:rPr>
              <a:t>, and Religion. Each category contain 6-14 related keywords.</a:t>
            </a:r>
          </a:p>
          <a:p>
            <a:pPr>
              <a:buClr>
                <a:schemeClr val="dk1"/>
              </a:buClr>
            </a:pPr>
            <a:endParaRPr sz="1900" dirty="0">
              <a:solidFill>
                <a:schemeClr val="dk1"/>
              </a:solidFill>
            </a:endParaRPr>
          </a:p>
          <a:p>
            <a:pPr>
              <a:buClr>
                <a:schemeClr val="dk1"/>
              </a:buClr>
              <a:buSzPct val="25000"/>
            </a:pPr>
            <a:r>
              <a:rPr lang="en-US" sz="1900" dirty="0">
                <a:solidFill>
                  <a:schemeClr val="dk1"/>
                </a:solidFill>
              </a:rPr>
              <a:t>During testing, we delete the query “#Category/Related Keywords” appearing in tweets to ensure the algorithm not take the advantage of the specific queries we are using, but “understanding” what tweets are talking about.</a:t>
            </a:r>
          </a:p>
          <a:p>
            <a:pPr>
              <a:buClr>
                <a:schemeClr val="dk1"/>
              </a:buClr>
            </a:pPr>
            <a:endParaRPr sz="1900" dirty="0">
              <a:solidFill>
                <a:schemeClr val="dk1"/>
              </a:solidFill>
            </a:endParaRPr>
          </a:p>
          <a:p>
            <a:pPr>
              <a:buClr>
                <a:schemeClr val="dk1"/>
              </a:buClr>
              <a:buSzPct val="25000"/>
            </a:pPr>
            <a:r>
              <a:rPr lang="en-US" sz="1900" dirty="0">
                <a:solidFill>
                  <a:schemeClr val="dk1"/>
                </a:solidFill>
              </a:rPr>
              <a:t>We choose max-entropy model as baseline algorithm in this evaluation. We feed the max-entropy model with data we crawled from Twitter (about 100000 tweets and 16 big categories). But our algorithm doesn’t use any tweets for training.</a:t>
            </a:r>
          </a:p>
          <a:p>
            <a:pPr>
              <a:buClr>
                <a:schemeClr val="dk1"/>
              </a:buClr>
            </a:pPr>
            <a:endParaRPr lang="en-US" sz="1900" dirty="0">
              <a:solidFill>
                <a:schemeClr val="dk1"/>
              </a:solidFill>
            </a:endParaRPr>
          </a:p>
          <a:p>
            <a:pPr>
              <a:buClr>
                <a:schemeClr val="dk1"/>
              </a:buClr>
            </a:pPr>
            <a:endParaRPr sz="1900" dirty="0">
              <a:solidFill>
                <a:schemeClr val="dk1"/>
              </a:solidFill>
            </a:endParaRPr>
          </a:p>
          <a:p>
            <a:pPr>
              <a:buClr>
                <a:schemeClr val="dk1"/>
              </a:buClr>
            </a:pPr>
            <a:endParaRPr sz="1900" dirty="0">
              <a:solidFill>
                <a:schemeClr val="dk1"/>
              </a:solidFill>
            </a:endParaRPr>
          </a:p>
          <a:p>
            <a:pPr>
              <a:buClr>
                <a:schemeClr val="dk1"/>
              </a:buClr>
            </a:pPr>
            <a:endParaRPr sz="1900" dirty="0">
              <a:solidFill>
                <a:schemeClr val="dk1"/>
              </a:solidFill>
            </a:endParaRPr>
          </a:p>
          <a:p>
            <a:pPr>
              <a:buClr>
                <a:schemeClr val="dk1"/>
              </a:buClr>
            </a:pPr>
            <a:endParaRPr sz="1900" dirty="0">
              <a:solidFill>
                <a:schemeClr val="dk1"/>
              </a:solidFill>
            </a:endParaRPr>
          </a:p>
        </p:txBody>
      </p:sp>
      <p:sp>
        <p:nvSpPr>
          <p:cNvPr id="27" name="Shape 27"/>
          <p:cNvSpPr txBox="1"/>
          <p:nvPr/>
        </p:nvSpPr>
        <p:spPr>
          <a:xfrm>
            <a:off x="22661628" y="13674831"/>
            <a:ext cx="7770150" cy="1735414"/>
          </a:xfrm>
          <a:prstGeom prst="rect">
            <a:avLst/>
          </a:prstGeom>
          <a:solidFill>
            <a:srgbClr val="DDDDDD"/>
          </a:solidFill>
          <a:ln>
            <a:noFill/>
          </a:ln>
        </p:spPr>
        <p:txBody>
          <a:bodyPr lIns="177782" tIns="177782" rIns="177782" bIns="177782" anchor="t" anchorCtr="0">
            <a:noAutofit/>
          </a:bodyPr>
          <a:lstStyle/>
          <a:p>
            <a:pPr>
              <a:buClr>
                <a:schemeClr val="dk1"/>
              </a:buClr>
              <a:buSzPct val="25000"/>
            </a:pPr>
            <a:r>
              <a:rPr lang="en-US" sz="1900" dirty="0">
                <a:solidFill>
                  <a:schemeClr val="dk1"/>
                </a:solidFill>
              </a:rPr>
              <a:t>The evaluation results illustrate that our embedding based algorithm perform much better than the existing supervised NLP algorithm. In addition, the distributed representation for </a:t>
            </a:r>
            <a:r>
              <a:rPr lang="en-US" sz="1900">
                <a:solidFill>
                  <a:schemeClr val="dk1"/>
                </a:solidFill>
              </a:rPr>
              <a:t>each tweet </a:t>
            </a:r>
            <a:r>
              <a:rPr lang="en-US" sz="1900" dirty="0">
                <a:solidFill>
                  <a:schemeClr val="dk1"/>
                </a:solidFill>
              </a:rPr>
              <a:t>the algorithm generating can be easily applied to other </a:t>
            </a:r>
            <a:r>
              <a:rPr lang="en-US" sz="1900">
                <a:solidFill>
                  <a:schemeClr val="dk1"/>
                </a:solidFill>
              </a:rPr>
              <a:t>related applications.</a:t>
            </a:r>
            <a:endParaRPr lang="en-US" sz="1900" dirty="0">
              <a:solidFill>
                <a:schemeClr val="dk1"/>
              </a:solidFill>
            </a:endParaRPr>
          </a:p>
        </p:txBody>
      </p:sp>
      <p:sp>
        <p:nvSpPr>
          <p:cNvPr id="28" name="Shape 28"/>
          <p:cNvSpPr txBox="1"/>
          <p:nvPr/>
        </p:nvSpPr>
        <p:spPr>
          <a:xfrm>
            <a:off x="5827051" y="4189546"/>
            <a:ext cx="7770150" cy="7540890"/>
          </a:xfrm>
          <a:prstGeom prst="rect">
            <a:avLst/>
          </a:prstGeom>
          <a:solidFill>
            <a:srgbClr val="DDDDDD"/>
          </a:solidFill>
          <a:ln>
            <a:noFill/>
          </a:ln>
        </p:spPr>
        <p:txBody>
          <a:bodyPr lIns="177782" tIns="177782" rIns="177782" bIns="177782" anchor="t" anchorCtr="0">
            <a:noAutofit/>
          </a:bodyPr>
          <a:lstStyle/>
          <a:p>
            <a:pPr>
              <a:buClr>
                <a:schemeClr val="dk1"/>
              </a:buClr>
              <a:buSzPct val="45833"/>
            </a:pPr>
            <a:r>
              <a:rPr lang="en-US" sz="2400" dirty="0">
                <a:solidFill>
                  <a:schemeClr val="dk1"/>
                </a:solidFill>
              </a:rPr>
              <a:t>During the last decade we have witnessed an exponential growth of the amount of textual information being generated every day. Most of them are formed as short text. According to the statics revealed by Twitter, there are 58 million of tweets per day in average. Most of these short text are unstructured and noisy for algorithm to extract underlying semantic information easily, which become a bottleneck for application, such as fact finding in social network, event detecting and tracking from text, and so on. A kind of effort to solve this problem is short-text categorization. </a:t>
            </a:r>
          </a:p>
          <a:p>
            <a:pPr>
              <a:buClr>
                <a:schemeClr val="dk1"/>
              </a:buClr>
            </a:pPr>
            <a:endParaRPr sz="1900" dirty="0">
              <a:solidFill>
                <a:schemeClr val="dk1"/>
              </a:solidFill>
            </a:endParaRPr>
          </a:p>
          <a:p>
            <a:pPr>
              <a:buClr>
                <a:schemeClr val="dk1"/>
              </a:buClr>
              <a:buSzPct val="45833"/>
            </a:pPr>
            <a:r>
              <a:rPr lang="en-US" sz="1900" dirty="0">
                <a:solidFill>
                  <a:schemeClr val="dk1"/>
                </a:solidFill>
              </a:rPr>
              <a:t>Short-texting categorization is quite different from text clustering  and topic </a:t>
            </a:r>
            <a:r>
              <a:rPr lang="en-US" sz="1900" dirty="0" err="1">
                <a:solidFill>
                  <a:schemeClr val="dk1"/>
                </a:solidFill>
              </a:rPr>
              <a:t>modelling</a:t>
            </a:r>
            <a:r>
              <a:rPr lang="en-US" sz="1900" dirty="0">
                <a:solidFill>
                  <a:schemeClr val="dk1"/>
                </a:solidFill>
              </a:rPr>
              <a:t>, which needs addition manual understanding to provide labels for generated clusters or topics for each running. But for large scale application for various propose. Effort should be made that try to decrease or even eliminate the long-lasting participation of human in this critical task. </a:t>
            </a:r>
          </a:p>
          <a:p>
            <a:pPr>
              <a:buClr>
                <a:schemeClr val="dk1"/>
              </a:buClr>
            </a:pPr>
            <a:endParaRPr sz="1900" dirty="0">
              <a:solidFill>
                <a:schemeClr val="dk1"/>
              </a:solidFill>
            </a:endParaRPr>
          </a:p>
          <a:p>
            <a:pPr>
              <a:buClr>
                <a:schemeClr val="dk1"/>
              </a:buClr>
              <a:buSzPct val="45833"/>
            </a:pPr>
            <a:r>
              <a:rPr lang="en-US" sz="1900" dirty="0">
                <a:solidFill>
                  <a:schemeClr val="dk1"/>
                </a:solidFill>
              </a:rPr>
              <a:t>In addition to providing label information to text data, short-texting categorization becomes a challenging problem due to its data </a:t>
            </a:r>
            <a:r>
              <a:rPr lang="en-US" sz="1900" dirty="0" err="1">
                <a:solidFill>
                  <a:schemeClr val="dk1"/>
                </a:solidFill>
              </a:rPr>
              <a:t>sparsity</a:t>
            </a:r>
            <a:r>
              <a:rPr lang="en-US" sz="1900" dirty="0">
                <a:solidFill>
                  <a:schemeClr val="dk1"/>
                </a:solidFill>
              </a:rPr>
              <a:t> and lack of statistical concurrence. Traditional or well-performed algorithm on documents and large corpus fail to finish its functionality with short text. </a:t>
            </a:r>
          </a:p>
        </p:txBody>
      </p:sp>
      <p:sp>
        <p:nvSpPr>
          <p:cNvPr id="29" name="Shape 29"/>
          <p:cNvSpPr txBox="1"/>
          <p:nvPr/>
        </p:nvSpPr>
        <p:spPr>
          <a:xfrm>
            <a:off x="5827051" y="3351344"/>
            <a:ext cx="7770150" cy="838200"/>
          </a:xfrm>
          <a:prstGeom prst="rect">
            <a:avLst/>
          </a:prstGeom>
          <a:noFill/>
          <a:ln>
            <a:noFill/>
          </a:ln>
        </p:spPr>
        <p:txBody>
          <a:bodyPr lIns="177782" tIns="177782" rIns="177782" bIns="177782" anchor="ctr" anchorCtr="1">
            <a:noAutofit/>
          </a:bodyPr>
          <a:lstStyle/>
          <a:p>
            <a:pPr>
              <a:buClr>
                <a:schemeClr val="dk1"/>
              </a:buClr>
              <a:buSzPct val="25000"/>
            </a:pPr>
            <a:r>
              <a:rPr lang="en-US" sz="3100" dirty="0">
                <a:solidFill>
                  <a:schemeClr val="dk1"/>
                </a:solidFill>
                <a:latin typeface="Impact"/>
                <a:ea typeface="Impact"/>
                <a:cs typeface="Impact"/>
                <a:sym typeface="Impact"/>
              </a:rPr>
              <a:t>INTRODUCTION</a:t>
            </a:r>
          </a:p>
        </p:txBody>
      </p:sp>
      <p:sp>
        <p:nvSpPr>
          <p:cNvPr id="30" name="Shape 30"/>
          <p:cNvSpPr txBox="1"/>
          <p:nvPr/>
        </p:nvSpPr>
        <p:spPr>
          <a:xfrm>
            <a:off x="5827051" y="11730433"/>
            <a:ext cx="7770150" cy="838200"/>
          </a:xfrm>
          <a:prstGeom prst="rect">
            <a:avLst/>
          </a:prstGeom>
          <a:noFill/>
          <a:ln>
            <a:noFill/>
          </a:ln>
        </p:spPr>
        <p:txBody>
          <a:bodyPr lIns="177782" tIns="177782" rIns="177782" bIns="177782" anchor="ctr" anchorCtr="1">
            <a:noAutofit/>
          </a:bodyPr>
          <a:lstStyle/>
          <a:p>
            <a:pPr>
              <a:buClr>
                <a:schemeClr val="dk1"/>
              </a:buClr>
            </a:pPr>
            <a:endParaRPr/>
          </a:p>
        </p:txBody>
      </p:sp>
      <p:sp>
        <p:nvSpPr>
          <p:cNvPr id="31" name="Shape 31"/>
          <p:cNvSpPr txBox="1"/>
          <p:nvPr/>
        </p:nvSpPr>
        <p:spPr>
          <a:xfrm>
            <a:off x="22661628" y="16339079"/>
            <a:ext cx="7770150" cy="2932244"/>
          </a:xfrm>
          <a:prstGeom prst="rect">
            <a:avLst/>
          </a:prstGeom>
          <a:solidFill>
            <a:srgbClr val="DDDDDD"/>
          </a:solidFill>
          <a:ln>
            <a:noFill/>
          </a:ln>
        </p:spPr>
        <p:txBody>
          <a:bodyPr lIns="177782" tIns="177782" rIns="177782" bIns="177782" anchor="t" anchorCtr="0">
            <a:noAutofit/>
          </a:bodyPr>
          <a:lstStyle/>
          <a:p>
            <a:pPr marL="355564" indent="-355564">
              <a:buClr>
                <a:schemeClr val="dk1"/>
              </a:buClr>
              <a:buSzPct val="100000"/>
              <a:buFont typeface="Arial"/>
              <a:buAutoNum type="arabicPeriod"/>
            </a:pPr>
            <a:r>
              <a:rPr lang="en-US" altLang="zh-CN" sz="1900" dirty="0"/>
              <a:t>Tomas </a:t>
            </a:r>
            <a:r>
              <a:rPr lang="en-US" altLang="zh-CN" sz="1900" dirty="0" err="1"/>
              <a:t>Mikolov</a:t>
            </a:r>
            <a:r>
              <a:rPr lang="en-US" altLang="zh-CN" sz="1900" dirty="0"/>
              <a:t>, </a:t>
            </a:r>
            <a:r>
              <a:rPr lang="en-US" altLang="zh-CN" sz="1900" dirty="0" err="1"/>
              <a:t>Ilya</a:t>
            </a:r>
            <a:r>
              <a:rPr lang="en-US" altLang="zh-CN" sz="1900" dirty="0"/>
              <a:t> </a:t>
            </a:r>
            <a:r>
              <a:rPr lang="en-US" altLang="zh-CN" sz="1900" dirty="0" err="1"/>
              <a:t>Sutskever</a:t>
            </a:r>
            <a:r>
              <a:rPr lang="en-US" altLang="zh-CN" sz="1900" dirty="0"/>
              <a:t>, Kai Chen, Greg S </a:t>
            </a:r>
            <a:r>
              <a:rPr lang="en-US" altLang="zh-CN" sz="1900" dirty="0" err="1"/>
              <a:t>Corrado</a:t>
            </a:r>
            <a:r>
              <a:rPr lang="en-US" altLang="zh-CN" sz="1900" dirty="0"/>
              <a:t>, and Jeff Dean. Distributed representations of words and phrases and their compositionality. In </a:t>
            </a:r>
            <a:r>
              <a:rPr lang="en-US" altLang="zh-CN" sz="1900" dirty="0">
                <a:solidFill>
                  <a:schemeClr val="dk1"/>
                </a:solidFill>
              </a:rPr>
              <a:t>NIPS 13</a:t>
            </a:r>
          </a:p>
          <a:p>
            <a:pPr marL="355564" indent="-355564">
              <a:buClr>
                <a:schemeClr val="dk1"/>
              </a:buClr>
              <a:buSzPct val="100000"/>
              <a:buFont typeface="Arial"/>
              <a:buAutoNum type="arabicPeriod"/>
            </a:pPr>
            <a:r>
              <a:rPr lang="en-US" altLang="zh-CN" sz="1900" dirty="0"/>
              <a:t>Tomas </a:t>
            </a:r>
            <a:r>
              <a:rPr lang="en-US" altLang="zh-CN" sz="1900" dirty="0" err="1"/>
              <a:t>Mikolov</a:t>
            </a:r>
            <a:r>
              <a:rPr lang="en-US" altLang="zh-CN" sz="1900" dirty="0"/>
              <a:t>, Kai Chen, Greg </a:t>
            </a:r>
            <a:r>
              <a:rPr lang="en-US" altLang="zh-CN" sz="1900" dirty="0" err="1"/>
              <a:t>Corrado</a:t>
            </a:r>
            <a:r>
              <a:rPr lang="en-US" altLang="zh-CN" sz="1900" dirty="0"/>
              <a:t>, and Jeffrey Dean. Efficient estimation of word representations in vector space. </a:t>
            </a:r>
            <a:r>
              <a:rPr lang="en-US" altLang="zh-CN" sz="1900" dirty="0" err="1"/>
              <a:t>arXiv</a:t>
            </a:r>
            <a:r>
              <a:rPr lang="en-US" altLang="zh-CN" sz="1900" dirty="0"/>
              <a:t> preprint arXiv:1301.3781, 2013. </a:t>
            </a:r>
          </a:p>
          <a:p>
            <a:pPr marL="355564" indent="-355564">
              <a:buClr>
                <a:schemeClr val="dk1"/>
              </a:buClr>
              <a:buSzPct val="100000"/>
              <a:buFont typeface="Arial"/>
              <a:buAutoNum type="arabicPeriod"/>
            </a:pPr>
            <a:r>
              <a:rPr lang="en-US" altLang="zh-CN" sz="1900" dirty="0" err="1"/>
              <a:t>Quoc</a:t>
            </a:r>
            <a:r>
              <a:rPr lang="en-US" altLang="zh-CN" sz="1900" dirty="0"/>
              <a:t> V Le and Tomas </a:t>
            </a:r>
            <a:r>
              <a:rPr lang="en-US" altLang="zh-CN" sz="1900" dirty="0" err="1"/>
              <a:t>Mikolov</a:t>
            </a:r>
            <a:r>
              <a:rPr lang="en-US" altLang="zh-CN" sz="1900" dirty="0"/>
              <a:t>. Distributed representations of sentences and documents. </a:t>
            </a:r>
            <a:r>
              <a:rPr lang="en-US" altLang="zh-CN" sz="1900" dirty="0" err="1"/>
              <a:t>arXiv</a:t>
            </a:r>
            <a:r>
              <a:rPr lang="en-US" altLang="zh-CN" sz="1900" dirty="0"/>
              <a:t> preprint arXiv:1405.4053, 2014. </a:t>
            </a:r>
          </a:p>
          <a:p>
            <a:pPr marL="355564" indent="-355564">
              <a:buClr>
                <a:schemeClr val="dk1"/>
              </a:buClr>
              <a:buSzPct val="100000"/>
              <a:buFont typeface="Arial"/>
              <a:buAutoNum type="arabicPeriod"/>
            </a:pPr>
            <a:endParaRPr lang="en-US" altLang="zh-CN" sz="1900" dirty="0"/>
          </a:p>
        </p:txBody>
      </p:sp>
      <p:sp>
        <p:nvSpPr>
          <p:cNvPr id="32" name="Shape 32"/>
          <p:cNvSpPr txBox="1"/>
          <p:nvPr/>
        </p:nvSpPr>
        <p:spPr>
          <a:xfrm>
            <a:off x="22639688" y="10112004"/>
            <a:ext cx="7770150" cy="838200"/>
          </a:xfrm>
          <a:prstGeom prst="rect">
            <a:avLst/>
          </a:prstGeom>
          <a:noFill/>
          <a:ln>
            <a:noFill/>
          </a:ln>
        </p:spPr>
        <p:txBody>
          <a:bodyPr lIns="177782" tIns="177782" rIns="177782" bIns="177782" anchor="ctr" anchorCtr="1">
            <a:noAutofit/>
          </a:bodyPr>
          <a:lstStyle/>
          <a:p>
            <a:pPr>
              <a:buClr>
                <a:schemeClr val="dk1"/>
              </a:buClr>
              <a:buSzPct val="25000"/>
            </a:pPr>
            <a:r>
              <a:rPr lang="en-US" sz="3100" dirty="0">
                <a:solidFill>
                  <a:schemeClr val="dk1"/>
                </a:solidFill>
                <a:latin typeface="Impact"/>
                <a:ea typeface="Impact"/>
                <a:cs typeface="Impact"/>
                <a:sym typeface="Impact"/>
              </a:rPr>
              <a:t>CONCLUSIONS</a:t>
            </a:r>
          </a:p>
        </p:txBody>
      </p:sp>
      <p:sp>
        <p:nvSpPr>
          <p:cNvPr id="33" name="Shape 33"/>
          <p:cNvSpPr txBox="1"/>
          <p:nvPr/>
        </p:nvSpPr>
        <p:spPr>
          <a:xfrm>
            <a:off x="22661628" y="3351344"/>
            <a:ext cx="7770150" cy="838200"/>
          </a:xfrm>
          <a:prstGeom prst="rect">
            <a:avLst/>
          </a:prstGeom>
          <a:noFill/>
          <a:ln>
            <a:noFill/>
          </a:ln>
        </p:spPr>
        <p:txBody>
          <a:bodyPr lIns="177782" tIns="177782" rIns="177782" bIns="177782" anchor="ctr" anchorCtr="1">
            <a:noAutofit/>
          </a:bodyPr>
          <a:lstStyle/>
          <a:p>
            <a:pPr>
              <a:buClr>
                <a:schemeClr val="dk1"/>
              </a:buClr>
              <a:buSzPct val="25000"/>
            </a:pPr>
            <a:r>
              <a:rPr lang="en-US" sz="3100">
                <a:solidFill>
                  <a:schemeClr val="dk1"/>
                </a:solidFill>
                <a:latin typeface="Impact"/>
                <a:ea typeface="Impact"/>
                <a:cs typeface="Impact"/>
                <a:sym typeface="Impact"/>
              </a:rPr>
              <a:t>EVALUATION</a:t>
            </a:r>
          </a:p>
        </p:txBody>
      </p:sp>
      <p:sp>
        <p:nvSpPr>
          <p:cNvPr id="34" name="Shape 34"/>
          <p:cNvSpPr txBox="1"/>
          <p:nvPr/>
        </p:nvSpPr>
        <p:spPr>
          <a:xfrm>
            <a:off x="14244902" y="3352800"/>
            <a:ext cx="7770150" cy="838200"/>
          </a:xfrm>
          <a:prstGeom prst="rect">
            <a:avLst/>
          </a:prstGeom>
          <a:noFill/>
          <a:ln>
            <a:noFill/>
          </a:ln>
        </p:spPr>
        <p:txBody>
          <a:bodyPr lIns="177782" tIns="177782" rIns="177782" bIns="177782" anchor="ctr" anchorCtr="1">
            <a:noAutofit/>
          </a:bodyPr>
          <a:lstStyle/>
          <a:p>
            <a:pPr>
              <a:buClr>
                <a:schemeClr val="dk1"/>
              </a:buClr>
              <a:buSzPct val="25000"/>
            </a:pPr>
            <a:r>
              <a:rPr lang="en-US" sz="3100">
                <a:solidFill>
                  <a:schemeClr val="dk1"/>
                </a:solidFill>
                <a:latin typeface="Impact"/>
                <a:ea typeface="Impact"/>
                <a:cs typeface="Impact"/>
                <a:sym typeface="Impact"/>
              </a:rPr>
              <a:t>WORKFLOW AND METHODS</a:t>
            </a:r>
          </a:p>
        </p:txBody>
      </p:sp>
      <p:sp>
        <p:nvSpPr>
          <p:cNvPr id="35" name="Shape 35"/>
          <p:cNvSpPr txBox="1"/>
          <p:nvPr/>
        </p:nvSpPr>
        <p:spPr>
          <a:xfrm>
            <a:off x="22661628" y="15500879"/>
            <a:ext cx="7770150" cy="838200"/>
          </a:xfrm>
          <a:prstGeom prst="rect">
            <a:avLst/>
          </a:prstGeom>
          <a:noFill/>
          <a:ln>
            <a:noFill/>
          </a:ln>
        </p:spPr>
        <p:txBody>
          <a:bodyPr lIns="177782" tIns="177782" rIns="177782" bIns="177782" anchor="ctr" anchorCtr="1">
            <a:noAutofit/>
          </a:bodyPr>
          <a:lstStyle/>
          <a:p>
            <a:pPr>
              <a:buClr>
                <a:schemeClr val="dk1"/>
              </a:buClr>
              <a:buSzPct val="25000"/>
            </a:pPr>
            <a:r>
              <a:rPr lang="en-US" sz="3100">
                <a:solidFill>
                  <a:schemeClr val="dk1"/>
                </a:solidFill>
                <a:latin typeface="Impact"/>
                <a:ea typeface="Impact"/>
                <a:cs typeface="Impact"/>
                <a:sym typeface="Impact"/>
              </a:rPr>
              <a:t>REFERENCES</a:t>
            </a:r>
          </a:p>
        </p:txBody>
      </p:sp>
      <p:sp>
        <p:nvSpPr>
          <p:cNvPr id="36" name="Shape 36"/>
          <p:cNvSpPr txBox="1"/>
          <p:nvPr/>
        </p:nvSpPr>
        <p:spPr>
          <a:xfrm>
            <a:off x="1" y="3351344"/>
            <a:ext cx="5180475" cy="838200"/>
          </a:xfrm>
          <a:prstGeom prst="rect">
            <a:avLst/>
          </a:prstGeom>
          <a:noFill/>
          <a:ln>
            <a:noFill/>
          </a:ln>
        </p:spPr>
        <p:txBody>
          <a:bodyPr lIns="177782" tIns="177782" rIns="177782" bIns="177782" anchor="ctr" anchorCtr="1">
            <a:noAutofit/>
          </a:bodyPr>
          <a:lstStyle/>
          <a:p>
            <a:pPr>
              <a:buClr>
                <a:schemeClr val="dk1"/>
              </a:buClr>
              <a:buSzPct val="25000"/>
            </a:pPr>
            <a:r>
              <a:rPr lang="en-US" sz="3100">
                <a:solidFill>
                  <a:schemeClr val="dk1"/>
                </a:solidFill>
                <a:latin typeface="Impact"/>
                <a:ea typeface="Impact"/>
                <a:cs typeface="Impact"/>
                <a:sym typeface="Impact"/>
              </a:rPr>
              <a:t>ABSTRACT</a:t>
            </a:r>
          </a:p>
        </p:txBody>
      </p:sp>
      <p:sp>
        <p:nvSpPr>
          <p:cNvPr id="37" name="Shape 37"/>
          <p:cNvSpPr txBox="1"/>
          <p:nvPr/>
        </p:nvSpPr>
        <p:spPr>
          <a:xfrm>
            <a:off x="1" y="16205200"/>
            <a:ext cx="5180475" cy="838200"/>
          </a:xfrm>
          <a:prstGeom prst="rect">
            <a:avLst/>
          </a:prstGeom>
          <a:noFill/>
          <a:ln>
            <a:noFill/>
          </a:ln>
        </p:spPr>
        <p:txBody>
          <a:bodyPr lIns="177782" tIns="177782" rIns="177782" bIns="177782" anchor="ctr" anchorCtr="1">
            <a:noAutofit/>
          </a:bodyPr>
          <a:lstStyle/>
          <a:p>
            <a:pPr>
              <a:buClr>
                <a:schemeClr val="dk1"/>
              </a:buClr>
              <a:buSzPct val="25000"/>
            </a:pPr>
            <a:r>
              <a:rPr lang="en-US" sz="3100">
                <a:solidFill>
                  <a:schemeClr val="dk1"/>
                </a:solidFill>
                <a:latin typeface="Impact"/>
                <a:ea typeface="Impact"/>
                <a:cs typeface="Impact"/>
                <a:sym typeface="Impact"/>
              </a:rPr>
              <a:t>CONTACT</a:t>
            </a:r>
          </a:p>
        </p:txBody>
      </p:sp>
      <p:pic>
        <p:nvPicPr>
          <p:cNvPr id="38" name="Shape 38"/>
          <p:cNvPicPr preferRelativeResize="0">
            <a:picLocks noChangeAspect="1"/>
          </p:cNvPicPr>
          <p:nvPr/>
        </p:nvPicPr>
        <p:blipFill>
          <a:blip r:embed="rId3">
            <a:alphaModFix/>
          </a:blip>
          <a:stretch>
            <a:fillRect/>
          </a:stretch>
        </p:blipFill>
        <p:spPr>
          <a:xfrm>
            <a:off x="729606" y="240255"/>
            <a:ext cx="2258570" cy="2892704"/>
          </a:xfrm>
          <a:prstGeom prst="rect">
            <a:avLst/>
          </a:prstGeom>
          <a:noFill/>
          <a:ln>
            <a:noFill/>
          </a:ln>
        </p:spPr>
      </p:pic>
      <p:sp>
        <p:nvSpPr>
          <p:cNvPr id="40" name="Shape 40"/>
          <p:cNvSpPr txBox="1"/>
          <p:nvPr/>
        </p:nvSpPr>
        <p:spPr>
          <a:xfrm>
            <a:off x="14245523" y="13012779"/>
            <a:ext cx="7770063" cy="6265844"/>
          </a:xfrm>
          <a:prstGeom prst="rect">
            <a:avLst/>
          </a:prstGeom>
          <a:solidFill>
            <a:srgbClr val="DDDDDD"/>
          </a:solidFill>
          <a:ln>
            <a:noFill/>
          </a:ln>
        </p:spPr>
        <p:txBody>
          <a:bodyPr lIns="177782" tIns="177782" rIns="177782" bIns="177782" anchor="t" anchorCtr="0">
            <a:noAutofit/>
          </a:bodyPr>
          <a:lstStyle/>
          <a:p>
            <a:pPr marL="355564" indent="-296304">
              <a:buClr>
                <a:schemeClr val="dk1"/>
              </a:buClr>
              <a:buSzPct val="100000"/>
              <a:buAutoNum type="arabicPeriod"/>
            </a:pPr>
            <a:r>
              <a:rPr lang="en-US" sz="1900" dirty="0">
                <a:solidFill>
                  <a:schemeClr val="dk1"/>
                </a:solidFill>
              </a:rPr>
              <a:t>Craw related page from Wikipedia</a:t>
            </a:r>
          </a:p>
          <a:p>
            <a:pPr marL="355564" indent="-296304">
              <a:buClr>
                <a:schemeClr val="dk1"/>
              </a:buClr>
              <a:buSzPct val="100000"/>
              <a:buAutoNum type="arabicPeriod"/>
            </a:pPr>
            <a:endParaRPr lang="en-US" sz="800" dirty="0">
              <a:solidFill>
                <a:schemeClr val="dk1"/>
              </a:solidFill>
            </a:endParaRPr>
          </a:p>
          <a:p>
            <a:pPr marL="355564" indent="-296304">
              <a:buClr>
                <a:schemeClr val="dk1"/>
              </a:buClr>
              <a:buSzPct val="100000"/>
              <a:buAutoNum type="arabicPeriod"/>
            </a:pPr>
            <a:r>
              <a:rPr lang="en-US" sz="1900" dirty="0">
                <a:solidFill>
                  <a:schemeClr val="dk1"/>
                </a:solidFill>
              </a:rPr>
              <a:t>Extract words/phrases and relevancy value from Wikipedia paragraphs.</a:t>
            </a:r>
          </a:p>
          <a:p>
            <a:pPr marL="355564" indent="-296304">
              <a:buClr>
                <a:schemeClr val="dk1"/>
              </a:buClr>
              <a:buSzPct val="100000"/>
              <a:buAutoNum type="arabicPeriod"/>
            </a:pPr>
            <a:endParaRPr sz="800" dirty="0">
              <a:solidFill>
                <a:schemeClr val="dk1"/>
              </a:solidFill>
            </a:endParaRPr>
          </a:p>
          <a:p>
            <a:pPr marL="355564" indent="-296304">
              <a:buClr>
                <a:schemeClr val="dk1"/>
              </a:buClr>
              <a:buSzPct val="100000"/>
              <a:buAutoNum type="arabicPeriod"/>
            </a:pPr>
            <a:r>
              <a:rPr lang="en-US" sz="1900" dirty="0">
                <a:solidFill>
                  <a:schemeClr val="dk1"/>
                </a:solidFill>
              </a:rPr>
              <a:t>Semantic Space Construction</a:t>
            </a:r>
          </a:p>
          <a:p>
            <a:pPr marL="59261" lvl="8">
              <a:buClr>
                <a:schemeClr val="dk1"/>
              </a:buClr>
              <a:buSzPct val="100000"/>
            </a:pPr>
            <a:r>
              <a:rPr lang="en-US" sz="1900" dirty="0">
                <a:solidFill>
                  <a:schemeClr val="dk1"/>
                </a:solidFill>
              </a:rPr>
              <a:t>    (1) Training anchor points (words/phrases) space that try to embed the 	rank of relevancy with category vectors</a:t>
            </a:r>
          </a:p>
          <a:p>
            <a:pPr marL="59261" lvl="8">
              <a:buClr>
                <a:schemeClr val="dk1"/>
              </a:buClr>
              <a:buSzPct val="100000"/>
            </a:pPr>
            <a:r>
              <a:rPr lang="en-US" sz="1900" dirty="0">
                <a:solidFill>
                  <a:schemeClr val="dk1"/>
                </a:solidFill>
              </a:rPr>
              <a:t>    (2) Mapping general words into a new categorized space based on anchor 	point space which try to keep their cosine similarity in the original 	space. This problem can be cast into a weighted least squared 	problem with quadratic constraints, which can be easily paralleled or 	distributed and solve efficiently</a:t>
            </a:r>
          </a:p>
          <a:p>
            <a:pPr marL="59261" lvl="8">
              <a:buClr>
                <a:schemeClr val="dk1"/>
              </a:buClr>
              <a:buSzPct val="100000"/>
            </a:pPr>
            <a:endParaRPr lang="en-US" sz="800" dirty="0">
              <a:solidFill>
                <a:schemeClr val="dk1"/>
              </a:solidFill>
            </a:endParaRPr>
          </a:p>
          <a:p>
            <a:pPr marL="355564" indent="-296304">
              <a:buClr>
                <a:schemeClr val="dk1"/>
              </a:buClr>
              <a:buSzPct val="100000"/>
              <a:buAutoNum type="arabicPeriod"/>
            </a:pPr>
            <a:r>
              <a:rPr lang="en-US" sz="1900" dirty="0">
                <a:solidFill>
                  <a:schemeClr val="dk1"/>
                </a:solidFill>
              </a:rPr>
              <a:t>Semantic Localization</a:t>
            </a:r>
          </a:p>
          <a:p>
            <a:pPr marL="59261" lvl="1">
              <a:buClr>
                <a:schemeClr val="dk1"/>
              </a:buClr>
              <a:buSzPct val="100000"/>
            </a:pPr>
            <a:r>
              <a:rPr lang="en-US" sz="1900" dirty="0">
                <a:solidFill>
                  <a:schemeClr val="dk1"/>
                </a:solidFill>
              </a:rPr>
              <a:t>    (1) Estimate the error of trained vectors with its similarity to different 	category heads. </a:t>
            </a:r>
          </a:p>
          <a:p>
            <a:pPr marL="59261" lvl="1">
              <a:buClr>
                <a:schemeClr val="dk1"/>
              </a:buClr>
              <a:buSzPct val="100000"/>
            </a:pPr>
            <a:r>
              <a:rPr lang="en-US" sz="1900" dirty="0">
                <a:solidFill>
                  <a:schemeClr val="dk1"/>
                </a:solidFill>
              </a:rPr>
              <a:t>    (2) Regard a word in space as a Von </a:t>
            </a:r>
            <a:r>
              <a:rPr lang="en-US" sz="1900" dirty="0" err="1">
                <a:solidFill>
                  <a:schemeClr val="dk1"/>
                </a:solidFill>
              </a:rPr>
              <a:t>Mises</a:t>
            </a:r>
            <a:r>
              <a:rPr lang="en-US" sz="1900" dirty="0">
                <a:solidFill>
                  <a:schemeClr val="dk1"/>
                </a:solidFill>
              </a:rPr>
              <a:t>-Fisher distribution instead of a 	exact vector.</a:t>
            </a:r>
          </a:p>
          <a:p>
            <a:pPr marL="59261" lvl="1">
              <a:buClr>
                <a:schemeClr val="dk1"/>
              </a:buClr>
              <a:buSzPct val="100000"/>
            </a:pPr>
            <a:r>
              <a:rPr lang="en-US" sz="1900" dirty="0">
                <a:solidFill>
                  <a:schemeClr val="dk1"/>
                </a:solidFill>
              </a:rPr>
              <a:t>    (3) Estimated the most likelihood tweet vector representation.</a:t>
            </a:r>
          </a:p>
          <a:p>
            <a:pPr marL="355564" indent="-296304">
              <a:buClr>
                <a:schemeClr val="dk1"/>
              </a:buClr>
              <a:buSzPct val="100000"/>
              <a:buAutoNum type="arabicPeriod"/>
            </a:pPr>
            <a:endParaRPr lang="en-US" sz="1900" dirty="0">
              <a:solidFill>
                <a:schemeClr val="dk1"/>
              </a:solidFill>
            </a:endParaRPr>
          </a:p>
        </p:txBody>
      </p:sp>
      <p:sp>
        <p:nvSpPr>
          <p:cNvPr id="41" name="Shape 41"/>
          <p:cNvSpPr txBox="1"/>
          <p:nvPr/>
        </p:nvSpPr>
        <p:spPr>
          <a:xfrm>
            <a:off x="5829301" y="12568634"/>
            <a:ext cx="7770063" cy="6710000"/>
          </a:xfrm>
          <a:prstGeom prst="rect">
            <a:avLst/>
          </a:prstGeom>
          <a:solidFill>
            <a:srgbClr val="DDDDDD"/>
          </a:solidFill>
          <a:ln>
            <a:noFill/>
          </a:ln>
        </p:spPr>
        <p:txBody>
          <a:bodyPr lIns="177782" tIns="177782" rIns="177782" bIns="177782" anchor="t" anchorCtr="0">
            <a:noAutofit/>
          </a:bodyPr>
          <a:lstStyle/>
          <a:p>
            <a:endParaRPr sz="1900">
              <a:solidFill>
                <a:schemeClr val="dk1"/>
              </a:solidFill>
            </a:endParaRPr>
          </a:p>
        </p:txBody>
      </p:sp>
      <p:sp>
        <p:nvSpPr>
          <p:cNvPr id="42" name="Shape 42"/>
          <p:cNvSpPr txBox="1"/>
          <p:nvPr/>
        </p:nvSpPr>
        <p:spPr>
          <a:xfrm>
            <a:off x="5770305" y="11730423"/>
            <a:ext cx="7770063" cy="838200"/>
          </a:xfrm>
          <a:prstGeom prst="rect">
            <a:avLst/>
          </a:prstGeom>
          <a:noFill/>
          <a:ln>
            <a:noFill/>
          </a:ln>
        </p:spPr>
        <p:txBody>
          <a:bodyPr lIns="177782" tIns="177782" rIns="177782" bIns="177782" anchor="ctr" anchorCtr="1">
            <a:noAutofit/>
          </a:bodyPr>
          <a:lstStyle/>
          <a:p>
            <a:pPr>
              <a:buClr>
                <a:schemeClr val="dk1"/>
              </a:buClr>
              <a:buSzPct val="25000"/>
            </a:pPr>
            <a:r>
              <a:rPr lang="en-US" sz="3100" dirty="0">
                <a:solidFill>
                  <a:schemeClr val="dk1"/>
                </a:solidFill>
                <a:latin typeface="Impact"/>
                <a:ea typeface="Impact"/>
                <a:cs typeface="Impact"/>
                <a:sym typeface="Impact"/>
              </a:rPr>
              <a:t>WORD</a:t>
            </a:r>
            <a:r>
              <a:rPr lang="zh-CN" altLang="en-US" sz="3100" dirty="0">
                <a:solidFill>
                  <a:schemeClr val="dk1"/>
                </a:solidFill>
                <a:latin typeface="Impact"/>
                <a:ea typeface="Impact"/>
                <a:cs typeface="Impact"/>
                <a:sym typeface="Impact"/>
              </a:rPr>
              <a:t> </a:t>
            </a:r>
            <a:r>
              <a:rPr lang="en-US" altLang="zh-CN" sz="3100" dirty="0">
                <a:solidFill>
                  <a:schemeClr val="dk1"/>
                </a:solidFill>
                <a:latin typeface="Impact"/>
                <a:ea typeface="Impact"/>
                <a:cs typeface="Impact"/>
                <a:sym typeface="Impact"/>
              </a:rPr>
              <a:t>SPACE</a:t>
            </a:r>
            <a:r>
              <a:rPr lang="zh-CN" altLang="en-US" sz="3100" dirty="0">
                <a:solidFill>
                  <a:schemeClr val="dk1"/>
                </a:solidFill>
                <a:latin typeface="Impact"/>
                <a:ea typeface="Impact"/>
                <a:cs typeface="Impact"/>
                <a:sym typeface="Impact"/>
              </a:rPr>
              <a:t> </a:t>
            </a:r>
            <a:r>
              <a:rPr lang="en-US" altLang="zh-CN" sz="3100" dirty="0">
                <a:solidFill>
                  <a:schemeClr val="dk1"/>
                </a:solidFill>
                <a:latin typeface="Impact"/>
                <a:ea typeface="Impact"/>
                <a:cs typeface="Impact"/>
                <a:sym typeface="Impact"/>
              </a:rPr>
              <a:t>GENERATION</a:t>
            </a:r>
            <a:endParaRPr lang="en-US" sz="3100" dirty="0">
              <a:solidFill>
                <a:schemeClr val="dk1"/>
              </a:solidFill>
              <a:latin typeface="Impact"/>
              <a:ea typeface="Impact"/>
              <a:cs typeface="Impact"/>
              <a:sym typeface="Impact"/>
            </a:endParaRPr>
          </a:p>
        </p:txBody>
      </p:sp>
      <p:pic>
        <p:nvPicPr>
          <p:cNvPr id="43" name="Shape 43"/>
          <p:cNvPicPr preferRelativeResize="0"/>
          <p:nvPr/>
        </p:nvPicPr>
        <p:blipFill>
          <a:blip r:embed="rId4">
            <a:alphaModFix/>
          </a:blip>
          <a:stretch>
            <a:fillRect/>
          </a:stretch>
        </p:blipFill>
        <p:spPr>
          <a:xfrm>
            <a:off x="6527371" y="12751265"/>
            <a:ext cx="2674560" cy="2595907"/>
          </a:xfrm>
          <a:prstGeom prst="rect">
            <a:avLst/>
          </a:prstGeom>
          <a:noFill/>
          <a:ln>
            <a:noFill/>
          </a:ln>
        </p:spPr>
      </p:pic>
      <p:pic>
        <p:nvPicPr>
          <p:cNvPr id="44" name="Shape 44"/>
          <p:cNvPicPr preferRelativeResize="0"/>
          <p:nvPr/>
        </p:nvPicPr>
        <p:blipFill>
          <a:blip r:embed="rId5">
            <a:alphaModFix/>
          </a:blip>
          <a:stretch>
            <a:fillRect/>
          </a:stretch>
        </p:blipFill>
        <p:spPr>
          <a:xfrm>
            <a:off x="10354585" y="12713756"/>
            <a:ext cx="2674560" cy="2595902"/>
          </a:xfrm>
          <a:prstGeom prst="rect">
            <a:avLst/>
          </a:prstGeom>
          <a:noFill/>
          <a:ln>
            <a:noFill/>
          </a:ln>
        </p:spPr>
      </p:pic>
      <p:pic>
        <p:nvPicPr>
          <p:cNvPr id="2" name="图片 1" descr="General.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93620" y="4208699"/>
            <a:ext cx="7702386" cy="8345129"/>
          </a:xfrm>
          <a:prstGeom prst="rect">
            <a:avLst/>
          </a:prstGeom>
        </p:spPr>
      </p:pic>
      <p:pic>
        <p:nvPicPr>
          <p:cNvPr id="3" name="图片 2" descr="figure_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8152" y="16175431"/>
            <a:ext cx="2700502" cy="2621075"/>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4099933407"/>
              </p:ext>
            </p:extLst>
          </p:nvPr>
        </p:nvGraphicFramePr>
        <p:xfrm>
          <a:off x="22661245" y="10880883"/>
          <a:ext cx="7753662" cy="1461730"/>
        </p:xfrm>
        <a:graphic>
          <a:graphicData uri="http://schemas.openxmlformats.org/drawingml/2006/table">
            <a:tbl>
              <a:tblPr firstRow="1" bandRow="1">
                <a:tableStyleId>{073A0DAA-6AF3-43AB-8588-CEC1D06C72B9}</a:tableStyleId>
              </a:tblPr>
              <a:tblGrid>
                <a:gridCol w="861518"/>
                <a:gridCol w="861518"/>
                <a:gridCol w="861518"/>
                <a:gridCol w="861518"/>
                <a:gridCol w="861518"/>
                <a:gridCol w="861518"/>
                <a:gridCol w="861518"/>
                <a:gridCol w="861518"/>
                <a:gridCol w="861518"/>
              </a:tblGrid>
              <a:tr h="670560">
                <a:tc>
                  <a:txBody>
                    <a:bodyPr/>
                    <a:lstStyle/>
                    <a:p>
                      <a:endParaRPr lang="zh-CN" altLang="en-US" sz="1300" dirty="0"/>
                    </a:p>
                  </a:txBody>
                  <a:tcPr marL="64770" marR="64770" marT="41910" marB="41910"/>
                </a:tc>
                <a:tc>
                  <a:txBody>
                    <a:bodyPr/>
                    <a:lstStyle/>
                    <a:p>
                      <a:r>
                        <a:rPr lang="en-US" altLang="zh-CN" sz="1300" dirty="0" smtClean="0"/>
                        <a:t>Food, Drink</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Internet, Computer</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Automotive, Transportation</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War, Military</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Government, Politics</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Religion</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Science, Engineering</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Sports</a:t>
                      </a:r>
                      <a:endParaRPr lang="zh-CN" altLang="en-US" sz="1300" dirty="0"/>
                    </a:p>
                  </a:txBody>
                  <a:tcPr marL="64770" marR="64770" marT="41910" marB="41910"/>
                </a:tc>
              </a:tr>
              <a:tr h="292715">
                <a:tc>
                  <a:txBody>
                    <a:bodyPr/>
                    <a:lstStyle/>
                    <a:p>
                      <a:r>
                        <a:rPr lang="en-US" altLang="zh-CN" sz="1300" dirty="0" err="1" smtClean="0"/>
                        <a:t>SemLoc</a:t>
                      </a:r>
                      <a:endParaRPr lang="zh-CN" altLang="en-US" sz="1300" dirty="0"/>
                    </a:p>
                  </a:txBody>
                  <a:tcPr marL="64770" marR="64770" marT="41910" marB="41910"/>
                </a:tc>
                <a:tc>
                  <a:txBody>
                    <a:bodyPr/>
                    <a:lstStyle/>
                    <a:p>
                      <a:r>
                        <a:rPr lang="en-US" altLang="zh-CN" sz="1300" dirty="0" smtClean="0"/>
                        <a:t>92.8%</a:t>
                      </a:r>
                      <a:endParaRPr lang="zh-CN" altLang="en-US" sz="1300" dirty="0"/>
                    </a:p>
                  </a:txBody>
                  <a:tcPr marL="64770" marR="64770" marT="41910" marB="41910"/>
                </a:tc>
                <a:tc>
                  <a:txBody>
                    <a:bodyPr/>
                    <a:lstStyle/>
                    <a:p>
                      <a:r>
                        <a:rPr lang="en-US" altLang="zh-CN" sz="1300" dirty="0" smtClean="0"/>
                        <a:t>81.5%</a:t>
                      </a:r>
                      <a:endParaRPr lang="zh-CN" altLang="en-US" sz="1300" dirty="0"/>
                    </a:p>
                  </a:txBody>
                  <a:tcPr marL="64770" marR="64770" marT="41910" marB="41910"/>
                </a:tc>
                <a:tc>
                  <a:txBody>
                    <a:bodyPr/>
                    <a:lstStyle/>
                    <a:p>
                      <a:r>
                        <a:rPr lang="en-US" altLang="zh-CN" sz="1300" dirty="0" smtClean="0"/>
                        <a:t>70.1%</a:t>
                      </a:r>
                      <a:endParaRPr lang="zh-CN" altLang="en-US" sz="1300" dirty="0"/>
                    </a:p>
                  </a:txBody>
                  <a:tcPr marL="64770" marR="64770" marT="41910" marB="41910"/>
                </a:tc>
                <a:tc>
                  <a:txBody>
                    <a:bodyPr/>
                    <a:lstStyle/>
                    <a:p>
                      <a:r>
                        <a:rPr lang="en-US" altLang="zh-CN" sz="1300" dirty="0" smtClean="0"/>
                        <a:t>62.3%</a:t>
                      </a:r>
                      <a:endParaRPr lang="zh-CN" altLang="en-US" sz="1300" dirty="0"/>
                    </a:p>
                  </a:txBody>
                  <a:tcPr marL="64770" marR="64770" marT="41910" marB="41910"/>
                </a:tc>
                <a:tc>
                  <a:txBody>
                    <a:bodyPr/>
                    <a:lstStyle/>
                    <a:p>
                      <a:r>
                        <a:rPr lang="en-US" altLang="zh-CN" sz="1300" dirty="0" smtClean="0"/>
                        <a:t>80.5%</a:t>
                      </a:r>
                      <a:endParaRPr lang="zh-CN" altLang="en-US" sz="1300" dirty="0"/>
                    </a:p>
                  </a:txBody>
                  <a:tcPr marL="64770" marR="64770" marT="41910" marB="41910"/>
                </a:tc>
                <a:tc>
                  <a:txBody>
                    <a:bodyPr/>
                    <a:lstStyle/>
                    <a:p>
                      <a:r>
                        <a:rPr lang="en-US" altLang="zh-CN" sz="1300" dirty="0" smtClean="0"/>
                        <a:t>70.1%</a:t>
                      </a:r>
                      <a:endParaRPr lang="zh-CN" altLang="en-US" sz="1300" dirty="0"/>
                    </a:p>
                  </a:txBody>
                  <a:tcPr marL="64770" marR="64770" marT="41910" marB="41910"/>
                </a:tc>
                <a:tc>
                  <a:txBody>
                    <a:bodyPr/>
                    <a:lstStyle/>
                    <a:p>
                      <a:r>
                        <a:rPr lang="en-US" altLang="zh-CN" sz="1300" dirty="0" smtClean="0"/>
                        <a:t>74.7%</a:t>
                      </a:r>
                      <a:endParaRPr lang="zh-CN" altLang="en-US" sz="1300" dirty="0"/>
                    </a:p>
                  </a:txBody>
                  <a:tcPr marL="64770" marR="64770" marT="41910" marB="41910"/>
                </a:tc>
                <a:tc>
                  <a:txBody>
                    <a:bodyPr/>
                    <a:lstStyle/>
                    <a:p>
                      <a:r>
                        <a:rPr lang="en-US" altLang="zh-CN" sz="1300" dirty="0" smtClean="0"/>
                        <a:t>79.3%</a:t>
                      </a:r>
                      <a:endParaRPr lang="zh-CN" altLang="en-US" sz="1300" dirty="0"/>
                    </a:p>
                  </a:txBody>
                  <a:tcPr marL="64770" marR="64770" marT="41910" marB="41910"/>
                </a:tc>
              </a:tr>
              <a:tr h="292715">
                <a:tc>
                  <a:txBody>
                    <a:bodyPr/>
                    <a:lstStyle/>
                    <a:p>
                      <a:r>
                        <a:rPr lang="en-US" altLang="zh-CN" sz="1300" dirty="0" err="1" smtClean="0"/>
                        <a:t>MaxEnt</a:t>
                      </a:r>
                      <a:endParaRPr lang="zh-CN" altLang="en-US" sz="1300" dirty="0"/>
                    </a:p>
                  </a:txBody>
                  <a:tcPr marL="64770" marR="64770" marT="41910" marB="41910"/>
                </a:tc>
                <a:tc>
                  <a:txBody>
                    <a:bodyPr/>
                    <a:lstStyle/>
                    <a:p>
                      <a:r>
                        <a:rPr lang="en-US" altLang="zh-CN" sz="1300" dirty="0" smtClean="0"/>
                        <a:t>66.2%</a:t>
                      </a:r>
                      <a:endParaRPr lang="zh-CN" altLang="en-US" sz="1300" dirty="0"/>
                    </a:p>
                  </a:txBody>
                  <a:tcPr marL="64770" marR="64770" marT="41910" marB="41910"/>
                </a:tc>
                <a:tc>
                  <a:txBody>
                    <a:bodyPr/>
                    <a:lstStyle/>
                    <a:p>
                      <a:r>
                        <a:rPr lang="en-US" altLang="zh-CN" sz="1300" dirty="0" smtClean="0"/>
                        <a:t>31.9%</a:t>
                      </a:r>
                      <a:endParaRPr lang="zh-CN" altLang="en-US" sz="1300" dirty="0"/>
                    </a:p>
                  </a:txBody>
                  <a:tcPr marL="64770" marR="64770" marT="41910" marB="41910"/>
                </a:tc>
                <a:tc>
                  <a:txBody>
                    <a:bodyPr/>
                    <a:lstStyle/>
                    <a:p>
                      <a:r>
                        <a:rPr lang="en-US" altLang="zh-CN" sz="1300" dirty="0" smtClean="0"/>
                        <a:t>51.9%</a:t>
                      </a:r>
                      <a:endParaRPr lang="zh-CN" altLang="en-US" sz="1300" dirty="0"/>
                    </a:p>
                  </a:txBody>
                  <a:tcPr marL="64770" marR="64770" marT="41910" marB="41910"/>
                </a:tc>
                <a:tc>
                  <a:txBody>
                    <a:bodyPr/>
                    <a:lstStyle/>
                    <a:p>
                      <a:r>
                        <a:rPr lang="en-US" altLang="zh-CN" sz="1300" dirty="0" smtClean="0"/>
                        <a:t>41.1%</a:t>
                      </a:r>
                      <a:endParaRPr lang="zh-CN" altLang="en-US" sz="1300" dirty="0"/>
                    </a:p>
                  </a:txBody>
                  <a:tcPr marL="64770" marR="64770" marT="41910" marB="41910"/>
                </a:tc>
                <a:tc>
                  <a:txBody>
                    <a:bodyPr/>
                    <a:lstStyle/>
                    <a:p>
                      <a:r>
                        <a:rPr lang="en-US" altLang="zh-CN" sz="1300" dirty="0" smtClean="0"/>
                        <a:t>77.7%</a:t>
                      </a:r>
                      <a:endParaRPr lang="zh-CN" altLang="en-US" sz="1300" dirty="0"/>
                    </a:p>
                  </a:txBody>
                  <a:tcPr marL="64770" marR="64770" marT="41910" marB="41910"/>
                </a:tc>
                <a:tc>
                  <a:txBody>
                    <a:bodyPr/>
                    <a:lstStyle/>
                    <a:p>
                      <a:r>
                        <a:rPr lang="en-US" altLang="zh-CN" sz="1300" dirty="0" smtClean="0"/>
                        <a:t>65.3%</a:t>
                      </a:r>
                      <a:endParaRPr lang="zh-CN" altLang="en-US" sz="1300" dirty="0"/>
                    </a:p>
                  </a:txBody>
                  <a:tcPr marL="64770" marR="64770" marT="41910" marB="41910"/>
                </a:tc>
                <a:tc>
                  <a:txBody>
                    <a:bodyPr/>
                    <a:lstStyle/>
                    <a:p>
                      <a:r>
                        <a:rPr lang="en-US" altLang="zh-CN" sz="1300" dirty="0" smtClean="0"/>
                        <a:t>46.0%</a:t>
                      </a:r>
                      <a:endParaRPr lang="zh-CN" altLang="en-US" sz="1300" dirty="0"/>
                    </a:p>
                  </a:txBody>
                  <a:tcPr marL="64770" marR="64770" marT="41910" marB="41910"/>
                </a:tc>
                <a:tc>
                  <a:txBody>
                    <a:bodyPr/>
                    <a:lstStyle/>
                    <a:p>
                      <a:r>
                        <a:rPr lang="en-US" altLang="zh-CN" sz="1300" dirty="0" smtClean="0"/>
                        <a:t>71.0%</a:t>
                      </a:r>
                      <a:endParaRPr lang="zh-CN" altLang="en-US" sz="1300" dirty="0"/>
                    </a:p>
                  </a:txBody>
                  <a:tcPr marL="64770" marR="64770" marT="41910" marB="41910"/>
                </a:tc>
              </a:tr>
            </a:tbl>
          </a:graphicData>
        </a:graphic>
      </p:graphicFrame>
      <p:graphicFrame>
        <p:nvGraphicFramePr>
          <p:cNvPr id="39" name="表格 38"/>
          <p:cNvGraphicFramePr>
            <a:graphicFrameLocks noGrp="1"/>
          </p:cNvGraphicFramePr>
          <p:nvPr>
            <p:extLst>
              <p:ext uri="{D42A27DB-BD31-4B8C-83A1-F6EECF244321}">
                <p14:modId xmlns:p14="http://schemas.microsoft.com/office/powerpoint/2010/main" val="3600048131"/>
              </p:ext>
            </p:extLst>
          </p:nvPr>
        </p:nvGraphicFramePr>
        <p:xfrm>
          <a:off x="22643070" y="12252050"/>
          <a:ext cx="7753662" cy="1263610"/>
        </p:xfrm>
        <a:graphic>
          <a:graphicData uri="http://schemas.openxmlformats.org/drawingml/2006/table">
            <a:tbl>
              <a:tblPr firstRow="1" bandRow="1">
                <a:tableStyleId>{073A0DAA-6AF3-43AB-8588-CEC1D06C72B9}</a:tableStyleId>
              </a:tblPr>
              <a:tblGrid>
                <a:gridCol w="861518"/>
                <a:gridCol w="861518"/>
                <a:gridCol w="861518"/>
                <a:gridCol w="861518"/>
                <a:gridCol w="861518"/>
                <a:gridCol w="861518"/>
                <a:gridCol w="861518"/>
                <a:gridCol w="861518"/>
                <a:gridCol w="861518"/>
              </a:tblGrid>
              <a:tr h="474980">
                <a:tc>
                  <a:txBody>
                    <a:bodyPr/>
                    <a:lstStyle/>
                    <a:p>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Health, Medicine</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Business</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Fashion, Clothing</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War, Military</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Education</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Music, Art, Movies</a:t>
                      </a:r>
                      <a:endParaRPr lang="zh-CN" altLang="en-US" sz="1300" dirty="0"/>
                    </a:p>
                  </a:txBody>
                  <a:tcPr marL="64770" marR="64770" marT="41910" marB="41910"/>
                </a:tc>
                <a:tc>
                  <a:txBody>
                    <a:bodyPr/>
                    <a:lstStyle/>
                    <a:p>
                      <a:r>
                        <a:rPr lang="en-US" altLang="zh-CN" sz="1300" b="1" i="0" u="none" strike="noStrike" cap="none" baseline="0" dirty="0" smtClean="0">
                          <a:solidFill>
                            <a:schemeClr val="lt1"/>
                          </a:solidFill>
                          <a:latin typeface="+mn-lt"/>
                          <a:ea typeface="+mn-ea"/>
                          <a:cs typeface="+mn-cs"/>
                          <a:sym typeface="Arial"/>
                          <a:rtl val="0"/>
                        </a:rPr>
                        <a:t>Overall</a:t>
                      </a:r>
                      <a:endParaRPr lang="zh-CN" altLang="en-US" sz="1300" dirty="0"/>
                    </a:p>
                  </a:txBody>
                  <a:tcPr marL="64770" marR="64770" marT="41910" marB="41910"/>
                </a:tc>
                <a:tc>
                  <a:txBody>
                    <a:bodyPr/>
                    <a:lstStyle/>
                    <a:p>
                      <a:endParaRPr lang="zh-CN" altLang="en-US" sz="1300" dirty="0"/>
                    </a:p>
                  </a:txBody>
                  <a:tcPr marL="64770" marR="64770" marT="41910" marB="41910"/>
                </a:tc>
              </a:tr>
              <a:tr h="292715">
                <a:tc>
                  <a:txBody>
                    <a:bodyPr/>
                    <a:lstStyle/>
                    <a:p>
                      <a:r>
                        <a:rPr lang="en-US" altLang="zh-CN" sz="1300" dirty="0" err="1" smtClean="0"/>
                        <a:t>SemLoc</a:t>
                      </a:r>
                      <a:endParaRPr lang="zh-CN" altLang="en-US" sz="1300" dirty="0"/>
                    </a:p>
                  </a:txBody>
                  <a:tcPr marL="64770" marR="64770" marT="41910" marB="41910"/>
                </a:tc>
                <a:tc>
                  <a:txBody>
                    <a:bodyPr/>
                    <a:lstStyle/>
                    <a:p>
                      <a:r>
                        <a:rPr lang="en-US" altLang="zh-CN" sz="1300" dirty="0" smtClean="0"/>
                        <a:t>69.2%</a:t>
                      </a:r>
                      <a:endParaRPr lang="zh-CN" altLang="en-US" sz="1300" dirty="0"/>
                    </a:p>
                  </a:txBody>
                  <a:tcPr marL="64770" marR="64770" marT="41910" marB="41910"/>
                </a:tc>
                <a:tc>
                  <a:txBody>
                    <a:bodyPr/>
                    <a:lstStyle/>
                    <a:p>
                      <a:r>
                        <a:rPr lang="en-US" altLang="zh-CN" sz="1300" dirty="0" smtClean="0"/>
                        <a:t>35.7%</a:t>
                      </a:r>
                      <a:endParaRPr lang="zh-CN" altLang="en-US" sz="1300" dirty="0"/>
                    </a:p>
                  </a:txBody>
                  <a:tcPr marL="64770" marR="64770" marT="41910" marB="41910"/>
                </a:tc>
                <a:tc>
                  <a:txBody>
                    <a:bodyPr/>
                    <a:lstStyle/>
                    <a:p>
                      <a:r>
                        <a:rPr lang="en-US" altLang="zh-CN" sz="1300" dirty="0" smtClean="0"/>
                        <a:t>64.4%</a:t>
                      </a:r>
                      <a:endParaRPr lang="zh-CN" altLang="en-US" sz="1300" dirty="0"/>
                    </a:p>
                  </a:txBody>
                  <a:tcPr marL="64770" marR="64770" marT="41910" marB="41910"/>
                </a:tc>
                <a:tc>
                  <a:txBody>
                    <a:bodyPr/>
                    <a:lstStyle/>
                    <a:p>
                      <a:r>
                        <a:rPr lang="en-US" altLang="zh-CN" sz="1300" dirty="0" smtClean="0"/>
                        <a:t>62.3%</a:t>
                      </a:r>
                      <a:endParaRPr lang="zh-CN" altLang="en-US" sz="1300" dirty="0"/>
                    </a:p>
                  </a:txBody>
                  <a:tcPr marL="64770" marR="64770" marT="41910" marB="41910"/>
                </a:tc>
                <a:tc>
                  <a:txBody>
                    <a:bodyPr/>
                    <a:lstStyle/>
                    <a:p>
                      <a:r>
                        <a:rPr lang="en-US" altLang="zh-CN" sz="1300" dirty="0" smtClean="0"/>
                        <a:t>46.6%</a:t>
                      </a:r>
                      <a:endParaRPr lang="zh-CN" altLang="en-US" sz="1300" dirty="0"/>
                    </a:p>
                  </a:txBody>
                  <a:tcPr marL="64770" marR="64770" marT="41910" marB="41910"/>
                </a:tc>
                <a:tc>
                  <a:txBody>
                    <a:bodyPr/>
                    <a:lstStyle/>
                    <a:p>
                      <a:r>
                        <a:rPr lang="en-US" altLang="zh-CN" sz="1300" dirty="0" smtClean="0"/>
                        <a:t>78.6%</a:t>
                      </a:r>
                      <a:endParaRPr lang="zh-CN" altLang="en-US" sz="1300" dirty="0"/>
                    </a:p>
                  </a:txBody>
                  <a:tcPr marL="64770" marR="64770" marT="41910" marB="41910"/>
                </a:tc>
                <a:tc>
                  <a:txBody>
                    <a:bodyPr/>
                    <a:lstStyle/>
                    <a:p>
                      <a:r>
                        <a:rPr lang="en-US" altLang="zh-CN" sz="1300" dirty="0" smtClean="0"/>
                        <a:t>73.8%</a:t>
                      </a:r>
                      <a:endParaRPr lang="zh-CN" altLang="en-US" sz="1300" dirty="0"/>
                    </a:p>
                  </a:txBody>
                  <a:tcPr marL="64770" marR="64770" marT="41910" marB="41910"/>
                </a:tc>
                <a:tc>
                  <a:txBody>
                    <a:bodyPr/>
                    <a:lstStyle/>
                    <a:p>
                      <a:endParaRPr lang="zh-CN" altLang="en-US" sz="1300" dirty="0"/>
                    </a:p>
                  </a:txBody>
                  <a:tcPr marL="64770" marR="64770" marT="41910" marB="41910"/>
                </a:tc>
              </a:tr>
              <a:tr h="292715">
                <a:tc>
                  <a:txBody>
                    <a:bodyPr/>
                    <a:lstStyle/>
                    <a:p>
                      <a:r>
                        <a:rPr lang="en-US" altLang="zh-CN" sz="1300" dirty="0" err="1" smtClean="0"/>
                        <a:t>MaxEnt</a:t>
                      </a:r>
                      <a:endParaRPr lang="zh-CN" altLang="en-US" sz="1300" dirty="0"/>
                    </a:p>
                  </a:txBody>
                  <a:tcPr marL="64770" marR="64770" marT="41910" marB="41910"/>
                </a:tc>
                <a:tc>
                  <a:txBody>
                    <a:bodyPr/>
                    <a:lstStyle/>
                    <a:p>
                      <a:r>
                        <a:rPr lang="en-US" altLang="zh-CN" sz="1300" dirty="0" smtClean="0"/>
                        <a:t>42.1%</a:t>
                      </a:r>
                      <a:endParaRPr lang="zh-CN" altLang="en-US" sz="1300" dirty="0"/>
                    </a:p>
                  </a:txBody>
                  <a:tcPr marL="64770" marR="64770" marT="41910" marB="41910"/>
                </a:tc>
                <a:tc>
                  <a:txBody>
                    <a:bodyPr/>
                    <a:lstStyle/>
                    <a:p>
                      <a:r>
                        <a:rPr lang="en-US" altLang="zh-CN" sz="1300" dirty="0" smtClean="0"/>
                        <a:t>31.8%</a:t>
                      </a:r>
                      <a:endParaRPr lang="zh-CN" altLang="en-US" sz="1300" dirty="0"/>
                    </a:p>
                  </a:txBody>
                  <a:tcPr marL="64770" marR="64770" marT="41910" marB="41910"/>
                </a:tc>
                <a:tc>
                  <a:txBody>
                    <a:bodyPr/>
                    <a:lstStyle/>
                    <a:p>
                      <a:r>
                        <a:rPr lang="en-US" altLang="zh-CN" sz="1300" dirty="0" smtClean="0"/>
                        <a:t>62.8%</a:t>
                      </a:r>
                      <a:endParaRPr lang="zh-CN" altLang="en-US" sz="1300" dirty="0"/>
                    </a:p>
                  </a:txBody>
                  <a:tcPr marL="64770" marR="64770" marT="41910" marB="41910"/>
                </a:tc>
                <a:tc>
                  <a:txBody>
                    <a:bodyPr/>
                    <a:lstStyle/>
                    <a:p>
                      <a:r>
                        <a:rPr lang="en-US" altLang="zh-CN" sz="1300" dirty="0" smtClean="0"/>
                        <a:t>41.0%</a:t>
                      </a:r>
                      <a:endParaRPr lang="zh-CN" altLang="en-US" sz="1300" dirty="0"/>
                    </a:p>
                  </a:txBody>
                  <a:tcPr marL="64770" marR="64770" marT="41910" marB="41910"/>
                </a:tc>
                <a:tc>
                  <a:txBody>
                    <a:bodyPr/>
                    <a:lstStyle/>
                    <a:p>
                      <a:r>
                        <a:rPr lang="en-US" altLang="zh-CN" sz="1300" dirty="0" smtClean="0"/>
                        <a:t>47.4%</a:t>
                      </a:r>
                      <a:endParaRPr lang="zh-CN" altLang="en-US" sz="1300" dirty="0"/>
                    </a:p>
                  </a:txBody>
                  <a:tcPr marL="64770" marR="64770" marT="41910" marB="41910"/>
                </a:tc>
                <a:tc>
                  <a:txBody>
                    <a:bodyPr/>
                    <a:lstStyle/>
                    <a:p>
                      <a:r>
                        <a:rPr lang="en-US" altLang="zh-CN" sz="1300" dirty="0" smtClean="0"/>
                        <a:t>52.6%</a:t>
                      </a:r>
                      <a:endParaRPr lang="zh-CN" altLang="en-US" sz="1300" dirty="0"/>
                    </a:p>
                  </a:txBody>
                  <a:tcPr marL="64770" marR="64770" marT="41910" marB="41910"/>
                </a:tc>
                <a:tc>
                  <a:txBody>
                    <a:bodyPr/>
                    <a:lstStyle/>
                    <a:p>
                      <a:r>
                        <a:rPr lang="en-US" altLang="zh-CN" sz="1300" dirty="0" smtClean="0"/>
                        <a:t>52.3%</a:t>
                      </a:r>
                      <a:endParaRPr lang="zh-CN" altLang="en-US" sz="1300" dirty="0"/>
                    </a:p>
                  </a:txBody>
                  <a:tcPr marL="64770" marR="64770" marT="41910" marB="41910"/>
                </a:tc>
                <a:tc>
                  <a:txBody>
                    <a:bodyPr/>
                    <a:lstStyle/>
                    <a:p>
                      <a:endParaRPr lang="zh-CN" altLang="en-US" sz="1300" dirty="0"/>
                    </a:p>
                  </a:txBody>
                  <a:tcPr marL="64770" marR="64770" marT="41910" marB="41910"/>
                </a:tc>
              </a:tr>
            </a:tbl>
          </a:graphicData>
        </a:graphic>
      </p:graphicFrame>
      <p:cxnSp>
        <p:nvCxnSpPr>
          <p:cNvPr id="15" name="直线箭头连接符 14"/>
          <p:cNvCxnSpPr/>
          <p:nvPr/>
        </p:nvCxnSpPr>
        <p:spPr>
          <a:xfrm flipH="1">
            <a:off x="10509471" y="15190526"/>
            <a:ext cx="1075081" cy="908593"/>
          </a:xfrm>
          <a:prstGeom prst="straightConnector1">
            <a:avLst/>
          </a:prstGeom>
          <a:ln w="133350">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a:off x="7986319" y="15304100"/>
            <a:ext cx="1272545" cy="823412"/>
          </a:xfrm>
          <a:prstGeom prst="straightConnector1">
            <a:avLst/>
          </a:prstGeom>
          <a:ln w="133350">
            <a:solidFill>
              <a:schemeClr val="bg2"/>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838</Words>
  <Application>Microsoft Macintosh PowerPoint</Application>
  <PresentationFormat>Custom</PresentationFormat>
  <Paragraphs>101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Guangxiang Du</dc:creator>
  <cp:lastModifiedBy>qi wang</cp:lastModifiedBy>
  <cp:revision>21</cp:revision>
  <dcterms:modified xsi:type="dcterms:W3CDTF">2016-05-08T02:15:41Z</dcterms:modified>
</cp:coreProperties>
</file>