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0"/>
  </p:notesMasterIdLst>
  <p:sldIdLst>
    <p:sldId id="256" r:id="rId2"/>
    <p:sldId id="316" r:id="rId3"/>
    <p:sldId id="305" r:id="rId4"/>
    <p:sldId id="306" r:id="rId5"/>
    <p:sldId id="315" r:id="rId6"/>
    <p:sldId id="299" r:id="rId7"/>
    <p:sldId id="300" r:id="rId8"/>
    <p:sldId id="307" r:id="rId9"/>
    <p:sldId id="308" r:id="rId10"/>
    <p:sldId id="310" r:id="rId11"/>
    <p:sldId id="309" r:id="rId12"/>
    <p:sldId id="317" r:id="rId13"/>
    <p:sldId id="311" r:id="rId14"/>
    <p:sldId id="312" r:id="rId15"/>
    <p:sldId id="313" r:id="rId16"/>
    <p:sldId id="318" r:id="rId17"/>
    <p:sldId id="314" r:id="rId18"/>
    <p:sldId id="31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12" autoAdjust="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AA8F8-3CA1-4E14-8F3B-2F692CEB8D4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01979-76BD-4C4C-B28A-4B598487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3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4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2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1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2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8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5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565" y="198095"/>
            <a:ext cx="11135500" cy="1149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565" y="1266354"/>
            <a:ext cx="11135500" cy="5089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7DB8-7A69-4756-8BEB-1E94239790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for Business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Association Rule &amp; K</a:t>
            </a:r>
            <a:r>
              <a:rPr lang="en-US" altLang="zh-CN" dirty="0"/>
              <a:t>-</a:t>
            </a:r>
            <a:r>
              <a:rPr lang="en-US" dirty="0"/>
              <a:t>Means Clustering</a:t>
            </a:r>
          </a:p>
          <a:p>
            <a:r>
              <a:rPr lang="en-US" dirty="0"/>
              <a:t>ISOM3360</a:t>
            </a:r>
          </a:p>
          <a:p>
            <a:r>
              <a:rPr lang="en-US" dirty="0"/>
              <a:t>Lab </a:t>
            </a:r>
            <a:r>
              <a:rPr lang="en-US" altLang="zh-CN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0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– Iris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B8FF-A56C-4439-A633-F049EC3AB0B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04565" y="1266354"/>
            <a:ext cx="6164683" cy="50899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Remember the unsupervised learning is not involving predicting of the value for target variable, If we use all 5 attributes to conduct the clustering analysis, is it meaningful?</a:t>
            </a:r>
          </a:p>
          <a:p>
            <a:endParaRPr lang="en-US" dirty="0"/>
          </a:p>
          <a:p>
            <a:r>
              <a:rPr lang="en-US" dirty="0"/>
              <a:t>Then, we may change our question as follow:</a:t>
            </a:r>
          </a:p>
          <a:p>
            <a:pPr marL="457200" lvl="1" indent="0">
              <a:buNone/>
            </a:pPr>
            <a:r>
              <a:rPr lang="en-US" sz="2900" dirty="0"/>
              <a:t>Is it possible to use the 4 attributes (</a:t>
            </a:r>
            <a:r>
              <a:rPr lang="en-US" sz="2900" dirty="0" err="1"/>
              <a:t>sapallength</a:t>
            </a:r>
            <a:r>
              <a:rPr lang="en-US" sz="2900" dirty="0"/>
              <a:t>, </a:t>
            </a:r>
            <a:r>
              <a:rPr lang="en-US" sz="2900" dirty="0" err="1"/>
              <a:t>sepalwidth</a:t>
            </a:r>
            <a:r>
              <a:rPr lang="en-US" sz="2900" dirty="0"/>
              <a:t>, </a:t>
            </a:r>
            <a:r>
              <a:rPr lang="en-US" sz="2900" dirty="0" err="1"/>
              <a:t>petallength</a:t>
            </a:r>
            <a:r>
              <a:rPr lang="en-US" sz="2900" dirty="0"/>
              <a:t> and </a:t>
            </a:r>
            <a:r>
              <a:rPr lang="en-US" sz="2900" dirty="0" err="1"/>
              <a:t>petalwidth</a:t>
            </a:r>
            <a:r>
              <a:rPr lang="en-US" sz="2900" dirty="0"/>
              <a:t>) to create 3 Iris groups, so that we can use this model in the future to identify new iris according to the 4 attributes?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the following experiment, as we know the actual class for each instance, we can do a simple split and try to test the clustering model on the testing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D68B5-E49B-458F-BBF6-C57D03D2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52" y="1152350"/>
            <a:ext cx="5032913" cy="1974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1155B-5A6A-4806-ACB8-3640F2EED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92"/>
          <a:stretch/>
        </p:blipFill>
        <p:spPr>
          <a:xfrm>
            <a:off x="7022166" y="3531621"/>
            <a:ext cx="4202884" cy="19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7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attributes except ‘Class’ as the features</a:t>
            </a:r>
          </a:p>
          <a:p>
            <a:endParaRPr lang="en-US" dirty="0"/>
          </a:p>
          <a:p>
            <a:r>
              <a:rPr lang="en-US" altLang="zh-CN" dirty="0"/>
              <a:t>We will need to build the clustering model using features only, ‘Class’ is used for evaluation purpose</a:t>
            </a:r>
            <a:r>
              <a:rPr lang="en-US" dirty="0"/>
              <a:t> later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Split the data into 60/40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592" y="1794233"/>
            <a:ext cx="847553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onsolas" panose="020B0609020204030204" pitchFamily="49" charset="0"/>
              </a:rPr>
              <a:t>features = [</a:t>
            </a:r>
            <a:r>
              <a:rPr lang="it-IT" sz="1600" dirty="0">
                <a:solidFill>
                  <a:srgbClr val="C00000"/>
                </a:solidFill>
                <a:latin typeface="Consolas" panose="020B0609020204030204" pitchFamily="49" charset="0"/>
              </a:rPr>
              <a:t>'sapallength</a:t>
            </a:r>
            <a:r>
              <a:rPr lang="it-IT" sz="1600" dirty="0">
                <a:latin typeface="Consolas" panose="020B0609020204030204" pitchFamily="49" charset="0"/>
              </a:rPr>
              <a:t>',</a:t>
            </a:r>
            <a:r>
              <a:rPr lang="it-IT" sz="1600" dirty="0">
                <a:solidFill>
                  <a:srgbClr val="C00000"/>
                </a:solidFill>
                <a:latin typeface="Consolas" panose="020B0609020204030204" pitchFamily="49" charset="0"/>
              </a:rPr>
              <a:t>'sepalwidth</a:t>
            </a:r>
            <a:r>
              <a:rPr lang="it-IT" sz="1600" dirty="0">
                <a:latin typeface="Consolas" panose="020B0609020204030204" pitchFamily="49" charset="0"/>
              </a:rPr>
              <a:t>',</a:t>
            </a:r>
            <a:r>
              <a:rPr lang="it-IT" sz="1600" dirty="0">
                <a:solidFill>
                  <a:srgbClr val="C00000"/>
                </a:solidFill>
                <a:latin typeface="Consolas" panose="020B0609020204030204" pitchFamily="49" charset="0"/>
              </a:rPr>
              <a:t>'petallength</a:t>
            </a:r>
            <a:r>
              <a:rPr lang="it-IT" sz="1600" dirty="0">
                <a:latin typeface="Consolas" panose="020B0609020204030204" pitchFamily="49" charset="0"/>
              </a:rPr>
              <a:t>',</a:t>
            </a:r>
            <a:r>
              <a:rPr lang="it-IT" sz="1600" dirty="0">
                <a:solidFill>
                  <a:srgbClr val="C00000"/>
                </a:solidFill>
                <a:latin typeface="Consolas" panose="020B0609020204030204" pitchFamily="49" charset="0"/>
              </a:rPr>
              <a:t>'petalwith</a:t>
            </a:r>
            <a:r>
              <a:rPr lang="it-IT" sz="1600" dirty="0">
                <a:latin typeface="Consolas" panose="020B0609020204030204" pitchFamily="49" charset="0"/>
              </a:rPr>
              <a:t>']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592" y="3120588"/>
            <a:ext cx="263287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onsolas" panose="020B0609020204030204" pitchFamily="49" charset="0"/>
              </a:rPr>
              <a:t>X = Iris [features]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y = Iris [</a:t>
            </a:r>
            <a:r>
              <a:rPr lang="it-IT" sz="1600" dirty="0">
                <a:solidFill>
                  <a:srgbClr val="C00000"/>
                </a:solidFill>
                <a:latin typeface="Consolas" panose="020B0609020204030204" pitchFamily="49" charset="0"/>
              </a:rPr>
              <a:t>'Class</a:t>
            </a:r>
            <a:r>
              <a:rPr lang="it-IT" sz="1600" dirty="0">
                <a:latin typeface="Consolas" panose="020B0609020204030204" pitchFamily="49" charset="0"/>
              </a:rPr>
              <a:t>']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591" y="4692302"/>
            <a:ext cx="1090997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it-IT" sz="1600" dirty="0">
                <a:latin typeface="Consolas" panose="020B0609020204030204" pitchFamily="49" charset="0"/>
              </a:rPr>
              <a:t> sklearn.model_selection 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it-IT" sz="1600" dirty="0">
                <a:latin typeface="Consolas" panose="020B0609020204030204" pitchFamily="49" charset="0"/>
              </a:rPr>
              <a:t> train_test_split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X_train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X_test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y_train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y_test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train_test_split</a:t>
            </a:r>
            <a:r>
              <a:rPr lang="en-US" sz="1600" dirty="0">
                <a:latin typeface="Consolas" panose="020B0609020204030204" pitchFamily="49" charset="0"/>
              </a:rPr>
              <a:t>(X, y, </a:t>
            </a:r>
            <a:r>
              <a:rPr lang="en-US" sz="1600" dirty="0" err="1">
                <a:latin typeface="Consolas" panose="020B0609020204030204" pitchFamily="49" charset="0"/>
              </a:rPr>
              <a:t>test_size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0.4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random_state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42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154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7494-DE0D-411E-ADAF-414A4663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– Iris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EBCD-3BD8-4EF7-AED9-F3F9A0ED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data into 60/40</a:t>
            </a:r>
          </a:p>
          <a:p>
            <a:r>
              <a:rPr lang="en-US" dirty="0"/>
              <a:t>Use 60% data to train a cluster model with K = 3, get the centroids for each cluster (cluster 0, cluster 1 and cluster </a:t>
            </a:r>
            <a:r>
              <a:rPr lang="en-US" altLang="zh-CN" dirty="0"/>
              <a:t>2)</a:t>
            </a:r>
            <a:r>
              <a:rPr lang="en-US" dirty="0"/>
              <a:t>.</a:t>
            </a:r>
          </a:p>
          <a:p>
            <a:r>
              <a:rPr lang="en-US" dirty="0"/>
              <a:t>Use majority classification to map each clusters to different Iris type</a:t>
            </a:r>
          </a:p>
          <a:p>
            <a:r>
              <a:rPr lang="en-US" dirty="0"/>
              <a:t>Apply the cluster model and assign 40% data to corresponding cluster </a:t>
            </a:r>
          </a:p>
        </p:txBody>
      </p:sp>
    </p:spTree>
    <p:extLst>
      <p:ext uri="{BB962C8B-B14F-4D97-AF65-F5344CB8AC3E}">
        <p14:creationId xmlns:p14="http://schemas.microsoft.com/office/powerpoint/2010/main" val="403316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clustering model on 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7361"/>
            <a:ext cx="5181600" cy="4829602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Kmeans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no. of cluster, K=3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Fit data, Use 60% data to train a cluster model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1347360"/>
            <a:ext cx="5287488" cy="5231569"/>
          </a:xfrm>
        </p:spPr>
        <p:txBody>
          <a:bodyPr>
            <a:normAutofit/>
          </a:bodyPr>
          <a:lstStyle/>
          <a:p>
            <a:r>
              <a:rPr lang="en-US" dirty="0"/>
              <a:t>Parameters for </a:t>
            </a:r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pPr lvl="1"/>
            <a:r>
              <a:rPr lang="en-US" b="1" dirty="0" err="1"/>
              <a:t>n_clusters</a:t>
            </a:r>
            <a:r>
              <a:rPr lang="en-US" dirty="0" err="1"/>
              <a:t>:The</a:t>
            </a:r>
            <a:r>
              <a:rPr lang="en-US" dirty="0"/>
              <a:t> number of clusters to form as well as the number of centroids to generate.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: Method for initialization</a:t>
            </a:r>
          </a:p>
          <a:p>
            <a:pPr lvl="1"/>
            <a:r>
              <a:rPr lang="en-US" dirty="0" err="1"/>
              <a:t>n_init</a:t>
            </a:r>
            <a:r>
              <a:rPr lang="en-US" dirty="0"/>
              <a:t>: Number of time the k-means algorithm will be run with different centroid seeds. The final results will be the best output of </a:t>
            </a:r>
            <a:r>
              <a:rPr lang="en-US" dirty="0" err="1"/>
              <a:t>n_init</a:t>
            </a:r>
            <a:r>
              <a:rPr lang="en-US" dirty="0"/>
              <a:t> consecutive runs in terms of inertia.</a:t>
            </a:r>
          </a:p>
          <a:p>
            <a:pPr lvl="1"/>
            <a:r>
              <a:rPr lang="en-US" dirty="0" err="1"/>
              <a:t>max_iter</a:t>
            </a:r>
            <a:r>
              <a:rPr lang="en-US" dirty="0"/>
              <a:t>: um number of iterations of the </a:t>
            </a:r>
            <a:r>
              <a:rPr lang="en-US" dirty="0" err="1"/>
              <a:t>Maximk</a:t>
            </a:r>
            <a:r>
              <a:rPr lang="en-US" dirty="0"/>
              <a:t>-means algorithm for a single run.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592" y="1794233"/>
            <a:ext cx="450917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import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KMeans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from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sklearn</a:t>
            </a:r>
            <a:endParaRPr lang="en-US" sz="16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sklearn.cluster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KMeans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591" y="3267080"/>
            <a:ext cx="450917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set number of cluster to be 3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kmeansmodel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KMeans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n_clusters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218251"/>
            <a:ext cx="450917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fit data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kmeansmodel.fit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X_train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5" y="5978710"/>
            <a:ext cx="6324534" cy="69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5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info about the clustering result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Centroids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Number of iteration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Sum of squared distances of samples to their closest cluster center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Distance to each cluster centroid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590" y="1661690"/>
            <a:ext cx="49366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centroids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centroids = </a:t>
            </a:r>
            <a:r>
              <a:rPr lang="en-US" sz="1600" dirty="0" err="1">
                <a:latin typeface="Consolas" panose="020B0609020204030204" pitchFamily="49" charset="0"/>
              </a:rPr>
              <a:t>kmeansmodel.cluster_centers</a:t>
            </a:r>
            <a:r>
              <a:rPr lang="en-US" sz="1600" dirty="0">
                <a:latin typeface="Consolas" panose="020B0609020204030204" pitchFamily="49" charset="0"/>
              </a:rPr>
              <a:t>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6590" y="2729949"/>
            <a:ext cx="49366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centroids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interation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kmeansmodel.n_iter</a:t>
            </a:r>
            <a:r>
              <a:rPr lang="en-US" sz="1600" dirty="0">
                <a:latin typeface="Consolas" panose="020B0609020204030204" pitchFamily="49" charset="0"/>
              </a:rPr>
              <a:t>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589" y="3710808"/>
            <a:ext cx="49366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SSD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SSD = </a:t>
            </a:r>
            <a:r>
              <a:rPr lang="en-US" sz="1600" dirty="0" err="1">
                <a:latin typeface="Consolas" panose="020B0609020204030204" pitchFamily="49" charset="0"/>
              </a:rPr>
              <a:t>kmeansmodel.inertia</a:t>
            </a:r>
            <a:r>
              <a:rPr lang="en-US" sz="1600" dirty="0">
                <a:latin typeface="Consolas" panose="020B0609020204030204" pitchFamily="49" charset="0"/>
              </a:rPr>
              <a:t>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10" y="1794233"/>
            <a:ext cx="5402832" cy="700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6589" y="4779067"/>
            <a:ext cx="6432985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centroids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distance = </a:t>
            </a:r>
            <a:r>
              <a:rPr lang="en-US" sz="1600" dirty="0" err="1">
                <a:latin typeface="Consolas" panose="020B0609020204030204" pitchFamily="49" charset="0"/>
              </a:rPr>
              <a:t>kmeansmodel.transform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X_train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172723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the class to different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65" y="1266354"/>
            <a:ext cx="9553835" cy="5089996"/>
          </a:xfrm>
        </p:spPr>
        <p:txBody>
          <a:bodyPr/>
          <a:lstStyle/>
          <a:p>
            <a:r>
              <a:rPr lang="en-US" dirty="0"/>
              <a:t>Get Labels of each point in 60% training data</a:t>
            </a:r>
          </a:p>
          <a:p>
            <a:endParaRPr lang="en-US" dirty="0"/>
          </a:p>
          <a:p>
            <a:r>
              <a:rPr lang="en-US" dirty="0"/>
              <a:t>Create comparison table between actual class and predict cluster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corresponding instances that belong to each Iris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value for different cluster regarding one type of Iris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590" y="1673475"/>
            <a:ext cx="392674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train_label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kmeansmodel.labels</a:t>
            </a:r>
            <a:r>
              <a:rPr lang="en-US" sz="1600" dirty="0">
                <a:latin typeface="Consolas" panose="020B0609020204030204" pitchFamily="49" charset="0"/>
              </a:rPr>
              <a:t>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881" y="2735100"/>
            <a:ext cx="7293017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trainlabels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labels,y_train,</a:t>
            </a:r>
            <a:r>
              <a:rPr lang="en-US" altLang="zh-CN" sz="1600" dirty="0" err="1">
                <a:latin typeface="Consolas" panose="020B0609020204030204" pitchFamily="49" charset="0"/>
              </a:rPr>
              <a:t>columns</a:t>
            </a:r>
            <a:r>
              <a:rPr lang="en-US" altLang="zh-CN" sz="1600" dirty="0">
                <a:latin typeface="Consolas" panose="020B0609020204030204" pitchFamily="49" charset="0"/>
              </a:rPr>
              <a:t>=[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'cluster'</a:t>
            </a:r>
            <a:r>
              <a:rPr lang="en-US" altLang="zh-CN" sz="1600" dirty="0">
                <a:latin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trainlabels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587" y="4105040"/>
            <a:ext cx="6694241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Iris_virginica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trainlabels.loc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'Iris-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virginica</a:t>
            </a:r>
            <a:r>
              <a:rPr lang="en-US" sz="1600" dirty="0">
                <a:latin typeface="Consolas" panose="020B0609020204030204" pitchFamily="49" charset="0"/>
              </a:rPr>
              <a:t>']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Iris_setosa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trainlabels.loc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'Iris-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setosa</a:t>
            </a:r>
            <a:r>
              <a:rPr lang="en-US" sz="1600" dirty="0">
                <a:latin typeface="Consolas" panose="020B0609020204030204" pitchFamily="49" charset="0"/>
              </a:rPr>
              <a:t>']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Iris_versicolor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trainlabels.loc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'Iris-versicolor</a:t>
            </a:r>
            <a:r>
              <a:rPr lang="en-US" sz="1600" dirty="0"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6588" y="5657812"/>
            <a:ext cx="669424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Iris_virginica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Iris_virginica.columns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]].</a:t>
            </a:r>
            <a:r>
              <a:rPr lang="en-US" sz="1600" dirty="0" err="1">
                <a:latin typeface="Consolas" panose="020B0609020204030204" pitchFamily="49" charset="0"/>
              </a:rPr>
              <a:t>value_counts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6588" y="6267063"/>
            <a:ext cx="669424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Iris_versicolor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Iris_versicolor.columns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]].</a:t>
            </a:r>
            <a:r>
              <a:rPr lang="en-US" sz="1600" dirty="0" err="1">
                <a:latin typeface="Consolas" panose="020B0609020204030204" pitchFamily="49" charset="0"/>
              </a:rPr>
              <a:t>value_counts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588" y="5983926"/>
            <a:ext cx="669424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Iris_setosa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Iris_setosa.columns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]].</a:t>
            </a:r>
            <a:r>
              <a:rPr lang="en-US" sz="1600" dirty="0" err="1">
                <a:latin typeface="Consolas" panose="020B0609020204030204" pitchFamily="49" charset="0"/>
              </a:rPr>
              <a:t>value_counts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110531-8658-48EC-BF22-5FA53AC1E63F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9288898" y="2648015"/>
            <a:ext cx="503338" cy="37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83CD466-9BEA-451C-BD62-50CAED2A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236" y="872455"/>
            <a:ext cx="1553174" cy="35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B49D-BE03-4020-80B2-2457D2EB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the class to different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BA4F-D247-4571-8633-6593F7FF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65" y="1266354"/>
            <a:ext cx="5176089" cy="5089996"/>
          </a:xfrm>
        </p:spPr>
        <p:txBody>
          <a:bodyPr/>
          <a:lstStyle/>
          <a:p>
            <a:r>
              <a:rPr lang="en-US" dirty="0"/>
              <a:t>Based on majority rule, we will map each cluster to different iris type</a:t>
            </a:r>
          </a:p>
          <a:p>
            <a:pPr lvl="1"/>
            <a:r>
              <a:rPr lang="en-US" dirty="0"/>
              <a:t>Cluster 0: </a:t>
            </a:r>
            <a:r>
              <a:rPr lang="en-US" dirty="0" err="1"/>
              <a:t>Iris_viginica</a:t>
            </a:r>
            <a:endParaRPr lang="en-US" dirty="0"/>
          </a:p>
          <a:p>
            <a:pPr lvl="1"/>
            <a:r>
              <a:rPr lang="en-US" dirty="0"/>
              <a:t>Cluster 1: </a:t>
            </a:r>
            <a:r>
              <a:rPr lang="en-US" dirty="0" err="1"/>
              <a:t>Iris_Sentosa</a:t>
            </a:r>
            <a:endParaRPr lang="en-US" dirty="0"/>
          </a:p>
          <a:p>
            <a:pPr lvl="1"/>
            <a:r>
              <a:rPr lang="en-US" dirty="0"/>
              <a:t>Cluster 2: </a:t>
            </a:r>
            <a:r>
              <a:rPr lang="en-US" dirty="0" err="1"/>
              <a:t>Iris_versicolor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1C423-E4D9-48E3-BA2E-E719316B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13" y="1266354"/>
            <a:ext cx="5176089" cy="41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9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labels for testing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65" y="1266354"/>
            <a:ext cx="10577292" cy="5089996"/>
          </a:xfrm>
        </p:spPr>
        <p:txBody>
          <a:bodyPr/>
          <a:lstStyle/>
          <a:p>
            <a:r>
              <a:rPr lang="en-US" dirty="0"/>
              <a:t>Predicted labels from testing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comparison table between actual class and predict cluster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comparison tables for different type of Iris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 value for different cluster regarding one type of Iris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590" y="1673475"/>
            <a:ext cx="49366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testlabels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kmeansmodel.predict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X_test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testlabels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591" y="2656618"/>
            <a:ext cx="829741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testdata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testlabels,y_test</a:t>
            </a:r>
            <a:r>
              <a:rPr lang="en-US" sz="1600" dirty="0">
                <a:latin typeface="Consolas" panose="020B0609020204030204" pitchFamily="49" charset="0"/>
              </a:rPr>
              <a:t>, ,</a:t>
            </a:r>
            <a:r>
              <a:rPr lang="en-US" altLang="zh-CN" sz="1600" dirty="0">
                <a:latin typeface="Consolas" panose="020B0609020204030204" pitchFamily="49" charset="0"/>
              </a:rPr>
              <a:t>columns=[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'cluster assignment'</a:t>
            </a:r>
            <a:r>
              <a:rPr lang="en-US" altLang="zh-CN" sz="1600" dirty="0">
                <a:latin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testdata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590" y="3716782"/>
            <a:ext cx="6694241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Iris_virginica_test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testdata.loc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'Iris-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virginica</a:t>
            </a:r>
            <a:r>
              <a:rPr lang="en-US" sz="1600" dirty="0">
                <a:latin typeface="Consolas" panose="020B0609020204030204" pitchFamily="49" charset="0"/>
              </a:rPr>
              <a:t>']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Iris_setosa_test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testdata.loc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'Iris-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setosa</a:t>
            </a:r>
            <a:r>
              <a:rPr lang="en-US" sz="1600" dirty="0">
                <a:latin typeface="Consolas" panose="020B0609020204030204" pitchFamily="49" charset="0"/>
              </a:rPr>
              <a:t>']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Iris_versicolor_test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testdata.loc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'Iris-versicolor</a:t>
            </a:r>
            <a:r>
              <a:rPr lang="en-US" sz="1600" dirty="0"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6590" y="5247733"/>
            <a:ext cx="904555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Iris_virginica_test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Iris_virginica_test.columns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]].</a:t>
            </a:r>
            <a:r>
              <a:rPr lang="en-US" sz="1600" dirty="0" err="1">
                <a:latin typeface="Consolas" panose="020B0609020204030204" pitchFamily="49" charset="0"/>
              </a:rPr>
              <a:t>value_counts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6588" y="6018015"/>
            <a:ext cx="904555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Iris_versicolor_test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Iris_versicolor_test.columns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]].</a:t>
            </a:r>
            <a:r>
              <a:rPr lang="en-US" sz="1600" dirty="0" err="1">
                <a:latin typeface="Consolas" panose="020B0609020204030204" pitchFamily="49" charset="0"/>
              </a:rPr>
              <a:t>value_counts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589" y="5632764"/>
            <a:ext cx="904555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Iris_setosa_test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Iris_setosa_test.columns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]].</a:t>
            </a:r>
            <a:r>
              <a:rPr lang="en-US" sz="1600" dirty="0" err="1">
                <a:latin typeface="Consolas" panose="020B0609020204030204" pitchFamily="49" charset="0"/>
              </a:rPr>
              <a:t>value_counts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4CD757-47E1-4154-A8D7-96264BC3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062" y="2660199"/>
            <a:ext cx="2084665" cy="19497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1F8CF-D36A-4319-8902-D79DD71645A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9144001" y="2949006"/>
            <a:ext cx="562061" cy="68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27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E88A-630D-45EB-B500-1249F8A8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cluster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EA24-D463-4BFD-AA47-9F912300C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65" y="1266354"/>
            <a:ext cx="5056531" cy="508999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There are in total 18 </a:t>
            </a:r>
            <a:r>
              <a:rPr lang="en-US" sz="2400" dirty="0" err="1"/>
              <a:t>Iris_virginica</a:t>
            </a:r>
            <a:r>
              <a:rPr lang="en-US" sz="2400" dirty="0"/>
              <a:t> in testing data, 16 of them have been assigned to Cluster 0, 2 of them have been assigned to Cluster 2. Remember what is Cluster 0 and Cluster 2 refer to in the previous training process?</a:t>
            </a:r>
          </a:p>
          <a:p>
            <a:r>
              <a:rPr lang="en-US" sz="2400" dirty="0"/>
              <a:t>You can use the same rational to interpret the other two Iris types, which kind of serve as confusion matrix.</a:t>
            </a:r>
          </a:p>
          <a:p>
            <a:r>
              <a:rPr lang="en-US" sz="2400" dirty="0"/>
              <a:t>Most of time when we do clustering, we do not expect a target variable in the data and the evaluation is hard to perform.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9E362-EFBD-4F8F-A603-AF28551B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96" y="1347361"/>
            <a:ext cx="6059504" cy="4071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C3E890-921A-444F-9CC5-1099255CF89D}"/>
              </a:ext>
            </a:extLst>
          </p:cNvPr>
          <p:cNvSpPr/>
          <p:nvPr/>
        </p:nvSpPr>
        <p:spPr>
          <a:xfrm>
            <a:off x="5662569" y="2575420"/>
            <a:ext cx="755009" cy="436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93999B-FDEE-473A-91A1-2E886C3DBC9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050172" y="2575420"/>
            <a:ext cx="612397" cy="21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2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0F8D-2DCB-456D-9F80-6A48E636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9197-DE0A-4FDC-9E01-CA3EBF85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a Target Variable</a:t>
            </a:r>
          </a:p>
          <a:p>
            <a:r>
              <a:rPr lang="en-US" dirty="0"/>
              <a:t>Relationship mining</a:t>
            </a:r>
          </a:p>
          <a:p>
            <a:r>
              <a:rPr lang="en-US" dirty="0"/>
              <a:t>Hard to perform evaluation</a:t>
            </a:r>
          </a:p>
          <a:p>
            <a:endParaRPr lang="en-US" dirty="0"/>
          </a:p>
          <a:p>
            <a:r>
              <a:rPr lang="en-US" dirty="0"/>
              <a:t>Q: How do I find attributes/items that occur together more than I might expect by chance?</a:t>
            </a:r>
          </a:p>
          <a:p>
            <a:r>
              <a:rPr lang="en-US" dirty="0"/>
              <a:t>A: </a:t>
            </a:r>
            <a:r>
              <a:rPr lang="en-US" b="1" dirty="0">
                <a:solidFill>
                  <a:srgbClr val="FF0000"/>
                </a:solidFill>
              </a:rPr>
              <a:t>Associations</a:t>
            </a:r>
            <a:r>
              <a:rPr lang="en-US" dirty="0"/>
              <a:t> (relationship between columns)</a:t>
            </a:r>
          </a:p>
          <a:p>
            <a:endParaRPr lang="en-US" dirty="0"/>
          </a:p>
          <a:p>
            <a:r>
              <a:rPr lang="en-US" dirty="0"/>
              <a:t>Q: How do I find natural groupings of data instances?</a:t>
            </a:r>
          </a:p>
          <a:p>
            <a:r>
              <a:rPr lang="en-US" dirty="0"/>
              <a:t>A: </a:t>
            </a:r>
            <a:r>
              <a:rPr lang="en-US" b="1" dirty="0">
                <a:solidFill>
                  <a:srgbClr val="FF0000"/>
                </a:solidFill>
              </a:rPr>
              <a:t>Clustering</a:t>
            </a:r>
            <a:r>
              <a:rPr lang="en-US" dirty="0"/>
              <a:t> (relationship between rows/examples)</a:t>
            </a:r>
          </a:p>
        </p:txBody>
      </p:sp>
    </p:spTree>
    <p:extLst>
      <p:ext uri="{BB962C8B-B14F-4D97-AF65-F5344CB8AC3E}">
        <p14:creationId xmlns:p14="http://schemas.microsoft.com/office/powerpoint/2010/main" val="249538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B8FF-A56C-4439-A633-F049EC3AB0B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  <a:p>
            <a:pPr marL="274320" lvl="1" indent="0">
              <a:buNone/>
            </a:pPr>
            <a:r>
              <a:rPr lang="en-US" dirty="0"/>
              <a:t>Finding frequent patterns, associations, correlations among sets of items in transaction (or event) databases.</a:t>
            </a:r>
          </a:p>
          <a:p>
            <a:endParaRPr lang="en-US" dirty="0"/>
          </a:p>
          <a:p>
            <a:r>
              <a:rPr lang="en-US" dirty="0"/>
              <a:t>Applications:</a:t>
            </a:r>
          </a:p>
          <a:p>
            <a:pPr marL="274320" lvl="1" indent="0">
              <a:buNone/>
            </a:pPr>
            <a:r>
              <a:rPr lang="en-US" dirty="0"/>
              <a:t>Market-basket analysis, cross-selling marketing, web log analysis, fraud detection, recommender system…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2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format for Association Rule</a:t>
            </a:r>
            <a:endParaRPr lang="zh-CN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B8FF-A56C-4439-A633-F049EC3AB0B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Items List, A comma-delimited item list in a single column.</a:t>
            </a:r>
            <a:endParaRPr lang="zh-CN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829" y="2662920"/>
            <a:ext cx="4400550" cy="1600200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B23EF0F7-FE79-9844-AFB9-4245E79DB5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57" y="1998385"/>
            <a:ext cx="3380787" cy="2840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802" y="4960863"/>
            <a:ext cx="7858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4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7DF3-7A31-4420-AFE4-6CE93B54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b="1" dirty="0" err="1"/>
              <a:t>Apyori</a:t>
            </a:r>
            <a:r>
              <a:rPr lang="en-US" b="1" dirty="0"/>
              <a:t> </a:t>
            </a:r>
            <a:r>
              <a:rPr lang="en-US" dirty="0"/>
              <a:t>library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07EF-5B89-4986-A343-669F3E0C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65" y="1266354"/>
            <a:ext cx="5252768" cy="5089996"/>
          </a:xfrm>
        </p:spPr>
        <p:txBody>
          <a:bodyPr/>
          <a:lstStyle/>
          <a:p>
            <a:r>
              <a:rPr lang="en-US" dirty="0"/>
              <a:t>Go to your “Anaconda” navigator and click ‘Environments’ and base(root) </a:t>
            </a:r>
            <a:r>
              <a:rPr lang="en-US" dirty="0">
                <a:sym typeface="Wingdings" panose="05000000000000000000" pitchFamily="2" charset="2"/>
              </a:rPr>
              <a:t> open terminal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Do a pip install for </a:t>
            </a:r>
            <a:r>
              <a:rPr lang="en-US" i="1" u="sng" dirty="0" err="1">
                <a:sym typeface="Wingdings" panose="05000000000000000000" pitchFamily="2" charset="2"/>
              </a:rPr>
              <a:t>apyori</a:t>
            </a:r>
            <a:r>
              <a:rPr lang="en-US" dirty="0">
                <a:sym typeface="Wingdings" panose="05000000000000000000" pitchFamily="2" charset="2"/>
              </a:rPr>
              <a:t> by typing in “pip install </a:t>
            </a:r>
            <a:r>
              <a:rPr lang="en-US" i="1" u="sng" dirty="0" err="1">
                <a:sym typeface="Wingdings" panose="05000000000000000000" pitchFamily="2" charset="2"/>
              </a:rPr>
              <a:t>apyori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B3FC5-0ED3-41BE-90D3-152D0B9C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2185"/>
            <a:ext cx="4764083" cy="2769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6A042-8BFF-4F26-BDB0-562309E8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67928"/>
            <a:ext cx="5619750" cy="25336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AEA014-0FD5-4D4D-AA31-511039745222}"/>
              </a:ext>
            </a:extLst>
          </p:cNvPr>
          <p:cNvSpPr/>
          <p:nvPr/>
        </p:nvSpPr>
        <p:spPr>
          <a:xfrm>
            <a:off x="9223022" y="2291301"/>
            <a:ext cx="1478845" cy="1806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C6D959-59CC-40E5-81D2-62ADEFC65689}"/>
              </a:ext>
            </a:extLst>
          </p:cNvPr>
          <p:cNvSpPr/>
          <p:nvPr/>
        </p:nvSpPr>
        <p:spPr>
          <a:xfrm>
            <a:off x="8020755" y="4390754"/>
            <a:ext cx="1478845" cy="1806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Apriori</a:t>
            </a:r>
            <a:r>
              <a:rPr lang="en-US" dirty="0"/>
              <a:t> library we are going to use requires our dataset to be in the form of a list of </a:t>
            </a:r>
            <a:r>
              <a:rPr lang="en-US" i="1" u="sng" dirty="0"/>
              <a:t>lists</a:t>
            </a:r>
            <a:r>
              <a:rPr lang="en-US" dirty="0"/>
              <a:t>, where the whole dataset is a big list and each transaction in the dataset is an inner list within the outer big list.</a:t>
            </a:r>
            <a:br>
              <a:rPr lang="en-US" dirty="0"/>
            </a:br>
            <a:endParaRPr lang="en-US" sz="1050" dirty="0"/>
          </a:p>
          <a:p>
            <a:pPr marL="457200" lvl="1" indent="0">
              <a:buNone/>
            </a:pPr>
            <a:r>
              <a:rPr lang="en-US" dirty="0"/>
              <a:t>[["apple", "banana", "cherry"]</a:t>
            </a:r>
          </a:p>
          <a:p>
            <a:pPr marL="457200" lvl="1" indent="0">
              <a:buNone/>
            </a:pPr>
            <a:r>
              <a:rPr lang="en-US" dirty="0"/>
              <a:t>["milk", "banana", "cherry"]</a:t>
            </a:r>
          </a:p>
          <a:p>
            <a:pPr marL="457200" lvl="1" indent="0">
              <a:buNone/>
            </a:pPr>
            <a:r>
              <a:rPr lang="en-US" dirty="0"/>
              <a:t>["apple", "banana", “bread"]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/>
              <a:t>["milk", "banana", “bread"]]</a:t>
            </a:r>
          </a:p>
          <a:p>
            <a:r>
              <a:rPr lang="en-US" dirty="0"/>
              <a:t>Convert from pandas data frame into a list of lists, execute the following script: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565" y="5469138"/>
            <a:ext cx="11269683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records = []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create a list to store transaction records</a:t>
            </a:r>
          </a:p>
          <a:p>
            <a:endParaRPr lang="en-US" sz="16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range 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7500</a:t>
            </a:r>
            <a:r>
              <a:rPr lang="en-US" sz="1600" dirty="0">
                <a:latin typeface="Consolas" panose="020B0609020204030204" pitchFamily="49" charset="0"/>
              </a:rPr>
              <a:t>):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there are in total 7501 transactions</a:t>
            </a:r>
          </a:p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records.append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dataset.values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i,j</a:t>
            </a:r>
            <a:r>
              <a:rPr lang="en-US" sz="1600" dirty="0">
                <a:latin typeface="Consolas" panose="020B0609020204030204" pitchFamily="49" charset="0"/>
              </a:rPr>
              <a:t>])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j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range 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19</a:t>
            </a:r>
            <a:r>
              <a:rPr lang="en-US" sz="1600" dirty="0">
                <a:latin typeface="Consolas" panose="020B0609020204030204" pitchFamily="49" charset="0"/>
              </a:rPr>
              <a:t>)])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there are in total 20 items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8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</a:t>
            </a:r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686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Apriori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association rules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172200" y="1516865"/>
            <a:ext cx="5181600" cy="5085816"/>
          </a:xfrm>
        </p:spPr>
        <p:txBody>
          <a:bodyPr>
            <a:normAutofit/>
          </a:bodyPr>
          <a:lstStyle/>
          <a:p>
            <a:r>
              <a:rPr lang="en-US" dirty="0"/>
              <a:t>Association Rule parameters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min_support</a:t>
            </a:r>
            <a:r>
              <a:rPr lang="en-US" dirty="0">
                <a:latin typeface="Menlo"/>
              </a:rPr>
              <a:t>:</a:t>
            </a:r>
            <a:r>
              <a:rPr lang="en-US" sz="1400" dirty="0">
                <a:solidFill>
                  <a:srgbClr val="C7254E"/>
                </a:solidFill>
                <a:latin typeface="Menlo"/>
              </a:rPr>
              <a:t> </a:t>
            </a:r>
            <a:r>
              <a:rPr lang="en-US" dirty="0"/>
              <a:t>select the items with support values greater than the value specified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min_confidence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/>
              <a:t>filters those rules that have confidence greater than the confidence threshold specified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min_lift</a:t>
            </a:r>
            <a:r>
              <a:rPr lang="en-US" dirty="0"/>
              <a:t>: minimum lift value for the short listed rules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max_length</a:t>
            </a:r>
            <a:r>
              <a:rPr lang="en-US" dirty="0"/>
              <a:t>: the maximum number of items that you want in your rules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38" y="1984238"/>
            <a:ext cx="3345397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import apriori algorithm </a:t>
            </a:r>
          </a:p>
          <a:p>
            <a:r>
              <a:rPr lang="it-IT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</a:rPr>
              <a:t>apyori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</a:rPr>
              <a:t>apriori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339" y="3664089"/>
            <a:ext cx="5491861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association_rules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apriori</a:t>
            </a:r>
            <a:r>
              <a:rPr lang="en-US" sz="1600" dirty="0">
                <a:latin typeface="Consolas" panose="020B0609020204030204" pitchFamily="49" charset="0"/>
              </a:rPr>
              <a:t>(records,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</a:t>
            </a:r>
            <a:r>
              <a:rPr lang="en-US" sz="1600" dirty="0" err="1">
                <a:latin typeface="Consolas" panose="020B0609020204030204" pitchFamily="49" charset="0"/>
              </a:rPr>
              <a:t>min_support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0.0045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</a:t>
            </a:r>
            <a:r>
              <a:rPr lang="en-US" sz="1600" dirty="0" err="1">
                <a:latin typeface="Consolas" panose="020B0609020204030204" pitchFamily="49" charset="0"/>
              </a:rPr>
              <a:t>min_confidence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0.2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</a:t>
            </a:r>
            <a:r>
              <a:rPr lang="en-US" sz="1600" dirty="0" err="1">
                <a:latin typeface="Consolas" panose="020B0609020204030204" pitchFamily="49" charset="0"/>
              </a:rPr>
              <a:t>min_lift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</a:t>
            </a:r>
            <a:r>
              <a:rPr lang="en-US" sz="1600" dirty="0" err="1">
                <a:latin typeface="Consolas" panose="020B0609020204030204" pitchFamily="49" charset="0"/>
              </a:rPr>
              <a:t>max_length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</a:rPr>
              <a:t>)  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association_results</a:t>
            </a:r>
            <a:r>
              <a:rPr lang="en-US" sz="1600" dirty="0">
                <a:latin typeface="Consolas" panose="020B0609020204030204" pitchFamily="49" charset="0"/>
              </a:rPr>
              <a:t> = list(</a:t>
            </a:r>
            <a:r>
              <a:rPr lang="en-US" sz="1600" dirty="0" err="1">
                <a:latin typeface="Consolas" panose="020B0609020204030204" pitchFamily="49" charset="0"/>
              </a:rPr>
              <a:t>association_rules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315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total number of rules mined</a:t>
            </a:r>
          </a:p>
          <a:p>
            <a:endParaRPr lang="en-US" dirty="0"/>
          </a:p>
          <a:p>
            <a:r>
              <a:rPr lang="en-US" dirty="0"/>
              <a:t>View single rule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/>
              <a:t>Light Cream </a:t>
            </a:r>
            <a:r>
              <a:rPr lang="en-US" b="1" dirty="0">
                <a:sym typeface="Wingdings" panose="05000000000000000000" pitchFamily="2" charset="2"/>
              </a:rPr>
              <a:t> Chicken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Itemset = {light cream, chicken}, </a:t>
            </a:r>
            <a:r>
              <a:rPr lang="en-US" dirty="0" err="1">
                <a:sym typeface="Wingdings" panose="05000000000000000000" pitchFamily="2" charset="2"/>
              </a:rPr>
              <a:t>Items_base</a:t>
            </a:r>
            <a:r>
              <a:rPr lang="en-US" dirty="0">
                <a:sym typeface="Wingdings" panose="05000000000000000000" pitchFamily="2" charset="2"/>
              </a:rPr>
              <a:t> = {light cream}, </a:t>
            </a:r>
            <a:r>
              <a:rPr lang="en-US" dirty="0" err="1">
                <a:sym typeface="Wingdings" panose="05000000000000000000" pitchFamily="2" charset="2"/>
              </a:rPr>
              <a:t>Items_add</a:t>
            </a:r>
            <a:r>
              <a:rPr lang="en-US" dirty="0">
                <a:sym typeface="Wingdings" panose="05000000000000000000" pitchFamily="2" charset="2"/>
              </a:rPr>
              <a:t> = {chicken}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Support = (Itemset)/7500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Confidence = Support (Itemset) / Support of (</a:t>
            </a:r>
            <a:r>
              <a:rPr lang="en-US" dirty="0" err="1">
                <a:sym typeface="Wingdings" panose="05000000000000000000" pitchFamily="2" charset="2"/>
              </a:rPr>
              <a:t>Items_base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Lift = Confidence/ Support of (</a:t>
            </a:r>
            <a:r>
              <a:rPr lang="en-US" dirty="0" err="1">
                <a:sym typeface="Wingdings" panose="05000000000000000000" pitchFamily="2" charset="2"/>
              </a:rPr>
              <a:t>Items_add</a:t>
            </a:r>
            <a:r>
              <a:rPr lang="en-US" dirty="0">
                <a:sym typeface="Wingdings" panose="05000000000000000000" pitchFamily="2" charset="2"/>
              </a:rPr>
              <a:t>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6592" y="1794233"/>
            <a:ext cx="499606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it-IT" sz="1600" dirty="0"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it-IT" sz="1600" dirty="0">
                <a:latin typeface="Consolas" panose="020B0609020204030204" pitchFamily="49" charset="0"/>
              </a:rPr>
              <a:t>(association_results))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6592" y="2742280"/>
            <a:ext cx="499606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it-IT" sz="1600" dirty="0">
                <a:latin typeface="Consolas" panose="020B0609020204030204" pitchFamily="49" charset="0"/>
              </a:rPr>
              <a:t>(association_results[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it-IT" sz="1600" dirty="0">
                <a:latin typeface="Consolas" panose="020B0609020204030204" pitchFamily="49" charset="0"/>
              </a:rPr>
              <a:t>])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92" y="3091867"/>
            <a:ext cx="11175564" cy="6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1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K-Means Clustering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B8FF-A56C-4439-A633-F049EC3AB0B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666666"/>
                </a:solidFill>
                <a:latin typeface="Segoe UI Light" panose="020B0502040204020203" pitchFamily="34" charset="0"/>
              </a:rPr>
              <a:t>Clustering: Group Iris Data</a:t>
            </a:r>
          </a:p>
          <a:p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2C3137"/>
                </a:solidFill>
                <a:latin typeface="Segoe UI" panose="020B0502040204020203" pitchFamily="34" charset="0"/>
              </a:rPr>
              <a:t>This dataset has 150 samples with 4 </a:t>
            </a:r>
            <a:r>
              <a:rPr lang="en-US" u="sng" dirty="0">
                <a:solidFill>
                  <a:srgbClr val="2C3137"/>
                </a:solidFill>
                <a:latin typeface="Segoe UI" panose="020B0502040204020203" pitchFamily="34" charset="0"/>
              </a:rPr>
              <a:t>features</a:t>
            </a:r>
            <a:r>
              <a:rPr lang="en-US" dirty="0">
                <a:solidFill>
                  <a:srgbClr val="2C3137"/>
                </a:solidFill>
                <a:latin typeface="Segoe UI" panose="020B0502040204020203" pitchFamily="34" charset="0"/>
              </a:rPr>
              <a:t> and 1 </a:t>
            </a:r>
            <a:r>
              <a:rPr lang="en-US" u="sng" dirty="0">
                <a:solidFill>
                  <a:srgbClr val="2C3137"/>
                </a:solidFill>
                <a:latin typeface="Segoe UI" panose="020B0502040204020203" pitchFamily="34" charset="0"/>
              </a:rPr>
              <a:t>Label</a:t>
            </a:r>
            <a:r>
              <a:rPr lang="en-US" dirty="0">
                <a:solidFill>
                  <a:srgbClr val="2C3137"/>
                </a:solidFill>
                <a:latin typeface="Segoe UI" panose="020B0502040204020203" pitchFamily="34" charset="0"/>
              </a:rPr>
              <a:t> (the last column). All features are numeric variables while Label is a categorical variable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56" y="3699277"/>
            <a:ext cx="5723344" cy="21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16873</TotalTime>
  <Words>1483</Words>
  <Application>Microsoft Office PowerPoint</Application>
  <PresentationFormat>Widescreen</PresentationFormat>
  <Paragraphs>185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等线</vt:lpstr>
      <vt:lpstr>等线 Light</vt:lpstr>
      <vt:lpstr>Menlo</vt:lpstr>
      <vt:lpstr>新細明體</vt:lpstr>
      <vt:lpstr>Arial</vt:lpstr>
      <vt:lpstr>Calibri</vt:lpstr>
      <vt:lpstr>Calibri Light</vt:lpstr>
      <vt:lpstr>Consolas</vt:lpstr>
      <vt:lpstr>Segoe UI</vt:lpstr>
      <vt:lpstr>Segoe UI Light</vt:lpstr>
      <vt:lpstr>Wingdings</vt:lpstr>
      <vt:lpstr>Office Theme</vt:lpstr>
      <vt:lpstr>Data mining for Business Analytics</vt:lpstr>
      <vt:lpstr>Unsupervised Learning</vt:lpstr>
      <vt:lpstr>Association Rule Mining</vt:lpstr>
      <vt:lpstr>Dataset format for Association Rule</vt:lpstr>
      <vt:lpstr>Install Apyori library </vt:lpstr>
      <vt:lpstr>Data Preprocessing</vt:lpstr>
      <vt:lpstr>Applying Apriori</vt:lpstr>
      <vt:lpstr>Viewing the Results</vt:lpstr>
      <vt:lpstr>K-Means Clustering</vt:lpstr>
      <vt:lpstr>Unsupervised learning – Iris Example</vt:lpstr>
      <vt:lpstr>Data preparation</vt:lpstr>
      <vt:lpstr>Unsupervised learning – Iris Example</vt:lpstr>
      <vt:lpstr>Build clustering model on training data</vt:lpstr>
      <vt:lpstr>Get info about the clustering result </vt:lpstr>
      <vt:lpstr>Label the class to different cluster</vt:lpstr>
      <vt:lpstr>Label the class to different cluster</vt:lpstr>
      <vt:lpstr>Predict labels for testing data</vt:lpstr>
      <vt:lpstr>Evaluate the cluster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Analytics</dc:title>
  <dc:creator>Sophie GU</dc:creator>
  <cp:lastModifiedBy>Jiaying Gu</cp:lastModifiedBy>
  <cp:revision>299</cp:revision>
  <dcterms:created xsi:type="dcterms:W3CDTF">2019-01-25T03:47:20Z</dcterms:created>
  <dcterms:modified xsi:type="dcterms:W3CDTF">2020-04-21T07:34:40Z</dcterms:modified>
</cp:coreProperties>
</file>