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sldIdLst>
    <p:sldId id="256" r:id="rId2"/>
    <p:sldId id="291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1" r:id="rId15"/>
    <p:sldId id="292" r:id="rId16"/>
    <p:sldId id="293" r:id="rId17"/>
    <p:sldId id="275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4612" autoAdjust="0"/>
  </p:normalViewPr>
  <p:slideViewPr>
    <p:cSldViewPr snapToGrid="0">
      <p:cViewPr varScale="1">
        <p:scale>
          <a:sx n="97" d="100"/>
          <a:sy n="97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AA8F8-3CA1-4E14-8F3B-2F692CEB8D4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01979-76BD-4C4C-B28A-4B598487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2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565" y="198095"/>
            <a:ext cx="11135500" cy="1149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565" y="1266354"/>
            <a:ext cx="11135500" cy="508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7DB8-7A69-4756-8BEB-1E94239790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/bost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 &amp; </a:t>
            </a:r>
            <a:r>
              <a:rPr lang="en-US" dirty="0"/>
              <a:t>Model Evaluation</a:t>
            </a:r>
          </a:p>
          <a:p>
            <a:r>
              <a:rPr lang="en-US" dirty="0"/>
              <a:t>ISOM3360</a:t>
            </a:r>
          </a:p>
          <a:p>
            <a:r>
              <a:rPr lang="en-US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99060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LASSO from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the Lasso model, set a value for alpha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the cross validate result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862" y="1695238"/>
            <a:ext cx="579538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Import Lasso Model from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sklearn</a:t>
            </a:r>
            <a:endParaRPr lang="en-US" sz="1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Lasso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862" y="2702458"/>
            <a:ext cx="1035024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# Define model to be Lasso, set alpha=0.1 (alpha is the regularization parameter)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lasso = Lasso(alpha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0.1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2" y="3735941"/>
            <a:ext cx="6753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0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65" y="1266354"/>
            <a:ext cx="5768416" cy="5089996"/>
          </a:xfrm>
        </p:spPr>
        <p:txBody>
          <a:bodyPr/>
          <a:lstStyle/>
          <a:p>
            <a:r>
              <a:rPr lang="en-US" dirty="0"/>
              <a:t>Fit the model</a:t>
            </a:r>
          </a:p>
          <a:p>
            <a:endParaRPr lang="en-US" dirty="0"/>
          </a:p>
          <a:p>
            <a:r>
              <a:rPr lang="en-US" dirty="0"/>
              <a:t>Get the intercept (Theta_0)</a:t>
            </a:r>
          </a:p>
          <a:p>
            <a:endParaRPr lang="en-US" dirty="0"/>
          </a:p>
          <a:p>
            <a:r>
              <a:rPr lang="en-US" dirty="0"/>
              <a:t>Get the coefficients of independent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443" y="1700375"/>
            <a:ext cx="305063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lasso</a:t>
            </a:r>
            <a:r>
              <a:rPr lang="en-US" sz="1600" dirty="0" err="1">
                <a:latin typeface="Consolas" panose="020B0609020204030204" pitchFamily="49" charset="0"/>
              </a:rPr>
              <a:t>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443" y="2730497"/>
            <a:ext cx="227388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lasso.intercept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443" y="4137310"/>
            <a:ext cx="155613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lasso.coef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59" y="2832100"/>
            <a:ext cx="12954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0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</a:p>
          <a:p>
            <a:r>
              <a:rPr lang="en-US" dirty="0"/>
              <a:t>Result of probabilities, between 0 and 1</a:t>
            </a:r>
          </a:p>
          <a:p>
            <a:r>
              <a:rPr lang="en-US" dirty="0"/>
              <a:t>Normalize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logistic regression from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320" y="2773470"/>
            <a:ext cx="892460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Import preprocessing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preprocessing</a:t>
            </a:r>
          </a:p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Apply z-score normalization on all explanatory attributes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zscore_scaler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preprocessing.StandardScaler</a:t>
            </a:r>
            <a:r>
              <a:rPr lang="en-US" sz="1600" dirty="0">
                <a:latin typeface="Consolas" panose="020B0609020204030204" pitchFamily="49" charset="0"/>
              </a:rPr>
              <a:t>().fit(X)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X_transform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zscore_scaler.transform</a:t>
            </a:r>
            <a:r>
              <a:rPr lang="en-US" sz="1600" dirty="0">
                <a:latin typeface="Consolas" panose="020B0609020204030204" pitchFamily="49" charset="0"/>
              </a:rPr>
              <a:t>(X), columns = </a:t>
            </a:r>
            <a:r>
              <a:rPr lang="en-US" sz="1600" dirty="0" err="1">
                <a:latin typeface="Consolas" panose="020B0609020204030204" pitchFamily="49" charset="0"/>
              </a:rPr>
              <a:t>X.columns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320" y="4872780"/>
            <a:ext cx="871056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Import Lasso Model from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sklearn</a:t>
            </a:r>
            <a:endParaRPr lang="en-US" sz="1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LogisticRegression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4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Logistic Regression model, set a value for penalty and solver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the cross validate result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362" y="1715413"/>
            <a:ext cx="1150747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define model to be logistic regression</a:t>
            </a:r>
          </a:p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penalty='l1' means L1 regularization (recall LASSO regression); default is penalty ='L2' (L2 regularization). </a:t>
            </a:r>
          </a:p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C=1.0 is inverse of regularization strength; must be a positive float.</a:t>
            </a:r>
          </a:p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'saga' is the algorithm to use in the optimization problem (finding the optimal coefficient values)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LogisticRegression</a:t>
            </a:r>
            <a:r>
              <a:rPr lang="en-US" sz="1600" dirty="0">
                <a:latin typeface="Consolas" panose="020B0609020204030204" pitchFamily="49" charset="0"/>
              </a:rPr>
              <a:t>(penalty=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'l1'</a:t>
            </a:r>
            <a:r>
              <a:rPr lang="en-US" sz="1600" dirty="0">
                <a:latin typeface="Consolas" panose="020B0609020204030204" pitchFamily="49" charset="0"/>
              </a:rPr>
              <a:t>, C=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random_state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, solver=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'saga'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F40E6-5E19-4533-B846-09ADE269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2" y="3823846"/>
            <a:ext cx="5299458" cy="19710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C30664-634F-4551-860A-DFDB4BE375BD}"/>
              </a:ext>
            </a:extLst>
          </p:cNvPr>
          <p:cNvSpPr txBox="1">
            <a:spLocks/>
          </p:cNvSpPr>
          <p:nvPr/>
        </p:nvSpPr>
        <p:spPr>
          <a:xfrm>
            <a:off x="5965826" y="3298844"/>
            <a:ext cx="5456848" cy="508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through cross validation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30A23E-EE47-463B-9058-0C78252F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49" y="3791567"/>
            <a:ext cx="4658320" cy="30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8E5A74-D248-43D0-BAC7-3FE096EE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32" y="4573852"/>
            <a:ext cx="4127328" cy="1617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545B3B-BF09-47C9-ABAE-89F0C07F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99" y="2764164"/>
            <a:ext cx="3406507" cy="2131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24602" y="1464405"/>
            <a:ext cx="5295900" cy="5282039"/>
          </a:xfrm>
        </p:spPr>
        <p:txBody>
          <a:bodyPr>
            <a:normAutofit/>
          </a:bodyPr>
          <a:lstStyle/>
          <a:p>
            <a:r>
              <a:rPr lang="en-US" dirty="0"/>
              <a:t>Probabilities of each 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those probabilities being  calculated in the tree structure?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65" y="1347360"/>
            <a:ext cx="3919277" cy="2882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0632" y="1982812"/>
            <a:ext cx="536283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proba</a:t>
            </a:r>
            <a:r>
              <a:rPr lang="en-US" sz="1600" dirty="0">
                <a:latin typeface="Consolas" panose="020B0609020204030204" pitchFamily="49" charset="0"/>
              </a:rPr>
              <a:t>_ = </a:t>
            </a:r>
            <a:r>
              <a:rPr lang="en-US" sz="1600" dirty="0" err="1">
                <a:latin typeface="Consolas" panose="020B0609020204030204" pitchFamily="49" charset="0"/>
              </a:rPr>
              <a:t>cross_val_predict</a:t>
            </a:r>
            <a:r>
              <a:rPr lang="en-US" sz="1600" dirty="0">
                <a:latin typeface="Consolas" panose="020B0609020204030204" pitchFamily="49" charset="0"/>
              </a:rPr>
              <a:t>(model, </a:t>
            </a:r>
            <a:r>
              <a:rPr lang="en-US" sz="1600" dirty="0" err="1">
                <a:latin typeface="Consolas" panose="020B0609020204030204" pitchFamily="49" charset="0"/>
              </a:rPr>
              <a:t>X_transform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yact</a:t>
            </a:r>
            <a:r>
              <a:rPr lang="en-US" sz="1600" dirty="0">
                <a:latin typeface="Consolas" panose="020B0609020204030204" pitchFamily="49" charset="0"/>
              </a:rPr>
              <a:t>, cv=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</a:rPr>
              <a:t>, method=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predict_proba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8800" y="3124200"/>
            <a:ext cx="1244600" cy="216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Probabilities of being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80257" y="3124199"/>
            <a:ext cx="1244600" cy="216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Probabilities of being 1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2464203" y="4207454"/>
            <a:ext cx="4204756" cy="1461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67796" y="4404031"/>
            <a:ext cx="20387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by default the threshold to be 0.5</a:t>
            </a:r>
          </a:p>
        </p:txBody>
      </p:sp>
    </p:spTree>
    <p:extLst>
      <p:ext uri="{BB962C8B-B14F-4D97-AF65-F5344CB8AC3E}">
        <p14:creationId xmlns:p14="http://schemas.microsoft.com/office/powerpoint/2010/main" val="183109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F5EA-65AC-4454-A0D1-DE72DC58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A35F-7394-4075-9B97-5B27441F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lower the threshold to 0.4 for class ‘0’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the confusion matrix and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2B5CE-303B-4E33-BC0C-B9322D350353}"/>
              </a:ext>
            </a:extLst>
          </p:cNvPr>
          <p:cNvSpPr txBox="1"/>
          <p:nvPr/>
        </p:nvSpPr>
        <p:spPr>
          <a:xfrm>
            <a:off x="709481" y="1830845"/>
            <a:ext cx="80019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lower threshold for '0' to be 0.4, what about the prediction result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proba_y_0_lt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0.4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proba_y_0]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proba_y_0_lt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09FA1-6AF4-4F4F-B44C-BECB47B6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0" y="3730101"/>
            <a:ext cx="9081757" cy="1861545"/>
          </a:xfrm>
          <a:prstGeom prst="rect">
            <a:avLst/>
          </a:prstGeom>
        </p:spPr>
      </p:pic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6F36DF74-10A1-44F4-B41C-49C097E41985}"/>
              </a:ext>
            </a:extLst>
          </p:cNvPr>
          <p:cNvSpPr/>
          <p:nvPr/>
        </p:nvSpPr>
        <p:spPr>
          <a:xfrm>
            <a:off x="3656780" y="2077066"/>
            <a:ext cx="368300" cy="338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9351A-6885-4E2E-BDD9-4CC9C62811E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40930" y="1653916"/>
            <a:ext cx="1262012" cy="423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3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1FD5-4868-409A-8586-0822D2D5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D7FF-30A9-4A72-A894-D76714AF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CB99B-3A10-49B7-95AC-CC0C7CC2B4FE}"/>
              </a:ext>
            </a:extLst>
          </p:cNvPr>
          <p:cNvSpPr txBox="1"/>
          <p:nvPr/>
        </p:nvSpPr>
        <p:spPr>
          <a:xfrm>
            <a:off x="709481" y="1830845"/>
            <a:ext cx="538651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sklearn.metrics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roc_curve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auc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metrics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matplotlib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mpl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matplotlib.pyplot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plt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7FE55-5187-4AFE-A35D-BA3DBE64CD06}"/>
              </a:ext>
            </a:extLst>
          </p:cNvPr>
          <p:cNvSpPr txBox="1"/>
          <p:nvPr/>
        </p:nvSpPr>
        <p:spPr>
          <a:xfrm>
            <a:off x="709481" y="3016379"/>
            <a:ext cx="538651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tpr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and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fpr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based on different thresholds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fpr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tpr</a:t>
            </a:r>
            <a:r>
              <a:rPr lang="en-US" sz="1600" dirty="0">
                <a:latin typeface="Consolas" panose="020B0609020204030204" pitchFamily="49" charset="0"/>
              </a:rPr>
              <a:t>, thresholds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metrics.roc_curve</a:t>
            </a:r>
            <a:r>
              <a:rPr lang="en-US" sz="1600" dirty="0">
                <a:latin typeface="Consolas" panose="020B0609020204030204" pitchFamily="49" charset="0"/>
              </a:rPr>
              <a:t>(yact,proba_y_0,pos_label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DF565-0F09-4123-91E0-2931828B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51" y="1738957"/>
            <a:ext cx="222885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3568D-C596-4C31-8E3E-23C72683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644" y="2615481"/>
            <a:ext cx="471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Threshold and </a:t>
            </a:r>
            <a:r>
              <a:rPr lang="en-HK" dirty="0"/>
              <a:t>Misclassification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different decision threshold?</a:t>
            </a:r>
          </a:p>
          <a:p>
            <a:pPr lvl="1"/>
            <a:r>
              <a:rPr lang="en-US" dirty="0"/>
              <a:t>Uneven cost, when FP and FN have different cost </a:t>
            </a:r>
          </a:p>
          <a:p>
            <a:pPr lvl="1"/>
            <a:r>
              <a:rPr lang="en-US" dirty="0"/>
              <a:t>If per FP cost is less then per FN cost, how do you want to adjust your threshold?</a:t>
            </a:r>
          </a:p>
          <a:p>
            <a:pPr marL="0" indent="0">
              <a:buNone/>
            </a:pPr>
            <a:endParaRPr lang="en-HK" dirty="0"/>
          </a:p>
          <a:p>
            <a:r>
              <a:rPr lang="en-HK" dirty="0"/>
              <a:t>Total cost = FN * cost of per FN + FP * cost of per FP</a:t>
            </a:r>
          </a:p>
          <a:p>
            <a:r>
              <a:rPr lang="en-HK" dirty="0"/>
              <a:t>Is there a threshold which generate least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the model</a:t>
            </a:r>
          </a:p>
          <a:p>
            <a:endParaRPr lang="en-US" dirty="0"/>
          </a:p>
          <a:p>
            <a:r>
              <a:rPr lang="en-US" dirty="0"/>
              <a:t>Get the intercept (Theta_0)</a:t>
            </a:r>
          </a:p>
          <a:p>
            <a:endParaRPr lang="en-US" dirty="0"/>
          </a:p>
          <a:p>
            <a:r>
              <a:rPr lang="en-US" dirty="0"/>
              <a:t>Get the coefficients of independent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444" y="1700375"/>
            <a:ext cx="450670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train model using training dataset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lr.fit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X_transform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yact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442" y="2703399"/>
            <a:ext cx="716677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show the intercept of the trained model (Theta_0)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lr.intercept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442" y="3811352"/>
            <a:ext cx="10705623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show the coefficients of independent attributes</a:t>
            </a:r>
          </a:p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the reason that we use the function .flatten() here is to convert the 8X1 array to 1X8 array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coeff_df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sz="1600" dirty="0">
                <a:latin typeface="Consolas" panose="020B0609020204030204" pitchFamily="49" charset="0"/>
              </a:rPr>
              <a:t>(lr.</a:t>
            </a:r>
            <a:r>
              <a:rPr lang="en-US" sz="1600" dirty="0" err="1">
                <a:latin typeface="Consolas" panose="020B0609020204030204" pitchFamily="49" charset="0"/>
              </a:rPr>
              <a:t>coef</a:t>
            </a:r>
            <a:r>
              <a:rPr lang="en-US" sz="1600" dirty="0">
                <a:latin typeface="Consolas" panose="020B0609020204030204" pitchFamily="49" charset="0"/>
              </a:rPr>
              <a:t>_.flatten(), </a:t>
            </a:r>
            <a:r>
              <a:rPr lang="en-US" sz="1600" dirty="0" err="1">
                <a:latin typeface="Consolas" panose="020B0609020204030204" pitchFamily="49" charset="0"/>
              </a:rPr>
              <a:t>X.columns</a:t>
            </a:r>
            <a:r>
              <a:rPr lang="en-US" sz="1600" dirty="0">
                <a:latin typeface="Consolas" panose="020B0609020204030204" pitchFamily="49" charset="0"/>
              </a:rPr>
              <a:t>, columns=['Coefficient'])  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coeff_df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2528" y="1662544"/>
            <a:ext cx="1888176" cy="196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1968" y="427506"/>
            <a:ext cx="1888176" cy="136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 </a:t>
            </a:r>
            <a:br>
              <a:rPr lang="en-US" dirty="0"/>
            </a:br>
            <a:r>
              <a:rPr lang="en-US" dirty="0"/>
              <a:t>model Training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431968" y="1793170"/>
            <a:ext cx="1888176" cy="60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dirty="0"/>
              <a:t>0% </a:t>
            </a:r>
            <a:br>
              <a:rPr lang="en-US" dirty="0"/>
            </a:br>
            <a:r>
              <a:rPr lang="en-US" dirty="0"/>
              <a:t>model Testing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256" y="3683900"/>
            <a:ext cx="202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dataset: the value of target variable is </a:t>
            </a:r>
            <a:r>
              <a:rPr lang="en-US" b="1" dirty="0"/>
              <a:t>KNOWN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1968" y="2777833"/>
            <a:ext cx="1888176" cy="196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folds </a:t>
            </a:r>
          </a:p>
          <a:p>
            <a:pPr algn="ctr"/>
            <a:r>
              <a:rPr lang="en-US" dirty="0"/>
              <a:t>Cross Validation </a:t>
            </a:r>
            <a:r>
              <a:rPr lang="zh-CN" altLang="en-US" dirty="0"/>
              <a:t>（</a:t>
            </a:r>
            <a:r>
              <a:rPr lang="en-US" altLang="zh-CN" dirty="0"/>
              <a:t>test out best </a:t>
            </a:r>
            <a:r>
              <a:rPr lang="en-US" altLang="zh-CN" dirty="0" err="1"/>
              <a:t>hyperparameters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20517156">
            <a:off x="2790704" y="1793170"/>
            <a:ext cx="641264" cy="603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44856">
            <a:off x="2814457" y="2838015"/>
            <a:ext cx="641264" cy="603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46293" y="2224468"/>
            <a:ext cx="1888176" cy="10628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88825" y="1771227"/>
            <a:ext cx="1888176" cy="196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 (using 100% training data, using best </a:t>
            </a:r>
            <a:r>
              <a:rPr lang="en-US" dirty="0" err="1"/>
              <a:t>hyperparameters</a:t>
            </a:r>
            <a:r>
              <a:rPr lang="en-US" dirty="0"/>
              <a:t>)</a:t>
            </a:r>
          </a:p>
        </p:txBody>
      </p:sp>
      <p:sp>
        <p:nvSpPr>
          <p:cNvPr id="16" name="Right Arrow 15"/>
          <p:cNvSpPr/>
          <p:nvPr/>
        </p:nvSpPr>
        <p:spPr>
          <a:xfrm rot="19486278">
            <a:off x="5385197" y="3140269"/>
            <a:ext cx="1156697" cy="603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515810" y="2342088"/>
            <a:ext cx="1130483" cy="82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Apply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12645" y="3522551"/>
            <a:ext cx="202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 dataset: the value of target variable is </a:t>
            </a:r>
            <a:r>
              <a:rPr lang="en-US" b="1" dirty="0"/>
              <a:t>UNKNOWN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57" y="4790821"/>
            <a:ext cx="8715375" cy="18764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458192" y="4880758"/>
            <a:ext cx="605642" cy="1786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411152"/>
            <a:ext cx="6477000" cy="450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68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continuous number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Ordinary least squares (OLS)</a:t>
            </a:r>
          </a:p>
          <a:p>
            <a:pPr lvl="1"/>
            <a:r>
              <a:rPr lang="en-US" dirty="0"/>
              <a:t>Minimizes sum of squared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70" y="1644095"/>
            <a:ext cx="3661288" cy="735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70" y="2309239"/>
            <a:ext cx="8382000" cy="962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6293"/>
          <a:stretch/>
        </p:blipFill>
        <p:spPr>
          <a:xfrm>
            <a:off x="1294170" y="4233142"/>
            <a:ext cx="4276725" cy="12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6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Boston House Price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dataset contains information collected by the U.S Census Service concerning housing in the area of Boston Mass. It was obtained from the </a:t>
            </a:r>
            <a:r>
              <a:rPr lang="en-US" dirty="0" err="1"/>
              <a:t>StatLib</a:t>
            </a:r>
            <a:r>
              <a:rPr lang="en-US" dirty="0"/>
              <a:t> archive (</a:t>
            </a:r>
            <a:r>
              <a:rPr lang="en-US" u="sng" dirty="0">
                <a:hlinkClick r:id="rId2"/>
              </a:rPr>
              <a:t>http://lib.stat.cmu.edu/datasets/boston</a:t>
            </a:r>
            <a:r>
              <a:rPr lang="en-US" dirty="0"/>
              <a:t>) and has been used extensively throughout the literature to benchmark algorithms.</a:t>
            </a:r>
          </a:p>
          <a:p>
            <a:r>
              <a:rPr lang="en-US" dirty="0"/>
              <a:t>There are 14 attributes in each case of the dataset. They are:</a:t>
            </a:r>
          </a:p>
          <a:p>
            <a:pPr lvl="1"/>
            <a:r>
              <a:rPr lang="en-US" dirty="0"/>
              <a:t>CRIM - per capita crime rate by town</a:t>
            </a:r>
          </a:p>
          <a:p>
            <a:pPr lvl="1"/>
            <a:r>
              <a:rPr lang="en-US" dirty="0"/>
              <a:t>ZN - proportion of residential land zoned for lots over 25,000 </a:t>
            </a:r>
            <a:r>
              <a:rPr lang="en-US" dirty="0" err="1"/>
              <a:t>sq.ft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INDUS - proportion of non-retail business acres per town.</a:t>
            </a:r>
          </a:p>
          <a:p>
            <a:pPr lvl="1"/>
            <a:r>
              <a:rPr lang="en-US" dirty="0"/>
              <a:t>CHAS - Charles River dummy variable (1 if tract bounds river; 0 otherwise)</a:t>
            </a:r>
          </a:p>
          <a:p>
            <a:pPr lvl="1"/>
            <a:r>
              <a:rPr lang="en-US" dirty="0"/>
              <a:t>NOX - nitric oxides concentration (parts per 10 million)</a:t>
            </a:r>
          </a:p>
          <a:p>
            <a:pPr lvl="1"/>
            <a:r>
              <a:rPr lang="en-US" dirty="0"/>
              <a:t>RM - average number of rooms per dwelling</a:t>
            </a:r>
          </a:p>
          <a:p>
            <a:pPr lvl="1"/>
            <a:r>
              <a:rPr lang="en-US" dirty="0"/>
              <a:t>AGE - proportion of owner-occupied units built prior to 1940</a:t>
            </a:r>
          </a:p>
          <a:p>
            <a:pPr lvl="1"/>
            <a:r>
              <a:rPr lang="en-US" dirty="0"/>
              <a:t>DIS - weighted distances to five Boston employment </a:t>
            </a:r>
            <a:r>
              <a:rPr lang="en-US" dirty="0" err="1"/>
              <a:t>centres</a:t>
            </a:r>
            <a:endParaRPr lang="en-US" dirty="0"/>
          </a:p>
          <a:p>
            <a:pPr lvl="1"/>
            <a:r>
              <a:rPr lang="en-US" dirty="0"/>
              <a:t>RAD - index of accessibility to radial highways</a:t>
            </a:r>
          </a:p>
          <a:p>
            <a:pPr lvl="1"/>
            <a:r>
              <a:rPr lang="en-US" dirty="0"/>
              <a:t>TAX - full-value property-tax rate per 10,000 dollars.</a:t>
            </a:r>
          </a:p>
          <a:p>
            <a:pPr lvl="1"/>
            <a:r>
              <a:rPr lang="en-US" dirty="0"/>
              <a:t>PTRATIO - pupil-teacher ratio by town</a:t>
            </a:r>
          </a:p>
          <a:p>
            <a:pPr lvl="1"/>
            <a:r>
              <a:rPr lang="en-US" dirty="0"/>
              <a:t>BLACK - 1000(Bk - 0.63)^2 where Bk is the proportion of blacks by town</a:t>
            </a:r>
          </a:p>
          <a:p>
            <a:pPr lvl="1"/>
            <a:r>
              <a:rPr lang="en-US" dirty="0"/>
              <a:t>LSTAT - % lower status of the population</a:t>
            </a:r>
          </a:p>
          <a:p>
            <a:pPr lvl="1"/>
            <a:r>
              <a:rPr lang="en-US" b="1" dirty="0"/>
              <a:t>MEDV - Median value of owner-occupied homes in 1000 dollars</a:t>
            </a:r>
          </a:p>
        </p:txBody>
      </p:sp>
    </p:spTree>
    <p:extLst>
      <p:ext uri="{BB962C8B-B14F-4D97-AF65-F5344CB8AC3E}">
        <p14:creationId xmlns:p14="http://schemas.microsoft.com/office/powerpoint/2010/main" val="62341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cleaning – Standardization of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Linear Regression from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default setting of Linear Regression from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444" y="3750008"/>
            <a:ext cx="579538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Import Linear Regression Model from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sklearn</a:t>
            </a:r>
            <a:endParaRPr lang="en-US" sz="1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444" y="5233765"/>
            <a:ext cx="286664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lm = </a:t>
            </a:r>
            <a:r>
              <a:rPr lang="en-US" sz="1600" dirty="0" err="1">
                <a:latin typeface="Consolas" panose="020B0609020204030204" pitchFamily="49" charset="0"/>
              </a:rPr>
              <a:t>LinearRegression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444" y="1728441"/>
            <a:ext cx="754552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Import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preprocessing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sklearn.linear_model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preprocessing</a:t>
            </a:r>
          </a:p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Apply z-score normalization on all explanatory attributes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zscore_scaler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preprocessing.StandardScaler</a:t>
            </a:r>
            <a:r>
              <a:rPr lang="en-US" sz="1600" dirty="0">
                <a:latin typeface="Consolas" panose="020B0609020204030204" pitchFamily="49" charset="0"/>
              </a:rPr>
              <a:t>().fit(X)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 = </a:t>
            </a:r>
            <a:r>
              <a:rPr 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zscore_scaler.transform</a:t>
            </a:r>
            <a:r>
              <a:rPr lang="en-US" sz="1600" dirty="0">
                <a:latin typeface="Consolas" panose="020B0609020204030204" pitchFamily="49" charset="0"/>
              </a:rPr>
              <a:t>(X), columns = </a:t>
            </a:r>
            <a:r>
              <a:rPr lang="en-US" sz="1600" dirty="0" err="1">
                <a:latin typeface="Consolas" panose="020B0609020204030204" pitchFamily="49" charset="0"/>
              </a:rPr>
              <a:t>X.columns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635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(OLS) - 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validate the linear model based on Mean Squared 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444" y="1830845"/>
            <a:ext cx="98643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score_cv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cross_val_score</a:t>
            </a:r>
            <a:r>
              <a:rPr lang="en-US" sz="1600" dirty="0">
                <a:latin typeface="Consolas" panose="020B0609020204030204" pitchFamily="49" charset="0"/>
              </a:rPr>
              <a:t>(lm, X, y, scoring =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neg_mean_squared_error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</a:rPr>
              <a:t>, cv=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44" y="2415620"/>
            <a:ext cx="6353358" cy="20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(OLS) -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65" y="1266354"/>
            <a:ext cx="5778248" cy="5089996"/>
          </a:xfrm>
        </p:spPr>
        <p:txBody>
          <a:bodyPr/>
          <a:lstStyle/>
          <a:p>
            <a:r>
              <a:rPr lang="en-US" dirty="0"/>
              <a:t>Train the linear regression model</a:t>
            </a:r>
          </a:p>
          <a:p>
            <a:endParaRPr lang="en-US" dirty="0"/>
          </a:p>
          <a:p>
            <a:r>
              <a:rPr lang="en-US" dirty="0"/>
              <a:t>Get the intercept (Theta_0)</a:t>
            </a:r>
          </a:p>
          <a:p>
            <a:endParaRPr lang="en-US" dirty="0"/>
          </a:p>
          <a:p>
            <a:r>
              <a:rPr lang="en-US" dirty="0"/>
              <a:t>Get the coefficients of independent attributes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444" y="1830845"/>
            <a:ext cx="16741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lm.fit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443" y="2730497"/>
            <a:ext cx="227388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lm.intercept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443" y="4204869"/>
            <a:ext cx="122183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lm.coef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13" y="2899774"/>
            <a:ext cx="1276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L1-regularization </a:t>
            </a:r>
          </a:p>
          <a:p>
            <a:r>
              <a:rPr lang="en-US" dirty="0"/>
              <a:t>Control the model complexity</a:t>
            </a:r>
          </a:p>
          <a:p>
            <a:r>
              <a:rPr lang="en-US" dirty="0"/>
              <a:t>Penalize for large magnitudes of coefficients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6" y="2778075"/>
            <a:ext cx="7621536" cy="2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9425</TotalTime>
  <Words>1156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Consolas</vt:lpstr>
      <vt:lpstr>Office Theme</vt:lpstr>
      <vt:lpstr>Data mining for Business Analytics</vt:lpstr>
      <vt:lpstr>PowerPoint Presentation</vt:lpstr>
      <vt:lpstr>Overview</vt:lpstr>
      <vt:lpstr>Linear Regression</vt:lpstr>
      <vt:lpstr>Example – Boston House Price </vt:lpstr>
      <vt:lpstr>Linear Regression (OLS)</vt:lpstr>
      <vt:lpstr>Linear Regression (OLS) - Evaluate</vt:lpstr>
      <vt:lpstr>Linear Regression (OLS) - Coefficients</vt:lpstr>
      <vt:lpstr>LASSO Regression</vt:lpstr>
      <vt:lpstr>LASSO Regression</vt:lpstr>
      <vt:lpstr>LASSO Regression</vt:lpstr>
      <vt:lpstr>Logistic Regression</vt:lpstr>
      <vt:lpstr>Logistic Regression</vt:lpstr>
      <vt:lpstr>Confusion Matrix</vt:lpstr>
      <vt:lpstr>Prediction Probabilities</vt:lpstr>
      <vt:lpstr>Construction ROC curve</vt:lpstr>
      <vt:lpstr>Decision Threshold and Misclassification cost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Analytics</dc:title>
  <dc:creator>Sophie GU</dc:creator>
  <cp:lastModifiedBy>Jiaying Gu</cp:lastModifiedBy>
  <cp:revision>192</cp:revision>
  <dcterms:created xsi:type="dcterms:W3CDTF">2019-01-25T03:47:20Z</dcterms:created>
  <dcterms:modified xsi:type="dcterms:W3CDTF">2020-03-23T08:19:22Z</dcterms:modified>
</cp:coreProperties>
</file>