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97E-E3DE-421E-8E92-3F1213E86BD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EB13-7FE4-4BDA-819D-72BE536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6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97E-E3DE-421E-8E92-3F1213E86BD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EB13-7FE4-4BDA-819D-72BE536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97E-E3DE-421E-8E92-3F1213E86BD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EB13-7FE4-4BDA-819D-72BE536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97E-E3DE-421E-8E92-3F1213E86BD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EB13-7FE4-4BDA-819D-72BE536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97E-E3DE-421E-8E92-3F1213E86BD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EB13-7FE4-4BDA-819D-72BE536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8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97E-E3DE-421E-8E92-3F1213E86BD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EB13-7FE4-4BDA-819D-72BE536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3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97E-E3DE-421E-8E92-3F1213E86BD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EB13-7FE4-4BDA-819D-72BE536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97E-E3DE-421E-8E92-3F1213E86BD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EB13-7FE4-4BDA-819D-72BE536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97E-E3DE-421E-8E92-3F1213E86BD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EB13-7FE4-4BDA-819D-72BE536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1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97E-E3DE-421E-8E92-3F1213E86BD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EB13-7FE4-4BDA-819D-72BE536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797E-E3DE-421E-8E92-3F1213E86BD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DEB13-7FE4-4BDA-819D-72BE536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0797E-E3DE-421E-8E92-3F1213E86BD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EB13-7FE4-4BDA-819D-72BE536C4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9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msophie@ust.h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Anaconda and Jupyter 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ISOM 3360 </a:t>
            </a:r>
          </a:p>
          <a:p>
            <a:r>
              <a:rPr lang="en-US" dirty="0"/>
              <a:t>Spring 2019-2020</a:t>
            </a:r>
          </a:p>
          <a:p>
            <a:r>
              <a:rPr lang="en-US" dirty="0"/>
              <a:t>Lab </a:t>
            </a:r>
            <a:r>
              <a:rPr lang="en-US" altLang="zh-C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3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bringing back to a web page where we can create python file and run it in Jupyter notebook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6541"/>
            <a:ext cx="10672119" cy="28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4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38" y="1380779"/>
            <a:ext cx="5883876" cy="4643725"/>
          </a:xfrm>
        </p:spPr>
        <p:txBody>
          <a:bodyPr/>
          <a:lstStyle/>
          <a:p>
            <a:r>
              <a:rPr lang="en-US" dirty="0"/>
              <a:t>Import Libraries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Load datasets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View datasets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Get basic information of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4902" y="1821869"/>
            <a:ext cx="499109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import libraries</a:t>
            </a:r>
          </a:p>
          <a:p>
            <a:r>
              <a:rPr lang="sv-SE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sv-SE" sz="1600" dirty="0">
                <a:latin typeface="Consolas" panose="020B0609020204030204" pitchFamily="49" charset="0"/>
              </a:rPr>
              <a:t> numpy as np</a:t>
            </a:r>
          </a:p>
          <a:p>
            <a:r>
              <a:rPr lang="sv-SE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sv-SE" sz="1600" dirty="0">
                <a:latin typeface="Consolas" panose="020B0609020204030204" pitchFamily="49" charset="0"/>
              </a:rPr>
              <a:t> pandas as pd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4901" y="3126627"/>
            <a:ext cx="499109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#load datasets</a:t>
            </a:r>
          </a:p>
          <a:p>
            <a:r>
              <a:rPr lang="sv-SE" sz="1600" dirty="0">
                <a:latin typeface="Consolas" panose="020B0609020204030204" pitchFamily="49" charset="0"/>
              </a:rPr>
              <a:t>train = pd.read_csv(</a:t>
            </a:r>
            <a:r>
              <a:rPr lang="sv-SE" sz="1600" dirty="0">
                <a:solidFill>
                  <a:srgbClr val="C00000"/>
                </a:solidFill>
                <a:latin typeface="Consolas" panose="020B0609020204030204" pitchFamily="49" charset="0"/>
              </a:rPr>
              <a:t>'train.csv'</a:t>
            </a:r>
            <a:r>
              <a:rPr lang="sv-SE" sz="1600" dirty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8772" y="4474984"/>
            <a:ext cx="499109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#view first 5 rows/instances of the dataset</a:t>
            </a:r>
          </a:p>
          <a:p>
            <a:r>
              <a:rPr lang="sv-SE" sz="1600" dirty="0">
                <a:latin typeface="Consolas" panose="020B0609020204030204" pitchFamily="49" charset="0"/>
              </a:rPr>
              <a:t>train.head()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8772" y="5769183"/>
            <a:ext cx="499109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#get basic information of datasets</a:t>
            </a:r>
          </a:p>
          <a:p>
            <a:r>
              <a:rPr lang="sv-SE" sz="1600" dirty="0">
                <a:latin typeface="Consolas" panose="020B0609020204030204" pitchFamily="49" charset="0"/>
              </a:rPr>
              <a:t>train.info()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54814" y="1380779"/>
            <a:ext cx="5883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about variables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Change data type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Check missing value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3583" y="1821869"/>
            <a:ext cx="499109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Consolas" panose="020B0609020204030204" pitchFamily="49" charset="0"/>
              </a:rPr>
              <a:t>train.describe</a:t>
            </a:r>
            <a:r>
              <a:rPr lang="sv-SE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train[</a:t>
            </a:r>
            <a:r>
              <a:rPr lang="sv-SE" sz="1600" dirty="0">
                <a:solidFill>
                  <a:srgbClr val="C00000"/>
                </a:solidFill>
                <a:latin typeface="Consolas" panose="020B0609020204030204" pitchFamily="49" charset="0"/>
              </a:rPr>
              <a:t>'Cabin'</a:t>
            </a:r>
            <a:r>
              <a:rPr lang="sv-SE" sz="1600" dirty="0">
                <a:latin typeface="Consolas" panose="020B0609020204030204" pitchFamily="49" charset="0"/>
              </a:rPr>
              <a:t>].describe</a:t>
            </a:r>
            <a:r>
              <a:rPr lang="sv-SE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2701" y="3126626"/>
            <a:ext cx="499109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</a:rPr>
              <a:t>train[</a:t>
            </a:r>
            <a:r>
              <a:rPr lang="fr-FR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Pclass</a:t>
            </a:r>
            <a:r>
              <a:rPr lang="fr-FR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latin typeface="Consolas" panose="020B0609020204030204" pitchFamily="49" charset="0"/>
              </a:rPr>
              <a:t>] = train[</a:t>
            </a:r>
            <a:r>
              <a:rPr lang="fr-FR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Pclass</a:t>
            </a:r>
            <a:r>
              <a:rPr lang="fr-FR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latin typeface="Consolas" panose="020B0609020204030204" pitchFamily="49" charset="0"/>
              </a:rPr>
              <a:t>].</a:t>
            </a:r>
            <a:r>
              <a:rPr lang="fr-FR" sz="1600" dirty="0" err="1">
                <a:latin typeface="Consolas" panose="020B0609020204030204" pitchFamily="49" charset="0"/>
              </a:rPr>
              <a:t>astype</a:t>
            </a:r>
            <a:r>
              <a:rPr lang="fr-F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fr-F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3583" y="4474984"/>
            <a:ext cx="499109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nsolas" panose="020B0609020204030204" pitchFamily="49" charset="0"/>
              </a:rPr>
              <a:t>train.isnull</a:t>
            </a:r>
            <a:r>
              <a:rPr lang="fr-FR" sz="1600" dirty="0">
                <a:latin typeface="Consolas" panose="020B0609020204030204" pitchFamily="49" charset="0"/>
              </a:rPr>
              <a:t>().</a:t>
            </a:r>
            <a:r>
              <a:rPr lang="fr-FR" sz="1600" dirty="0" err="1">
                <a:latin typeface="Consolas" panose="020B0609020204030204" pitchFamily="49" charset="0"/>
              </a:rPr>
              <a:t>sum</a:t>
            </a:r>
            <a:r>
              <a:rPr lang="fr-FR" sz="1600" dirty="0">
                <a:latin typeface="Consolas" panose="020B0609020204030204" pitchFamily="49" charset="0"/>
              </a:rPr>
              <a:t>()</a:t>
            </a:r>
            <a:br>
              <a:rPr lang="fr-FR" sz="1600" dirty="0">
                <a:latin typeface="Consolas" panose="020B0609020204030204" pitchFamily="49" charset="0"/>
              </a:rPr>
            </a:br>
            <a:r>
              <a:rPr lang="fr-FR" sz="1600" dirty="0">
                <a:latin typeface="Consolas" panose="020B0609020204030204" pitchFamily="49" charset="0"/>
              </a:rPr>
              <a:t>train[train[</a:t>
            </a:r>
            <a:r>
              <a:rPr lang="fr-FR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Embarked</a:t>
            </a:r>
            <a:r>
              <a:rPr lang="fr-FR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>
                <a:latin typeface="Consolas" panose="020B0609020204030204" pitchFamily="49" charset="0"/>
              </a:rPr>
              <a:t>].</a:t>
            </a:r>
            <a:r>
              <a:rPr lang="fr-FR" sz="1600" dirty="0" err="1">
                <a:latin typeface="Consolas" panose="020B0609020204030204" pitchFamily="49" charset="0"/>
              </a:rPr>
              <a:t>isnull</a:t>
            </a:r>
            <a:r>
              <a:rPr lang="fr-FR" sz="1600" dirty="0">
                <a:latin typeface="Consolas" panose="020B0609020204030204" pitchFamily="49" charset="0"/>
              </a:rPr>
              <a:t>()]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55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Lab sessions for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Lab</a:t>
            </a:r>
          </a:p>
          <a:p>
            <a:pPr lvl="1"/>
            <a:r>
              <a:rPr lang="en-US" altLang="zh-CN" dirty="0"/>
              <a:t>Conduct online via Zoom</a:t>
            </a:r>
          </a:p>
          <a:p>
            <a:pPr lvl="1"/>
            <a:r>
              <a:rPr lang="en-US" altLang="zh-CN" dirty="0"/>
              <a:t>Use python as the tool to complete data mining tasks</a:t>
            </a:r>
          </a:p>
          <a:p>
            <a:pPr lvl="1"/>
            <a:r>
              <a:rPr lang="en-US" altLang="zh-CN" dirty="0"/>
              <a:t>Help you to further understand concepts taught in lectures</a:t>
            </a:r>
          </a:p>
          <a:p>
            <a:pPr lvl="1"/>
            <a:r>
              <a:rPr lang="en-US" altLang="zh-CN" dirty="0"/>
              <a:t>Help you to work on your project</a:t>
            </a:r>
          </a:p>
          <a:p>
            <a:pPr lvl="1"/>
            <a:r>
              <a:rPr lang="en-US" altLang="zh-CN" dirty="0"/>
              <a:t>5% of your final grade</a:t>
            </a:r>
          </a:p>
          <a:p>
            <a:r>
              <a:rPr lang="en-US" altLang="zh-CN" dirty="0"/>
              <a:t>What should you to get the 5%</a:t>
            </a:r>
          </a:p>
          <a:p>
            <a:pPr lvl="1"/>
            <a:r>
              <a:rPr lang="en-US" altLang="zh-CN" dirty="0"/>
              <a:t>We do not record attendance</a:t>
            </a:r>
          </a:p>
          <a:p>
            <a:pPr lvl="1"/>
            <a:r>
              <a:rPr lang="en-US" altLang="zh-CN" dirty="0"/>
              <a:t>You need to complete the lab quiz before each Friday (the weeks we have lab sessions)11:59pm, please refer to lab schedule and the exact due dates on Canvas. </a:t>
            </a:r>
          </a:p>
          <a:p>
            <a:r>
              <a:rPr lang="en-US" altLang="zh-CN" dirty="0"/>
              <a:t>The Lab Quizzes</a:t>
            </a:r>
          </a:p>
          <a:p>
            <a:pPr lvl="1"/>
            <a:r>
              <a:rPr lang="en-US" altLang="zh-CN" dirty="0"/>
              <a:t>In total 10 lab quizzes</a:t>
            </a:r>
          </a:p>
          <a:p>
            <a:pPr lvl="1"/>
            <a:r>
              <a:rPr lang="en-US" altLang="zh-CN" dirty="0"/>
              <a:t>Each quiz consists with around 5 to 7 questions, in the form of MC, T/F, short answers</a:t>
            </a:r>
          </a:p>
          <a:p>
            <a:pPr lvl="1"/>
            <a:r>
              <a:rPr lang="en-US" altLang="zh-CN" dirty="0"/>
              <a:t>3 attempts for each quiz, taking the highest score </a:t>
            </a:r>
          </a:p>
          <a:p>
            <a:r>
              <a:rPr lang="en-US" altLang="zh-CN" dirty="0"/>
              <a:t>Any questions about the lab please email</a:t>
            </a:r>
          </a:p>
          <a:p>
            <a:pPr lvl="1"/>
            <a:r>
              <a:rPr lang="en-US" altLang="zh-CN" u="sng" dirty="0">
                <a:solidFill>
                  <a:srgbClr val="0070C0"/>
                </a:solidFill>
                <a:hlinkClick r:id="rId2"/>
              </a:rPr>
              <a:t>imsophie@ust.hk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62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focus of the lab is more on the application side</a:t>
            </a:r>
          </a:p>
          <a:p>
            <a:r>
              <a:rPr lang="en-US" dirty="0"/>
              <a:t>Algorithm development VS. Model tuning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Tools for this course/lab</a:t>
            </a:r>
          </a:p>
          <a:p>
            <a:r>
              <a:rPr lang="en-US" dirty="0"/>
              <a:t>Weka</a:t>
            </a:r>
          </a:p>
          <a:p>
            <a:r>
              <a:rPr lang="en-US" dirty="0"/>
              <a:t>RapidMiner</a:t>
            </a:r>
          </a:p>
          <a:p>
            <a:r>
              <a:rPr lang="en-US" dirty="0"/>
              <a:t>Azure</a:t>
            </a:r>
          </a:p>
          <a:p>
            <a:r>
              <a:rPr lang="en-US" dirty="0"/>
              <a:t>Python (Anaconda / Jupyter notebook)</a:t>
            </a:r>
          </a:p>
        </p:txBody>
      </p:sp>
    </p:spTree>
    <p:extLst>
      <p:ext uri="{BB962C8B-B14F-4D97-AF65-F5344CB8AC3E}">
        <p14:creationId xmlns:p14="http://schemas.microsoft.com/office/powerpoint/2010/main" val="193309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46ED0C-8CD3-44FE-A805-055B7492D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42" y="3169654"/>
            <a:ext cx="9259748" cy="36026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Anaconda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latest version of Anaconda (Python 3.7 version) for your OS (Windows / MacOS / Linux)</a:t>
            </a:r>
            <a:br>
              <a:rPr lang="en-US" dirty="0"/>
            </a:br>
            <a:r>
              <a:rPr lang="en-US" dirty="0"/>
              <a:t>(</a:t>
            </a:r>
            <a:r>
              <a:rPr lang="en-US" u="sng" dirty="0">
                <a:hlinkClick r:id="rId3"/>
              </a:rPr>
              <a:t>https://www.anaconda.com/download/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7" name="橢圓 12"/>
          <p:cNvSpPr/>
          <p:nvPr/>
        </p:nvSpPr>
        <p:spPr>
          <a:xfrm>
            <a:off x="2262332" y="4656082"/>
            <a:ext cx="2539442" cy="12651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Anaconda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click, Run as administrator</a:t>
            </a:r>
          </a:p>
          <a:p>
            <a:endParaRPr lang="en-US" dirty="0"/>
          </a:p>
        </p:txBody>
      </p:sp>
      <p:pic>
        <p:nvPicPr>
          <p:cNvPr id="4" name="圖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202621" y="2372424"/>
            <a:ext cx="5585460" cy="940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ED1BC-2B25-4DD8-9099-448C8B68A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3" y="3312859"/>
            <a:ext cx="4335217" cy="3340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A2AD8-75FD-4164-9CD0-D3C135A62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958" y="2986555"/>
            <a:ext cx="4743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1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Anaconda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for: Just Me (recommended)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D18668-26EE-47FD-9BF4-AA0F5D77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4743450" cy="370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12B96-47DF-4B50-87DF-927E2E0E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173" y="2619374"/>
            <a:ext cx="4737126" cy="36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6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Anaconda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FD9937-8590-4ED8-A4A6-5507DC497536}"/>
              </a:ext>
            </a:extLst>
          </p:cNvPr>
          <p:cNvGrpSpPr/>
          <p:nvPr/>
        </p:nvGrpSpPr>
        <p:grpSpPr>
          <a:xfrm>
            <a:off x="838200" y="2146141"/>
            <a:ext cx="4845908" cy="3801139"/>
            <a:chOff x="838200" y="2146141"/>
            <a:chExt cx="4845908" cy="3801139"/>
          </a:xfrm>
        </p:grpSpPr>
        <p:pic>
          <p:nvPicPr>
            <p:cNvPr id="4" name="圖片 2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46141"/>
              <a:ext cx="4845908" cy="380113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C9DE04B-22CC-45F8-8BB9-691A390CF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146141"/>
              <a:ext cx="4845908" cy="32047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02BE34B-3738-4877-BEF8-8C449F2D0A8E}"/>
              </a:ext>
            </a:extLst>
          </p:cNvPr>
          <p:cNvGrpSpPr/>
          <p:nvPr/>
        </p:nvGrpSpPr>
        <p:grpSpPr>
          <a:xfrm>
            <a:off x="6311256" y="2198240"/>
            <a:ext cx="4759325" cy="3749040"/>
            <a:chOff x="6311256" y="2198240"/>
            <a:chExt cx="4759325" cy="3749040"/>
          </a:xfrm>
        </p:grpSpPr>
        <p:pic>
          <p:nvPicPr>
            <p:cNvPr id="5" name="圖片 2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311256" y="2198240"/>
              <a:ext cx="4759325" cy="37490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3AB7F6-1822-4E96-BA79-34F472B82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1256" y="2198240"/>
              <a:ext cx="4759325" cy="314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810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Anaconda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r>
              <a:rPr lang="en-US" dirty="0"/>
              <a:t>Also “Install Microsoft </a:t>
            </a:r>
            <a:r>
              <a:rPr lang="en-US" dirty="0" err="1"/>
              <a:t>VSCode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Wait until installation finish</a:t>
            </a:r>
          </a:p>
          <a:p>
            <a:endParaRPr lang="en-US" dirty="0"/>
          </a:p>
        </p:txBody>
      </p:sp>
      <p:pic>
        <p:nvPicPr>
          <p:cNvPr id="4" name="圖片 2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4726305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1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C5716E-C178-43F5-8226-A4D42886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42" y="2690986"/>
            <a:ext cx="7175715" cy="38319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find Anaconda Navigator in start menu, click “Launch” to launch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7041"/>
          <a:stretch/>
        </p:blipFill>
        <p:spPr>
          <a:xfrm>
            <a:off x="1136177" y="2690986"/>
            <a:ext cx="2752725" cy="3831968"/>
          </a:xfrm>
          <a:prstGeom prst="rect">
            <a:avLst/>
          </a:prstGeom>
        </p:spPr>
      </p:pic>
      <p:sp>
        <p:nvSpPr>
          <p:cNvPr id="5" name="橢圓 12"/>
          <p:cNvSpPr/>
          <p:nvPr/>
        </p:nvSpPr>
        <p:spPr>
          <a:xfrm>
            <a:off x="1540220" y="2965623"/>
            <a:ext cx="2191522" cy="5237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橢圓 12"/>
          <p:cNvSpPr/>
          <p:nvPr/>
        </p:nvSpPr>
        <p:spPr>
          <a:xfrm>
            <a:off x="6965864" y="5053397"/>
            <a:ext cx="1198606" cy="3425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422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Introduction to Anaconda and Jupyter notebook</vt:lpstr>
      <vt:lpstr>More about Lab sessions for this course</vt:lpstr>
      <vt:lpstr>About the Lab</vt:lpstr>
      <vt:lpstr>Install Anaconda </vt:lpstr>
      <vt:lpstr>Install Anaconda </vt:lpstr>
      <vt:lpstr>Install Anaconda </vt:lpstr>
      <vt:lpstr>Install Anaconda </vt:lpstr>
      <vt:lpstr>Install Anaconda </vt:lpstr>
      <vt:lpstr>Launch Jupyter notebook</vt:lpstr>
      <vt:lpstr>Launch Jupyter notebook</vt:lpstr>
      <vt:lpstr>Titanic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Anaconda and Jupyter notebook</dc:title>
  <dc:creator>Sophie GU</dc:creator>
  <cp:lastModifiedBy>Jiaying GU</cp:lastModifiedBy>
  <cp:revision>39</cp:revision>
  <dcterms:created xsi:type="dcterms:W3CDTF">2019-01-30T08:39:41Z</dcterms:created>
  <dcterms:modified xsi:type="dcterms:W3CDTF">2020-02-26T03:02:22Z</dcterms:modified>
</cp:coreProperties>
</file>