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12" autoAdjust="0"/>
  </p:normalViewPr>
  <p:slideViewPr>
    <p:cSldViewPr snapToGrid="0">
      <p:cViewPr varScale="1">
        <p:scale>
          <a:sx n="90" d="100"/>
          <a:sy n="90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AA8F8-3CA1-4E14-8F3B-2F692CEB8D4C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01979-76BD-4C4C-B28A-4B598487E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3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01979-76BD-4C4C-B28A-4B598487E5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4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2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1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2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8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7DB8-7A69-4756-8BEB-1E942397905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5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565" y="198095"/>
            <a:ext cx="11135500" cy="1149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565" y="1266354"/>
            <a:ext cx="11135500" cy="5089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7DB8-7A69-4756-8BEB-1E942397905A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E9F3B-6B5E-4635-8BD2-29E46F1F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0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 for Business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Exploration and Data Preprocessing</a:t>
            </a:r>
          </a:p>
          <a:p>
            <a:r>
              <a:rPr lang="en-US" dirty="0"/>
              <a:t>Based on Titanic Dataset</a:t>
            </a:r>
          </a:p>
          <a:p>
            <a:r>
              <a:rPr lang="en-US" dirty="0"/>
              <a:t>ISOM3360</a:t>
            </a:r>
          </a:p>
          <a:p>
            <a:r>
              <a:rPr lang="en-US" dirty="0"/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99060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 representation of data</a:t>
            </a:r>
          </a:p>
          <a:p>
            <a:r>
              <a:rPr lang="en-US" dirty="0"/>
              <a:t>To communicate information clearly and efficiently</a:t>
            </a:r>
          </a:p>
          <a:p>
            <a:r>
              <a:rPr lang="en-US" dirty="0"/>
              <a:t>Effective visualization helps users analyze and reason about data and evidence</a:t>
            </a:r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Box plot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Histogram / Bar chart</a:t>
            </a:r>
          </a:p>
          <a:p>
            <a:r>
              <a:rPr lang="en-US" dirty="0"/>
              <a:t>Import related libraries for Data Visualization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9476" y="5397411"/>
            <a:ext cx="8277225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seaborn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sns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matplotlib.pyplot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plt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latin typeface="Consolas" panose="020B0609020204030204" pitchFamily="49" charset="0"/>
              </a:rPr>
              <a:t>matplotlib</a:t>
            </a:r>
            <a:r>
              <a:rPr lang="en-US" sz="1600" dirty="0">
                <a:latin typeface="Consolas" panose="020B0609020204030204" pitchFamily="49" charset="0"/>
              </a:rPr>
              <a:t> inline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fig = </a:t>
            </a:r>
            <a:r>
              <a:rPr lang="en-US" sz="1600" dirty="0" err="1">
                <a:latin typeface="Consolas" panose="020B0609020204030204" pitchFamily="49" charset="0"/>
              </a:rPr>
              <a:t>plt.figure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figsize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18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sz="1600" dirty="0"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96228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66" y="1266354"/>
            <a:ext cx="7370808" cy="4731222"/>
          </a:xfrm>
        </p:spPr>
        <p:txBody>
          <a:bodyPr/>
          <a:lstStyle/>
          <a:p>
            <a:r>
              <a:rPr lang="en-US" dirty="0"/>
              <a:t>Boxplot for one single numeric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Two-dimensional boxplot, let’s see what is the distribution of ‘Survived’ by ‘Age’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405" y="1705785"/>
            <a:ext cx="827722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ax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sns.boxplot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05" y="2075805"/>
            <a:ext cx="3103605" cy="22771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2405" y="5161716"/>
            <a:ext cx="734197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bx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sns.boxplot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x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'Survived'</a:t>
            </a:r>
            <a:r>
              <a:rPr lang="en-US" sz="1600" dirty="0">
                <a:latin typeface="Consolas" panose="020B0609020204030204" pitchFamily="49" charset="0"/>
              </a:rPr>
              <a:t>], y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latin typeface="Consolas" panose="020B0609020204030204" pitchFamily="49" charset="0"/>
              </a:rPr>
              <a:t> 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644" y="4093845"/>
            <a:ext cx="36576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1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hist</a:t>
            </a:r>
            <a:r>
              <a:rPr lang="en-US" sz="2400" dirty="0">
                <a:latin typeface="Consolas" panose="020B0609020204030204" pitchFamily="49" charset="0"/>
              </a:rPr>
              <a:t>() </a:t>
            </a:r>
            <a:r>
              <a:rPr lang="en-US" dirty="0"/>
              <a:t>to create histogram chart for numeric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058" y="1878782"/>
            <a:ext cx="360045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latin typeface="Consolas" panose="020B0609020204030204" pitchFamily="49" charset="0"/>
              </a:rPr>
              <a:t>].</a:t>
            </a:r>
            <a:r>
              <a:rPr lang="en-US" sz="1600" dirty="0" err="1">
                <a:latin typeface="Consolas" panose="020B0609020204030204" pitchFamily="49" charset="0"/>
              </a:rPr>
              <a:t>hist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57" y="2248114"/>
            <a:ext cx="3600450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3107" y="1878782"/>
            <a:ext cx="597861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train.hist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bins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latin typeface="Consolas" panose="020B0609020204030204" pitchFamily="49" charset="0"/>
              </a:rPr>
              <a:t>,figsize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(18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10)</a:t>
            </a:r>
            <a:r>
              <a:rPr lang="en-US" sz="1600" dirty="0">
                <a:latin typeface="Consolas" panose="020B0609020204030204" pitchFamily="49" charset="0"/>
              </a:rPr>
              <a:t>,grid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False)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9AFF7-21E7-4C20-9579-1CB8030C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395" y="2415620"/>
            <a:ext cx="6514034" cy="36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0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65" y="1266354"/>
            <a:ext cx="5329885" cy="5089996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sz="2400" dirty="0">
                <a:latin typeface="Consolas" panose="020B0609020204030204" pitchFamily="49" charset="0"/>
              </a:rPr>
              <a:t>.value_counts().plot </a:t>
            </a:r>
            <a:r>
              <a:rPr lang="en-US" dirty="0"/>
              <a:t>to create bar chart for categorical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4057" y="2632035"/>
            <a:ext cx="4870624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'Survived'</a:t>
            </a:r>
            <a:r>
              <a:rPr lang="en-US" sz="1600" dirty="0">
                <a:latin typeface="Consolas" panose="020B0609020204030204" pitchFamily="49" charset="0"/>
              </a:rPr>
              <a:t>].value_counts().plot(kind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'bar'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79524" y="1266354"/>
            <a:ext cx="5918887" cy="5089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 apply normalization to ‘Survived’, you can get the distribution bounded between [0,1]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90500" y="2632035"/>
            <a:ext cx="524956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'Survived'</a:t>
            </a:r>
            <a:r>
              <a:rPr lang="en-US" sz="1600" dirty="0">
                <a:latin typeface="Consolas" panose="020B0609020204030204" pitchFamily="49" charset="0"/>
              </a:rPr>
              <a:t>].value_counts(normalize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latin typeface="Consolas" panose="020B0609020204030204" pitchFamily="49" charset="0"/>
              </a:rPr>
              <a:t>).plot(kind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'bar'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05050" y="3966006"/>
            <a:ext cx="1736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chart above, around 60% of the passenger did not survived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90499" y="6260258"/>
            <a:ext cx="411202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'Survived'</a:t>
            </a:r>
            <a:r>
              <a:rPr lang="en-US" sz="1600" dirty="0">
                <a:latin typeface="Consolas" panose="020B0609020204030204" pitchFamily="49" charset="0"/>
              </a:rPr>
              <a:t>].</a:t>
            </a:r>
            <a:r>
              <a:rPr lang="en-US" sz="1600" dirty="0" err="1">
                <a:latin typeface="Consolas" panose="020B0609020204030204" pitchFamily="49" charset="0"/>
              </a:rPr>
              <a:t>value_counts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'0'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4176F7-FBA1-4781-B35A-EA889B17E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74" y="3641191"/>
            <a:ext cx="4162425" cy="2657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D5AE43-6653-417E-8D8F-B2BFDDE2D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761" y="3641191"/>
            <a:ext cx="41148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31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chart for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histogram with more dimensions by using </a:t>
            </a:r>
            <a:r>
              <a:rPr lang="en-US" dirty="0" err="1"/>
              <a:t>matplotlib.pyplot</a:t>
            </a:r>
            <a:r>
              <a:rPr lang="en-US" dirty="0"/>
              <a:t> Library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130" y="2046288"/>
            <a:ext cx="1006045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g = </a:t>
            </a:r>
            <a:r>
              <a:rPr lang="en-US" sz="1600" dirty="0" err="1">
                <a:latin typeface="Consolas" panose="020B0609020204030204" pitchFamily="49" charset="0"/>
              </a:rPr>
              <a:t>sns.FacetGrid</a:t>
            </a:r>
            <a:r>
              <a:rPr lang="en-US" sz="1600" dirty="0">
                <a:latin typeface="Consolas" panose="020B0609020204030204" pitchFamily="49" charset="0"/>
              </a:rPr>
              <a:t>(train, col=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'Sex'</a:t>
            </a:r>
            <a:r>
              <a:rPr lang="en-US" sz="1600" dirty="0">
                <a:latin typeface="Consolas" panose="020B0609020204030204" pitchFamily="49" charset="0"/>
              </a:rPr>
              <a:t>, row=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'Survived'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margin_titles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g.map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plt.</a:t>
            </a:r>
            <a:r>
              <a:rPr lang="en-US" sz="1600" dirty="0" err="1">
                <a:latin typeface="Consolas" panose="020B0609020204030204" pitchFamily="49" charset="0"/>
              </a:rPr>
              <a:t>hist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Age'</a:t>
            </a:r>
            <a:r>
              <a:rPr lang="en-US" sz="1600" dirty="0" err="1">
                <a:latin typeface="Consolas" panose="020B0609020204030204" pitchFamily="49" charset="0"/>
              </a:rPr>
              <a:t>,color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'blue'</a:t>
            </a: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519" y="2768943"/>
            <a:ext cx="44100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0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scatter plot with more dimensions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1131" y="2046002"/>
            <a:ext cx="10060459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g = </a:t>
            </a:r>
            <a:r>
              <a:rPr lang="en-US" sz="1600" dirty="0" err="1">
                <a:latin typeface="Consolas" panose="020B0609020204030204" pitchFamily="49" charset="0"/>
              </a:rPr>
              <a:t>sns.FacetGrid</a:t>
            </a:r>
            <a:r>
              <a:rPr lang="en-US" sz="1600" dirty="0">
                <a:latin typeface="Consolas" panose="020B0609020204030204" pitchFamily="49" charset="0"/>
              </a:rPr>
              <a:t>(train, hue=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'Survived'</a:t>
            </a:r>
            <a:r>
              <a:rPr lang="en-US" sz="1600" dirty="0">
                <a:latin typeface="Consolas" panose="020B0609020204030204" pitchFamily="49" charset="0"/>
              </a:rPr>
              <a:t>, col=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Pclass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margin_titles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g=</a:t>
            </a:r>
            <a:r>
              <a:rPr lang="en-US" sz="1600" dirty="0" err="1">
                <a:latin typeface="Consolas" panose="020B0609020204030204" pitchFamily="49" charset="0"/>
              </a:rPr>
              <a:t>g.map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plt.scatter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'Fare'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 err="1">
                <a:latin typeface="Consolas" panose="020B0609020204030204" pitchFamily="49" charset="0"/>
              </a:rPr>
              <a:t>edgecolor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'w'</a:t>
            </a:r>
            <a:r>
              <a:rPr lang="en-US" sz="1600" dirty="0">
                <a:latin typeface="Consolas" panose="020B0609020204030204" pitchFamily="49" charset="0"/>
              </a:rPr>
              <a:t>).</a:t>
            </a:r>
            <a:r>
              <a:rPr lang="en-US" sz="1600" dirty="0" err="1">
                <a:latin typeface="Consolas" panose="020B0609020204030204" pitchFamily="49" charset="0"/>
              </a:rPr>
              <a:t>add_legend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167" y="2741761"/>
            <a:ext cx="7581752" cy="23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7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using </a:t>
            </a:r>
            <a:r>
              <a:rPr lang="en-US" b="1" dirty="0"/>
              <a:t>domain knowledge </a:t>
            </a:r>
            <a:r>
              <a:rPr lang="en-US" dirty="0"/>
              <a:t>of the data to create features that make machine learning algorithms work</a:t>
            </a:r>
          </a:p>
          <a:p>
            <a:r>
              <a:rPr lang="en-US" altLang="zh-CN" dirty="0"/>
              <a:t>C</a:t>
            </a:r>
            <a:r>
              <a:rPr lang="en-US" dirty="0"/>
              <a:t>onsidered essential in applied machine learning / data analytics</a:t>
            </a:r>
          </a:p>
          <a:p>
            <a:r>
              <a:rPr lang="en-US" dirty="0"/>
              <a:t>Difficult and expensive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55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 / Discretization of numeric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Let’s apply binning to ‘Age’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How many Age group we should have? Domain knowledge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 this example, simply create 3 age groups with equal interval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Visualize the newly created variable ‘Age-binned’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Check train dataset and there is a new column</a:t>
            </a:r>
            <a:br>
              <a:rPr lang="en-US" dirty="0"/>
            </a:br>
            <a:r>
              <a:rPr lang="en-US" dirty="0"/>
              <a:t>called ‘Age-binned’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705" y="2601416"/>
            <a:ext cx="800655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group_names</a:t>
            </a:r>
            <a:r>
              <a:rPr lang="en-US" sz="1600" dirty="0"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'Young'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'Middle aged'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'Senior'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704" y="2939970"/>
            <a:ext cx="800655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'Age-binned'</a:t>
            </a:r>
            <a:r>
              <a:rPr lang="en-US" sz="1600" dirty="0">
                <a:latin typeface="Consolas" panose="020B0609020204030204" pitchFamily="49" charset="0"/>
              </a:rPr>
              <a:t>]=</a:t>
            </a:r>
            <a:r>
              <a:rPr lang="en-US" sz="1600" dirty="0" err="1">
                <a:latin typeface="Consolas" panose="020B0609020204030204" pitchFamily="49" charset="0"/>
              </a:rPr>
              <a:t>pd.cut</a:t>
            </a:r>
            <a:r>
              <a:rPr lang="en-US" sz="1600" dirty="0">
                <a:latin typeface="Consolas" panose="020B0609020204030204" pitchFamily="49" charset="0"/>
              </a:rPr>
              <a:t>(train[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latin typeface="Consolas" panose="020B0609020204030204" pitchFamily="49" charset="0"/>
              </a:rPr>
              <a:t>], </a:t>
            </a:r>
            <a:r>
              <a:rPr lang="en-US" altLang="zh-CN" sz="16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, labels=</a:t>
            </a:r>
            <a:r>
              <a:rPr lang="en-US" sz="1600" dirty="0" err="1">
                <a:latin typeface="Consolas" panose="020B0609020204030204" pitchFamily="49" charset="0"/>
              </a:rPr>
              <a:t>group_names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1704" y="3847995"/>
            <a:ext cx="672288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'Age-binned']</a:t>
            </a:r>
            <a:r>
              <a:rPr lang="en-US" sz="1600" dirty="0">
                <a:latin typeface="Consolas" panose="020B0609020204030204" pitchFamily="49" charset="0"/>
              </a:rPr>
              <a:t>.value_counts().plot(kind=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'bar'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04" y="5375275"/>
            <a:ext cx="9477375" cy="98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DA3D8-900D-4150-BC68-E77058724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448" y="2851899"/>
            <a:ext cx="3025756" cy="23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1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of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to normalize ‘Fare’</a:t>
            </a:r>
          </a:p>
          <a:p>
            <a:r>
              <a:rPr lang="en-US" dirty="0"/>
              <a:t>We will need some functions from </a:t>
            </a:r>
            <a:r>
              <a:rPr lang="en-US" sz="2400" dirty="0">
                <a:latin typeface="Consolas" panose="020B0609020204030204" pitchFamily="49" charset="0"/>
              </a:rPr>
              <a:t>preprocessing</a:t>
            </a:r>
            <a:r>
              <a:rPr lang="en-US" dirty="0"/>
              <a:t> from the </a:t>
            </a:r>
            <a:r>
              <a:rPr lang="en-US" sz="2400" dirty="0" err="1">
                <a:latin typeface="Consolas" panose="020B0609020204030204" pitchFamily="49" charset="0"/>
              </a:rPr>
              <a:t>sklearn</a:t>
            </a:r>
            <a:r>
              <a:rPr lang="en-US" dirty="0"/>
              <a:t> library </a:t>
            </a:r>
          </a:p>
          <a:p>
            <a:endParaRPr lang="en-US" dirty="0"/>
          </a:p>
          <a:p>
            <a:r>
              <a:rPr lang="en-US" dirty="0"/>
              <a:t>Apply min-max normalization on a single attribute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</a:t>
            </a:r>
            <a:r>
              <a:rPr lang="en-US" dirty="0" err="1"/>
              <a:t>Zscore</a:t>
            </a:r>
            <a:r>
              <a:rPr lang="en-US" dirty="0"/>
              <a:t> normalization on a single attribute</a:t>
            </a:r>
          </a:p>
          <a:p>
            <a:endParaRPr 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1056504" y="2606417"/>
            <a:ext cx="672288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sklearn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preprocessing</a:t>
            </a:r>
            <a:endParaRPr lang="en-US" sz="16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7649" y="3674676"/>
            <a:ext cx="8919997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minmax_scaler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preprocessing.MinMaxScaler</a:t>
            </a:r>
            <a:r>
              <a:rPr lang="en-US" sz="1600" dirty="0">
                <a:latin typeface="Consolas" panose="020B0609020204030204" pitchFamily="49" charset="0"/>
              </a:rPr>
              <a:t>().fit(train[[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'Fare'</a:t>
            </a:r>
            <a:r>
              <a:rPr lang="en-US" sz="1600" dirty="0">
                <a:latin typeface="Consolas" panose="020B0609020204030204" pitchFamily="49" charset="0"/>
              </a:rPr>
              <a:t>]])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Fare_minmax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latin typeface="Consolas" panose="020B0609020204030204" pitchFamily="49" charset="0"/>
              </a:rPr>
              <a:t>]=</a:t>
            </a:r>
            <a:r>
              <a:rPr lang="en-US" sz="1600" dirty="0" err="1">
                <a:latin typeface="Consolas" panose="020B0609020204030204" pitchFamily="49" charset="0"/>
              </a:rPr>
              <a:t>minmax_scaler.transform</a:t>
            </a:r>
            <a:r>
              <a:rPr lang="en-US" sz="1600" dirty="0">
                <a:latin typeface="Consolas" panose="020B0609020204030204" pitchFamily="49" charset="0"/>
              </a:rPr>
              <a:t>(train[[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'Fare'</a:t>
            </a:r>
            <a:r>
              <a:rPr lang="en-US" sz="1600" dirty="0">
                <a:latin typeface="Consolas" panose="020B0609020204030204" pitchFamily="49" charset="0"/>
              </a:rPr>
              <a:t>]])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ACE16-74EB-4F2F-BC96-5721681D19F0}"/>
              </a:ext>
            </a:extLst>
          </p:cNvPr>
          <p:cNvSpPr/>
          <p:nvPr/>
        </p:nvSpPr>
        <p:spPr>
          <a:xfrm>
            <a:off x="957648" y="5129981"/>
            <a:ext cx="89199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zscore_scaler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preprocessing.StandardScaler</a:t>
            </a:r>
            <a:r>
              <a:rPr lang="en-US" sz="1600" dirty="0">
                <a:latin typeface="Consolas" panose="020B0609020204030204" pitchFamily="49" charset="0"/>
              </a:rPr>
              <a:t>().fit(train[[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'Fare'</a:t>
            </a:r>
            <a:r>
              <a:rPr lang="en-US" sz="1600" dirty="0">
                <a:latin typeface="Consolas" panose="020B0609020204030204" pitchFamily="49" charset="0"/>
              </a:rPr>
              <a:t>]])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Fare_zscore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latin typeface="Consolas" panose="020B0609020204030204" pitchFamily="49" charset="0"/>
              </a:rPr>
              <a:t>]=</a:t>
            </a:r>
            <a:r>
              <a:rPr lang="en-US" sz="1600" dirty="0" err="1">
                <a:latin typeface="Consolas" panose="020B0609020204030204" pitchFamily="49" charset="0"/>
              </a:rPr>
              <a:t>zscore_scaler.transform</a:t>
            </a:r>
            <a:r>
              <a:rPr lang="en-US" sz="1600" dirty="0">
                <a:latin typeface="Consolas" panose="020B0609020204030204" pitchFamily="49" charset="0"/>
              </a:rPr>
              <a:t>(train[[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'Fare'</a:t>
            </a:r>
            <a:r>
              <a:rPr lang="en-US" sz="1600" dirty="0">
                <a:latin typeface="Consolas" panose="020B0609020204030204" pitchFamily="49" charset="0"/>
              </a:rPr>
              <a:t>]])</a:t>
            </a:r>
          </a:p>
        </p:txBody>
      </p:sp>
    </p:spTree>
    <p:extLst>
      <p:ext uri="{BB962C8B-B14F-4D97-AF65-F5344CB8AC3E}">
        <p14:creationId xmlns:p14="http://schemas.microsoft.com/office/powerpoint/2010/main" val="54951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dummy variables / one-hot-encoding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4565" y="1266354"/>
            <a:ext cx="11053026" cy="5089996"/>
          </a:xfrm>
        </p:spPr>
        <p:txBody>
          <a:bodyPr/>
          <a:lstStyle/>
          <a:p>
            <a:r>
              <a:rPr lang="en-US" altLang="zh-CN" dirty="0"/>
              <a:t>We can use </a:t>
            </a:r>
            <a:r>
              <a:rPr lang="en-US" altLang="zh-CN" sz="2400" dirty="0" err="1">
                <a:latin typeface="Consolas" panose="020B0609020204030204" pitchFamily="49" charset="0"/>
              </a:rPr>
              <a:t>pd.get_dummies</a:t>
            </a:r>
            <a:r>
              <a:rPr lang="en-US" altLang="zh-CN" dirty="0"/>
              <a:t> to create dummy variables for categorical features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Adding the dummy variables to the data </a:t>
            </a:r>
            <a:br>
              <a:rPr lang="en-US" altLang="zh-CN" dirty="0"/>
            </a:br>
            <a:r>
              <a:rPr lang="en-US" altLang="zh-CN" dirty="0"/>
              <a:t>frame</a:t>
            </a:r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982611" y="2133422"/>
            <a:ext cx="455136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sexdummy</a:t>
            </a:r>
            <a:r>
              <a:rPr lang="en-US" sz="1600" dirty="0">
                <a:latin typeface="Consolas" panose="020B0609020204030204" pitchFamily="49" charset="0"/>
              </a:rPr>
              <a:t> =</a:t>
            </a:r>
            <a:r>
              <a:rPr lang="en-US" sz="1600" dirty="0" err="1">
                <a:latin typeface="Consolas" panose="020B0609020204030204" pitchFamily="49" charset="0"/>
              </a:rPr>
              <a:t>pd.get_dummies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'Sex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‘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zh-CN" altLang="en-US" sz="1600" dirty="0">
                <a:latin typeface="Consolas" panose="020B0609020204030204" pitchFamily="49" charset="0"/>
              </a:rPr>
              <a:t>，</a:t>
            </a:r>
            <a:r>
              <a:rPr lang="en-US" altLang="zh-CN" sz="1600" dirty="0">
                <a:latin typeface="Consolas" panose="020B0609020204030204" pitchFamily="49" charset="0"/>
              </a:rPr>
              <a:t>prefix=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'Sex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‘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759327" y="5605834"/>
            <a:ext cx="889106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trainwithdummy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pd.concat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</a:rPr>
              <a:t>train,sexdummy,embarkeddummy</a:t>
            </a:r>
            <a:r>
              <a:rPr lang="en-US" sz="1600" dirty="0">
                <a:latin typeface="Consolas" panose="020B0609020204030204" pitchFamily="49" charset="0"/>
              </a:rPr>
              <a:t>],axis=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,sort=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F5D38-7B84-4E2F-95A9-B2AA527EF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51"/>
          <a:stretch/>
        </p:blipFill>
        <p:spPr>
          <a:xfrm>
            <a:off x="982611" y="2796774"/>
            <a:ext cx="2667000" cy="1910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C20750-00E5-49CC-B001-56161989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30" y="1984925"/>
            <a:ext cx="38290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0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Titanic Case – Prediction on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Reasons for passengers who survived</a:t>
            </a:r>
          </a:p>
          <a:p>
            <a:pPr lvl="1"/>
            <a:r>
              <a:rPr lang="en-US" dirty="0"/>
              <a:t>Women, Children </a:t>
            </a:r>
          </a:p>
          <a:p>
            <a:pPr lvl="1"/>
            <a:r>
              <a:rPr lang="en-US" dirty="0"/>
              <a:t>Upper-class / Social Status </a:t>
            </a:r>
          </a:p>
          <a:p>
            <a:pPr lvl="1"/>
            <a:r>
              <a:rPr lang="en-US" dirty="0"/>
              <a:t>Luckiness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In this very first project, we are trying to analyze </a:t>
            </a:r>
            <a:r>
              <a:rPr lang="en-US" b="1" dirty="0"/>
              <a:t>what kind of people were likely to be survived</a:t>
            </a:r>
            <a:r>
              <a:rPr lang="en-US" dirty="0"/>
              <a:t> </a:t>
            </a:r>
          </a:p>
          <a:p>
            <a:r>
              <a:rPr lang="en-US" dirty="0"/>
              <a:t>You can refer to the following link to know more about the project </a:t>
            </a:r>
            <a:r>
              <a:rPr lang="en-US" dirty="0">
                <a:hlinkClick r:id="rId2"/>
              </a:rPr>
              <a:t>https://www.kaggle.com/c/titanic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1821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Drop features</a:t>
            </a:r>
            <a:endParaRPr lang="zh-CN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Drop meaningless features, </a:t>
            </a:r>
            <a:r>
              <a:rPr lang="en-US" altLang="zh-CN" dirty="0" err="1"/>
              <a:t>eg:Ticket</a:t>
            </a:r>
            <a:r>
              <a:rPr lang="en-US" altLang="zh-CN" dirty="0"/>
              <a:t>, Name</a:t>
            </a:r>
          </a:p>
          <a:p>
            <a:r>
              <a:rPr lang="en-US" altLang="zh-CN" dirty="0"/>
              <a:t>Drop duplicated features, </a:t>
            </a:r>
            <a:r>
              <a:rPr lang="en-US" altLang="zh-CN" dirty="0" err="1"/>
              <a:t>eg</a:t>
            </a:r>
            <a:r>
              <a:rPr lang="en-US" altLang="zh-CN" dirty="0"/>
              <a:t>: Sex, Embarked, Age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Is the above dataset ready to use?</a:t>
            </a:r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906508" y="2460789"/>
            <a:ext cx="9629971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traindrop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trainwithdummy.drop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latin typeface="Consolas" panose="020B0609020204030204" pitchFamily="49" charset="0"/>
              </a:rPr>
              <a:t>columns=[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Name'</a:t>
            </a:r>
            <a:r>
              <a:rPr lang="en-US" sz="1600" dirty="0" err="1"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'Sex'</a:t>
            </a:r>
            <a:r>
              <a:rPr lang="en-US" sz="1600" dirty="0" err="1"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'Ticket'</a:t>
            </a:r>
            <a:r>
              <a:rPr lang="en-US" sz="1600" dirty="0" err="1"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'Embarked'</a:t>
            </a:r>
            <a:r>
              <a:rPr lang="en-US" sz="1600" dirty="0" err="1"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'Age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96BC1-D547-48F7-8122-87647312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08" y="2799343"/>
            <a:ext cx="97821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6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we start our analysis, it is always a good practice to look into our data first</a:t>
            </a:r>
          </a:p>
          <a:p>
            <a:r>
              <a:rPr lang="en-US" dirty="0"/>
              <a:t>Import related libraries for data management and then load the datasets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2406" y="2788438"/>
            <a:ext cx="5612027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library used for data management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numpy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np 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</a:rPr>
              <a:t> pandas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2405" y="4037855"/>
            <a:ext cx="803222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load datasets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train = </a:t>
            </a:r>
            <a:r>
              <a:rPr lang="en-US" sz="1600" dirty="0" err="1">
                <a:latin typeface="Consolas" panose="020B0609020204030204" pitchFamily="49" charset="0"/>
              </a:rPr>
              <a:t>pd.read_csv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'train.csv’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index_col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PassengerId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test = </a:t>
            </a:r>
            <a:r>
              <a:rPr lang="en-US" sz="1600" dirty="0" err="1">
                <a:latin typeface="Consolas" panose="020B0609020204030204" pitchFamily="49" charset="0"/>
              </a:rPr>
              <a:t>pd.read_csv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'test.csv’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index_col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PassengerId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840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the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typing in the </a:t>
            </a:r>
            <a:r>
              <a:rPr lang="en-US" b="1" dirty="0"/>
              <a:t>name</a:t>
            </a:r>
            <a:r>
              <a:rPr lang="en-US" dirty="0"/>
              <a:t> of the data frame will result in nicely formatted outputs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sz="2400" dirty="0">
                <a:latin typeface="Consolas" panose="020B0609020204030204" pitchFamily="49" charset="0"/>
              </a:rPr>
              <a:t>.head() </a:t>
            </a:r>
            <a:r>
              <a:rPr lang="en-US" dirty="0"/>
              <a:t>to view the first 5 instances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1" y="2152359"/>
            <a:ext cx="7228901" cy="27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8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Dataset information /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354"/>
            <a:ext cx="10515600" cy="4908807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sz="2400" dirty="0">
                <a:latin typeface="Consolas" panose="020B0609020204030204" pitchFamily="49" charset="0"/>
              </a:rPr>
              <a:t>.info()</a:t>
            </a:r>
            <a:r>
              <a:rPr lang="en-US" sz="2400" dirty="0"/>
              <a:t> </a:t>
            </a:r>
            <a:r>
              <a:rPr lang="en-US" dirty="0"/>
              <a:t>and </a:t>
            </a:r>
            <a:r>
              <a:rPr lang="en-US" sz="2400" dirty="0">
                <a:latin typeface="Consolas" panose="020B0609020204030204" pitchFamily="49" charset="0"/>
              </a:rPr>
              <a:t>.describe() </a:t>
            </a:r>
            <a:r>
              <a:rPr lang="en-US" dirty="0"/>
              <a:t>to get an overview of the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any problem with this dataset?</a:t>
            </a:r>
          </a:p>
          <a:p>
            <a:pPr lvl="1"/>
            <a:r>
              <a:rPr lang="en-US" dirty="0"/>
              <a:t>Data type?</a:t>
            </a:r>
          </a:p>
          <a:p>
            <a:pPr lvl="1"/>
            <a:r>
              <a:rPr lang="en-US" dirty="0"/>
              <a:t>Missing values?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53" y="1813370"/>
            <a:ext cx="3108819" cy="264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361" y="1789924"/>
            <a:ext cx="5537134" cy="262874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184" y="1789924"/>
            <a:ext cx="2376963" cy="12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7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probably have found out that the data type for some variables are not truly represent their meanings</a:t>
            </a:r>
          </a:p>
          <a:p>
            <a:pPr lvl="1"/>
            <a:r>
              <a:rPr lang="en-US" dirty="0"/>
              <a:t>Survived (0 means not survived, 1 means survived)</a:t>
            </a:r>
          </a:p>
          <a:p>
            <a:pPr lvl="1"/>
            <a:r>
              <a:rPr lang="en-US" dirty="0" err="1"/>
              <a:t>Pclass</a:t>
            </a:r>
            <a:r>
              <a:rPr lang="en-US" dirty="0"/>
              <a:t> (1 = 1st, 2 = 2nd, 3 = 3rd)</a:t>
            </a:r>
          </a:p>
          <a:p>
            <a:r>
              <a:rPr lang="en-US" dirty="0"/>
              <a:t>Use 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astype</a:t>
            </a:r>
            <a:r>
              <a:rPr lang="en-US" sz="2400" dirty="0">
                <a:latin typeface="Consolas" panose="020B0609020204030204" pitchFamily="49" charset="0"/>
              </a:rPr>
              <a:t>() </a:t>
            </a:r>
            <a:r>
              <a:rPr lang="en-US" dirty="0"/>
              <a:t>to change the data type for a variable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337" y="4263634"/>
            <a:ext cx="2460100" cy="1142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566" y="3590518"/>
            <a:ext cx="3683472" cy="29719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35566" y="5165122"/>
            <a:ext cx="2596077" cy="14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35566" y="5917469"/>
            <a:ext cx="2596077" cy="14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14585" y="5116291"/>
            <a:ext cx="242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missing values for ‘Age’, ‘Cabin’ and ‘Embarked’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35565" y="6054681"/>
            <a:ext cx="2596077" cy="148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30" y="3590518"/>
            <a:ext cx="4638777" cy="5215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337" y="5556523"/>
            <a:ext cx="2460101" cy="12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5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</a:rPr>
              <a:t>isnull</a:t>
            </a:r>
            <a:r>
              <a:rPr lang="en-US" sz="2400" dirty="0">
                <a:latin typeface="Consolas" panose="020B0609020204030204" pitchFamily="49" charset="0"/>
              </a:rPr>
              <a:t>() </a:t>
            </a:r>
            <a:r>
              <a:rPr lang="en-US" dirty="0"/>
              <a:t>to find out the instances that have missing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Replace missing values in ‘Age’ with mean (numeric variables)</a:t>
            </a:r>
          </a:p>
          <a:p>
            <a:endParaRPr lang="en-US" dirty="0"/>
          </a:p>
          <a:p>
            <a:r>
              <a:rPr lang="en-US" dirty="0"/>
              <a:t>You can check the data frame info to see whether the missing value in ‘Age’ have been filled up with mean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125" y="1825070"/>
            <a:ext cx="8277225" cy="118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126" y="3811352"/>
            <a:ext cx="827722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latin typeface="Consolas" panose="020B0609020204030204" pitchFamily="49" charset="0"/>
              </a:rPr>
              <a:t>].</a:t>
            </a:r>
            <a:r>
              <a:rPr lang="en-US" sz="1600" dirty="0" err="1">
                <a:latin typeface="Consolas" panose="020B0609020204030204" pitchFamily="49" charset="0"/>
              </a:rPr>
              <a:t>fillna</a:t>
            </a:r>
            <a:r>
              <a:rPr lang="en-US" sz="1600" dirty="0">
                <a:latin typeface="Consolas" panose="020B0609020204030204" pitchFamily="49" charset="0"/>
              </a:rPr>
              <a:t>(train[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'Age'</a:t>
            </a:r>
            <a:r>
              <a:rPr lang="en-US" sz="1600" dirty="0">
                <a:latin typeface="Consolas" panose="020B0609020204030204" pitchFamily="49" charset="0"/>
              </a:rPr>
              <a:t>].mean(),</a:t>
            </a:r>
            <a:r>
              <a:rPr lang="en-US" sz="1600" dirty="0" err="1">
                <a:latin typeface="Consolas" panose="020B0609020204030204" pitchFamily="49" charset="0"/>
              </a:rPr>
              <a:t>inplace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715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missing values in ‘Embarked’ with the most frequent value (mode)</a:t>
            </a:r>
          </a:p>
          <a:p>
            <a:r>
              <a:rPr lang="en-US" dirty="0"/>
              <a:t>Use </a:t>
            </a:r>
            <a:r>
              <a:rPr lang="en-US" sz="2400" dirty="0">
                <a:latin typeface="Consolas" panose="020B0609020204030204" pitchFamily="49" charset="0"/>
              </a:rPr>
              <a:t>.describe() </a:t>
            </a:r>
            <a:r>
              <a:rPr lang="en-US" dirty="0"/>
              <a:t>to find out the most frequent value for ‘Embarked’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Fill missing values for ‘Embarked’ with ‘S’</a:t>
            </a:r>
          </a:p>
          <a:p>
            <a:endParaRPr lang="en-US" dirty="0"/>
          </a:p>
          <a:p>
            <a:pPr lvl="1"/>
            <a:r>
              <a:rPr lang="en-US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en-US" altLang="zh-CN" dirty="0" err="1"/>
              <a:t>value_counts</a:t>
            </a:r>
            <a:r>
              <a:rPr lang="en-US" altLang="zh-CN" dirty="0"/>
              <a:t>() to find the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90" y="2714344"/>
            <a:ext cx="3020397" cy="1448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4190" y="4710849"/>
            <a:ext cx="827722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'Embarked'</a:t>
            </a:r>
            <a:r>
              <a:rPr lang="en-US" sz="1600" dirty="0">
                <a:latin typeface="Consolas" panose="020B0609020204030204" pitchFamily="49" charset="0"/>
              </a:rPr>
              <a:t>].</a:t>
            </a:r>
            <a:r>
              <a:rPr lang="en-US" sz="1600" dirty="0" err="1">
                <a:latin typeface="Consolas" panose="020B0609020204030204" pitchFamily="49" charset="0"/>
              </a:rPr>
              <a:t>fillna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"S", </a:t>
            </a:r>
            <a:r>
              <a:rPr lang="en-US" sz="1600" dirty="0" err="1">
                <a:latin typeface="Consolas" panose="020B0609020204030204" pitchFamily="49" charset="0"/>
              </a:rPr>
              <a:t>inplace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D0479C-615D-4FA4-8E46-7194673C87EB}"/>
              </a:ext>
            </a:extLst>
          </p:cNvPr>
          <p:cNvSpPr/>
          <p:nvPr/>
        </p:nvSpPr>
        <p:spPr>
          <a:xfrm>
            <a:off x="1184190" y="5591646"/>
            <a:ext cx="938457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'Embarked</a:t>
            </a:r>
            <a:r>
              <a:rPr lang="en-US" sz="1600" dirty="0">
                <a:latin typeface="Consolas" panose="020B0609020204030204" pitchFamily="49" charset="0"/>
              </a:rPr>
              <a:t>'].</a:t>
            </a:r>
            <a:r>
              <a:rPr lang="en-US" sz="1600" dirty="0" err="1">
                <a:latin typeface="Consolas" panose="020B0609020204030204" pitchFamily="49" charset="0"/>
              </a:rPr>
              <a:t>fillna</a:t>
            </a:r>
            <a:r>
              <a:rPr lang="en-US" sz="1600" dirty="0">
                <a:latin typeface="Consolas" panose="020B0609020204030204" pitchFamily="49" charset="0"/>
              </a:rPr>
              <a:t>(train[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'Embarked</a:t>
            </a:r>
            <a:r>
              <a:rPr lang="en-US" sz="1600" dirty="0">
                <a:latin typeface="Consolas" panose="020B0609020204030204" pitchFamily="49" charset="0"/>
              </a:rPr>
              <a:t>'].</a:t>
            </a:r>
            <a:r>
              <a:rPr lang="en-US" sz="1600" dirty="0" err="1">
                <a:latin typeface="Consolas" panose="020B0609020204030204" pitchFamily="49" charset="0"/>
              </a:rPr>
              <a:t>value_counts</a:t>
            </a:r>
            <a:r>
              <a:rPr lang="en-US" sz="1600" dirty="0">
                <a:latin typeface="Consolas" panose="020B0609020204030204" pitchFamily="49" charset="0"/>
              </a:rPr>
              <a:t>().index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en-US" sz="1600" dirty="0" err="1">
                <a:latin typeface="Consolas" panose="020B0609020204030204" pitchFamily="49" charset="0"/>
              </a:rPr>
              <a:t>inplace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966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687 rows that miss the value for “Cabin”, it might not be a best way to fill the </a:t>
            </a:r>
            <a:r>
              <a:rPr lang="en-US" dirty="0" err="1"/>
              <a:t>NaNs</a:t>
            </a:r>
            <a:r>
              <a:rPr lang="en-US" dirty="0"/>
              <a:t> with mode, and in this case, we can simply remove the whole column of ‘Cabin’</a:t>
            </a:r>
          </a:p>
          <a:p>
            <a:r>
              <a:rPr lang="en-US" dirty="0"/>
              <a:t>Use </a:t>
            </a:r>
            <a:r>
              <a:rPr lang="en-US" sz="2400" dirty="0">
                <a:latin typeface="Consolas" panose="020B0609020204030204" pitchFamily="49" charset="0"/>
              </a:rPr>
              <a:t>.drop() </a:t>
            </a:r>
            <a:r>
              <a:rPr lang="en-US" dirty="0"/>
              <a:t>to delete columns</a:t>
            </a:r>
          </a:p>
          <a:p>
            <a:endParaRPr lang="en-US" dirty="0"/>
          </a:p>
          <a:p>
            <a:r>
              <a:rPr lang="en-US" dirty="0"/>
              <a:t>Use .info() to check again the information about the train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7119" y="3040896"/>
            <a:ext cx="8277225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train = </a:t>
            </a:r>
            <a:r>
              <a:rPr lang="en-US" sz="1600" dirty="0" err="1">
                <a:latin typeface="Consolas" panose="020B0609020204030204" pitchFamily="49" charset="0"/>
              </a:rPr>
              <a:t>train.drop</a:t>
            </a:r>
            <a:r>
              <a:rPr lang="en-US" sz="1600" dirty="0">
                <a:latin typeface="Consolas" panose="020B0609020204030204" pitchFamily="49" charset="0"/>
              </a:rPr>
              <a:t>(columns=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'Cabin'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19" y="4092362"/>
            <a:ext cx="3256005" cy="244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4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1231</Words>
  <Application>Microsoft Office PowerPoint</Application>
  <PresentationFormat>Widescreen</PresentationFormat>
  <Paragraphs>169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Data mining for Business Analytics</vt:lpstr>
      <vt:lpstr>The Titanic Case – Prediction on Survival</vt:lpstr>
      <vt:lpstr>Data Exploration</vt:lpstr>
      <vt:lpstr>View the datasets</vt:lpstr>
      <vt:lpstr>View Dataset information / description</vt:lpstr>
      <vt:lpstr>Change data type</vt:lpstr>
      <vt:lpstr>Handle missing values</vt:lpstr>
      <vt:lpstr>Handle missing values</vt:lpstr>
      <vt:lpstr>Remove columns</vt:lpstr>
      <vt:lpstr>Data Visualization</vt:lpstr>
      <vt:lpstr>Boxplot</vt:lpstr>
      <vt:lpstr>Histogram</vt:lpstr>
      <vt:lpstr>Bar Chart</vt:lpstr>
      <vt:lpstr>Histogram chart for categorical variables</vt:lpstr>
      <vt:lpstr>Scatter plot</vt:lpstr>
      <vt:lpstr>Feature Engineering</vt:lpstr>
      <vt:lpstr>Binning / Discretization of numeric variable</vt:lpstr>
      <vt:lpstr>Normalization of numeric variables</vt:lpstr>
      <vt:lpstr>Create dummy variables / one-hot-encoding</vt:lpstr>
      <vt:lpstr>Drop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Business Analytics</dc:title>
  <dc:creator>Sophie GU</dc:creator>
  <cp:lastModifiedBy>Jiaying GU</cp:lastModifiedBy>
  <cp:revision>115</cp:revision>
  <dcterms:created xsi:type="dcterms:W3CDTF">2019-01-25T03:47:20Z</dcterms:created>
  <dcterms:modified xsi:type="dcterms:W3CDTF">2020-03-03T05:18:34Z</dcterms:modified>
</cp:coreProperties>
</file>