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3" r:id="rId7"/>
    <p:sldId id="264" r:id="rId8"/>
    <p:sldId id="267"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101" d="100"/>
          <a:sy n="101"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0ADA6E-54F5-4474-8E1B-9B7C62722EF0}"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347043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ADA6E-54F5-4474-8E1B-9B7C62722EF0}"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188209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ADA6E-54F5-4474-8E1B-9B7C62722EF0}"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229934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ADA6E-54F5-4474-8E1B-9B7C62722EF0}"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294320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0ADA6E-54F5-4474-8E1B-9B7C62722EF0}"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132106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0ADA6E-54F5-4474-8E1B-9B7C62722EF0}"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16576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0ADA6E-54F5-4474-8E1B-9B7C62722EF0}"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427332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0ADA6E-54F5-4474-8E1B-9B7C62722EF0}"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212039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ADA6E-54F5-4474-8E1B-9B7C62722EF0}"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139458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0ADA6E-54F5-4474-8E1B-9B7C62722EF0}"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187292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0ADA6E-54F5-4474-8E1B-9B7C62722EF0}"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BE448-35A5-422C-9267-2C4F259D08C1}" type="slidenum">
              <a:rPr lang="en-US" smtClean="0"/>
              <a:t>‹#›</a:t>
            </a:fld>
            <a:endParaRPr lang="en-US"/>
          </a:p>
        </p:txBody>
      </p:sp>
    </p:spTree>
    <p:extLst>
      <p:ext uri="{BB962C8B-B14F-4D97-AF65-F5344CB8AC3E}">
        <p14:creationId xmlns:p14="http://schemas.microsoft.com/office/powerpoint/2010/main" val="32507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7413"/>
            <a:ext cx="10515600" cy="11671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45742"/>
            <a:ext cx="10515600" cy="49106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DA6E-54F5-4474-8E1B-9B7C62722EF0}" type="datetimeFigureOut">
              <a:rPr lang="en-US" smtClean="0"/>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BE448-35A5-422C-9267-2C4F259D08C1}" type="slidenum">
              <a:rPr lang="en-US" smtClean="0"/>
              <a:t>‹#›</a:t>
            </a:fld>
            <a:endParaRPr lang="en-US"/>
          </a:p>
        </p:txBody>
      </p:sp>
    </p:spTree>
    <p:extLst>
      <p:ext uri="{BB962C8B-B14F-4D97-AF65-F5344CB8AC3E}">
        <p14:creationId xmlns:p14="http://schemas.microsoft.com/office/powerpoint/2010/main" val="267332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sp>
        <p:nvSpPr>
          <p:cNvPr id="3" name="Subtitle 2"/>
          <p:cNvSpPr>
            <a:spLocks noGrp="1"/>
          </p:cNvSpPr>
          <p:nvPr>
            <p:ph type="subTitle" idx="1"/>
          </p:nvPr>
        </p:nvSpPr>
        <p:spPr/>
        <p:txBody>
          <a:bodyPr/>
          <a:lstStyle/>
          <a:p>
            <a:r>
              <a:rPr lang="en-US" dirty="0"/>
              <a:t>Build decision tree on Cleaned Titanic train dataset</a:t>
            </a:r>
          </a:p>
          <a:p>
            <a:r>
              <a:rPr lang="en-US" dirty="0"/>
              <a:t>ISOM3360</a:t>
            </a:r>
          </a:p>
          <a:p>
            <a:r>
              <a:rPr lang="en-US" dirty="0"/>
              <a:t>Lab 2</a:t>
            </a:r>
          </a:p>
        </p:txBody>
      </p:sp>
    </p:spTree>
    <p:extLst>
      <p:ext uri="{BB962C8B-B14F-4D97-AF65-F5344CB8AC3E}">
        <p14:creationId xmlns:p14="http://schemas.microsoft.com/office/powerpoint/2010/main" val="204916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Tree (optional)</a:t>
            </a:r>
          </a:p>
        </p:txBody>
      </p:sp>
      <p:sp>
        <p:nvSpPr>
          <p:cNvPr id="3" name="Content Placeholder 2"/>
          <p:cNvSpPr>
            <a:spLocks noGrp="1"/>
          </p:cNvSpPr>
          <p:nvPr>
            <p:ph idx="1"/>
          </p:nvPr>
        </p:nvSpPr>
        <p:spPr/>
        <p:txBody>
          <a:bodyPr/>
          <a:lstStyle/>
          <a:p>
            <a:r>
              <a:rPr lang="en-US" dirty="0"/>
              <a:t>Install new packages of ‘</a:t>
            </a:r>
            <a:r>
              <a:rPr lang="en-US" dirty="0" err="1"/>
              <a:t>graphviz</a:t>
            </a:r>
            <a:r>
              <a:rPr lang="en-US" dirty="0"/>
              <a:t>’ and ‘</a:t>
            </a:r>
            <a:r>
              <a:rPr lang="en-US" dirty="0" err="1"/>
              <a:t>pydotplus</a:t>
            </a:r>
            <a:r>
              <a:rPr lang="en-US" dirty="0"/>
              <a:t>’ in Anaconda</a:t>
            </a:r>
          </a:p>
          <a:p>
            <a:endParaRPr lang="en-US" dirty="0"/>
          </a:p>
          <a:p>
            <a:endParaRPr lang="en-US" dirty="0"/>
          </a:p>
          <a:p>
            <a:endParaRPr lang="en-US" dirty="0"/>
          </a:p>
          <a:p>
            <a:endParaRPr lang="en-US" dirty="0"/>
          </a:p>
          <a:p>
            <a:pPr marL="0" indent="0">
              <a:buNone/>
            </a:pPr>
            <a:endParaRPr lang="en-US" dirty="0"/>
          </a:p>
          <a:p>
            <a:r>
              <a:rPr lang="en-US" dirty="0"/>
              <a:t>You may need to lunch Anaconda Prompt to do the installation</a:t>
            </a:r>
          </a:p>
        </p:txBody>
      </p:sp>
      <p:pic>
        <p:nvPicPr>
          <p:cNvPr id="4" name="圖片 3"/>
          <p:cNvPicPr>
            <a:picLocks noChangeAspect="1"/>
          </p:cNvPicPr>
          <p:nvPr/>
        </p:nvPicPr>
        <p:blipFill rotWithShape="1">
          <a:blip r:embed="rId2"/>
          <a:srcRect t="13907"/>
          <a:stretch/>
        </p:blipFill>
        <p:spPr>
          <a:xfrm>
            <a:off x="1159119" y="1927765"/>
            <a:ext cx="8080131" cy="2467433"/>
          </a:xfrm>
          <a:prstGeom prst="rect">
            <a:avLst/>
          </a:prstGeom>
        </p:spPr>
      </p:pic>
      <p:pic>
        <p:nvPicPr>
          <p:cNvPr id="5" name="圖片 4"/>
          <p:cNvPicPr>
            <a:picLocks noChangeAspect="1"/>
          </p:cNvPicPr>
          <p:nvPr/>
        </p:nvPicPr>
        <p:blipFill>
          <a:blip r:embed="rId3"/>
          <a:stretch>
            <a:fillRect/>
          </a:stretch>
        </p:blipFill>
        <p:spPr>
          <a:xfrm>
            <a:off x="1159119" y="5255580"/>
            <a:ext cx="2938096" cy="1192614"/>
          </a:xfrm>
          <a:prstGeom prst="rect">
            <a:avLst/>
          </a:prstGeom>
        </p:spPr>
      </p:pic>
      <p:sp>
        <p:nvSpPr>
          <p:cNvPr id="6" name="矩形 5"/>
          <p:cNvSpPr/>
          <p:nvPr/>
        </p:nvSpPr>
        <p:spPr>
          <a:xfrm>
            <a:off x="4922882" y="6303667"/>
            <a:ext cx="4363695" cy="369332"/>
          </a:xfrm>
          <a:prstGeom prst="rect">
            <a:avLst/>
          </a:prstGeom>
          <a:solidFill>
            <a:schemeClr val="tx1"/>
          </a:solidFill>
        </p:spPr>
        <p:txBody>
          <a:bodyPr wrap="none">
            <a:spAutoFit/>
          </a:bodyPr>
          <a:lstStyle/>
          <a:p>
            <a:r>
              <a:rPr lang="sv-SE" altLang="zh-CN" dirty="0">
                <a:solidFill>
                  <a:schemeClr val="bg1"/>
                </a:solidFill>
                <a:latin typeface="Consolas" panose="020B0609020204030204" pitchFamily="49" charset="0"/>
              </a:rPr>
              <a:t>conda install anaconda pydotplus </a:t>
            </a:r>
            <a:endParaRPr lang="zh-CN" altLang="en-US" dirty="0">
              <a:solidFill>
                <a:schemeClr val="bg1"/>
              </a:solidFill>
            </a:endParaRPr>
          </a:p>
        </p:txBody>
      </p:sp>
      <p:sp>
        <p:nvSpPr>
          <p:cNvPr id="7" name="矩形 6"/>
          <p:cNvSpPr/>
          <p:nvPr/>
        </p:nvSpPr>
        <p:spPr>
          <a:xfrm>
            <a:off x="4922882" y="5857721"/>
            <a:ext cx="3983783" cy="369332"/>
          </a:xfrm>
          <a:prstGeom prst="rect">
            <a:avLst/>
          </a:prstGeom>
          <a:solidFill>
            <a:schemeClr val="tx1"/>
          </a:solidFill>
        </p:spPr>
        <p:txBody>
          <a:bodyPr wrap="none">
            <a:spAutoFit/>
          </a:bodyPr>
          <a:lstStyle/>
          <a:p>
            <a:r>
              <a:rPr lang="sv-SE" altLang="zh-CN" dirty="0">
                <a:solidFill>
                  <a:schemeClr val="bg1"/>
                </a:solidFill>
                <a:latin typeface="Consolas" panose="020B0609020204030204" pitchFamily="49" charset="0"/>
              </a:rPr>
              <a:t>conda install python-graphviz </a:t>
            </a:r>
            <a:endParaRPr lang="zh-CN" altLang="en-US" dirty="0">
              <a:solidFill>
                <a:schemeClr val="bg1"/>
              </a:solidFill>
            </a:endParaRPr>
          </a:p>
        </p:txBody>
      </p:sp>
      <p:sp>
        <p:nvSpPr>
          <p:cNvPr id="8" name="矩形 7"/>
          <p:cNvSpPr/>
          <p:nvPr/>
        </p:nvSpPr>
        <p:spPr>
          <a:xfrm>
            <a:off x="4922882" y="4919118"/>
            <a:ext cx="5040034" cy="461665"/>
          </a:xfrm>
          <a:prstGeom prst="rect">
            <a:avLst/>
          </a:prstGeom>
        </p:spPr>
        <p:txBody>
          <a:bodyPr wrap="none">
            <a:spAutoFit/>
          </a:bodyPr>
          <a:lstStyle/>
          <a:p>
            <a:r>
              <a:rPr lang="en-US" altLang="zh-CN" sz="2400" dirty="0"/>
              <a:t>To install this packages with </a:t>
            </a:r>
            <a:r>
              <a:rPr lang="en-US" altLang="zh-CN" sz="2400" dirty="0" err="1"/>
              <a:t>conda</a:t>
            </a:r>
            <a:r>
              <a:rPr lang="en-US" altLang="zh-CN" sz="2400" dirty="0"/>
              <a:t> run:</a:t>
            </a:r>
            <a:endParaRPr lang="zh-CN" altLang="en-US" sz="2400" dirty="0"/>
          </a:p>
        </p:txBody>
      </p:sp>
      <p:sp>
        <p:nvSpPr>
          <p:cNvPr id="9" name="Rectangle 8">
            <a:extLst>
              <a:ext uri="{FF2B5EF4-FFF2-40B4-BE49-F238E27FC236}">
                <a16:creationId xmlns:a16="http://schemas.microsoft.com/office/drawing/2014/main" id="{2508E876-7F4D-4DD0-9D73-74461FB8C53D}"/>
              </a:ext>
            </a:extLst>
          </p:cNvPr>
          <p:cNvSpPr/>
          <p:nvPr/>
        </p:nvSpPr>
        <p:spPr>
          <a:xfrm>
            <a:off x="4922882" y="5396545"/>
            <a:ext cx="1578124" cy="369332"/>
          </a:xfrm>
          <a:prstGeom prst="rect">
            <a:avLst/>
          </a:prstGeom>
          <a:solidFill>
            <a:schemeClr val="tx1"/>
          </a:solidFill>
        </p:spPr>
        <p:txBody>
          <a:bodyPr wrap="none">
            <a:spAutoFit/>
          </a:bodyPr>
          <a:lstStyle/>
          <a:p>
            <a:r>
              <a:rPr lang="en-US" altLang="zh-CN" dirty="0">
                <a:solidFill>
                  <a:schemeClr val="bg1"/>
                </a:solidFill>
                <a:latin typeface="Consolas" panose="020B0609020204030204" pitchFamily="49" charset="0"/>
              </a:rPr>
              <a:t>Install graphviz</a:t>
            </a:r>
          </a:p>
        </p:txBody>
      </p:sp>
    </p:spTree>
    <p:extLst>
      <p:ext uri="{BB962C8B-B14F-4D97-AF65-F5344CB8AC3E}">
        <p14:creationId xmlns:p14="http://schemas.microsoft.com/office/powerpoint/2010/main" val="241517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Visualize Tree</a:t>
            </a:r>
            <a:endParaRPr lang="zh-CN" altLang="en-US" dirty="0"/>
          </a:p>
        </p:txBody>
      </p:sp>
      <p:sp>
        <p:nvSpPr>
          <p:cNvPr id="3" name="內容版面配置區 2"/>
          <p:cNvSpPr>
            <a:spLocks noGrp="1"/>
          </p:cNvSpPr>
          <p:nvPr>
            <p:ph idx="1"/>
          </p:nvPr>
        </p:nvSpPr>
        <p:spPr>
          <a:xfrm>
            <a:off x="838200" y="1445743"/>
            <a:ext cx="10515600" cy="5143134"/>
          </a:xfrm>
        </p:spPr>
        <p:txBody>
          <a:bodyPr>
            <a:normAutofit fontScale="92500" lnSpcReduction="20000"/>
          </a:bodyPr>
          <a:lstStyle/>
          <a:p>
            <a:r>
              <a:rPr lang="en-US" altLang="zh-CN" dirty="0"/>
              <a:t>Import libraries and functions</a:t>
            </a:r>
          </a:p>
          <a:p>
            <a:endParaRPr lang="en-US" altLang="zh-CN" dirty="0"/>
          </a:p>
          <a:p>
            <a:endParaRPr lang="en-US" altLang="zh-CN" dirty="0"/>
          </a:p>
          <a:p>
            <a:endParaRPr lang="en-US" altLang="zh-CN" dirty="0"/>
          </a:p>
          <a:p>
            <a:endParaRPr lang="en-US" altLang="zh-CN" dirty="0"/>
          </a:p>
          <a:p>
            <a:r>
              <a:rPr lang="en-US" altLang="zh-CN" dirty="0"/>
              <a:t>Create dot file</a:t>
            </a:r>
          </a:p>
          <a:p>
            <a:endParaRPr lang="en-US" altLang="zh-CN" dirty="0"/>
          </a:p>
          <a:p>
            <a:pPr marL="0" indent="0">
              <a:buNone/>
            </a:pPr>
            <a:br>
              <a:rPr lang="en-US" altLang="zh-CN" dirty="0"/>
            </a:br>
            <a:endParaRPr lang="en-US" altLang="zh-CN" dirty="0"/>
          </a:p>
          <a:p>
            <a:r>
              <a:rPr lang="en-US" altLang="zh-CN" dirty="0"/>
              <a:t>Transform dot file to graph</a:t>
            </a:r>
            <a:br>
              <a:rPr lang="en-US" altLang="zh-CN" dirty="0"/>
            </a:br>
            <a:endParaRPr lang="en-US" altLang="zh-CN" dirty="0"/>
          </a:p>
          <a:p>
            <a:endParaRPr lang="en-US" altLang="zh-CN" dirty="0"/>
          </a:p>
          <a:p>
            <a:r>
              <a:rPr lang="en-US" altLang="zh-CN" dirty="0"/>
              <a:t>Create a pdf file</a:t>
            </a:r>
            <a:endParaRPr lang="zh-CN" altLang="en-US" dirty="0"/>
          </a:p>
        </p:txBody>
      </p:sp>
      <p:sp>
        <p:nvSpPr>
          <p:cNvPr id="4" name="TextBox 3"/>
          <p:cNvSpPr txBox="1"/>
          <p:nvPr/>
        </p:nvSpPr>
        <p:spPr>
          <a:xfrm>
            <a:off x="1175952" y="1825603"/>
            <a:ext cx="4991099" cy="1569660"/>
          </a:xfrm>
          <a:prstGeom prst="rect">
            <a:avLst/>
          </a:prstGeom>
          <a:solidFill>
            <a:schemeClr val="bg1">
              <a:lumMod val="95000"/>
            </a:schemeClr>
          </a:solidFill>
        </p:spPr>
        <p:txBody>
          <a:bodyPr wrap="square" rtlCol="0">
            <a:spAutoFit/>
          </a:bodyPr>
          <a:lstStyle/>
          <a:p>
            <a:r>
              <a:rPr lang="sv-SE" sz="1600" i="1" dirty="0">
                <a:solidFill>
                  <a:schemeClr val="accent6">
                    <a:lumMod val="75000"/>
                  </a:schemeClr>
                </a:solidFill>
                <a:latin typeface="Consolas" panose="020B0609020204030204" pitchFamily="49" charset="0"/>
              </a:rPr>
              <a:t># import library for visuaiization</a:t>
            </a:r>
          </a:p>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sklearn.tree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export_graphviz</a:t>
            </a:r>
          </a:p>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IPython.display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Image</a:t>
            </a:r>
          </a:p>
          <a:p>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pydotplus</a:t>
            </a:r>
          </a:p>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sklearn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tree</a:t>
            </a:r>
          </a:p>
          <a:p>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graphviz</a:t>
            </a:r>
            <a:endParaRPr lang="en-US" sz="1600" dirty="0">
              <a:latin typeface="Consolas" panose="020B0609020204030204" pitchFamily="49" charset="0"/>
            </a:endParaRPr>
          </a:p>
        </p:txBody>
      </p:sp>
      <p:sp>
        <p:nvSpPr>
          <p:cNvPr id="5" name="TextBox 3"/>
          <p:cNvSpPr txBox="1"/>
          <p:nvPr/>
        </p:nvSpPr>
        <p:spPr>
          <a:xfrm>
            <a:off x="3309553" y="3506476"/>
            <a:ext cx="7264742" cy="1323439"/>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dot_data</a:t>
            </a:r>
            <a:r>
              <a:rPr lang="en-US" sz="1600" dirty="0">
                <a:latin typeface="Consolas" panose="020B0609020204030204" pitchFamily="49" charset="0"/>
              </a:rPr>
              <a:t> = </a:t>
            </a:r>
            <a:r>
              <a:rPr lang="en-US" sz="1600" dirty="0" err="1">
                <a:latin typeface="Consolas" panose="020B0609020204030204" pitchFamily="49" charset="0"/>
              </a:rPr>
              <a:t>tree.export_graphviz</a:t>
            </a:r>
            <a:r>
              <a:rPr lang="en-US" sz="1600" dirty="0">
                <a:latin typeface="Consolas" panose="020B0609020204030204" pitchFamily="49" charset="0"/>
              </a:rPr>
              <a:t>(model, </a:t>
            </a:r>
            <a:r>
              <a:rPr lang="en-US" sz="1600" dirty="0" err="1">
                <a:latin typeface="Consolas" panose="020B0609020204030204" pitchFamily="49" charset="0"/>
              </a:rPr>
              <a:t>out_file</a:t>
            </a:r>
            <a:r>
              <a:rPr lang="en-US" sz="1600" dirty="0">
                <a:latin typeface="Consolas" panose="020B0609020204030204" pitchFamily="49" charset="0"/>
              </a:rPr>
              <a:t>=</a:t>
            </a:r>
            <a:r>
              <a:rPr lang="en-US" sz="1600" b="1" dirty="0">
                <a:solidFill>
                  <a:schemeClr val="accent6">
                    <a:lumMod val="75000"/>
                  </a:schemeClr>
                </a:solidFill>
                <a:latin typeface="Consolas" panose="020B0609020204030204" pitchFamily="49" charset="0"/>
              </a:rPr>
              <a:t>None</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feature_names</a:t>
            </a:r>
            <a:r>
              <a:rPr lang="en-US" sz="1600" dirty="0">
                <a:latin typeface="Consolas" panose="020B0609020204030204" pitchFamily="49" charset="0"/>
              </a:rPr>
              <a:t>=features,  </a:t>
            </a:r>
          </a:p>
          <a:p>
            <a:r>
              <a:rPr lang="en-US" sz="1600" dirty="0">
                <a:latin typeface="Consolas" panose="020B0609020204030204" pitchFamily="49" charset="0"/>
              </a:rPr>
              <a:t>                      </a:t>
            </a:r>
            <a:r>
              <a:rPr lang="en-US" sz="1600" dirty="0" err="1">
                <a:latin typeface="Consolas" panose="020B0609020204030204" pitchFamily="49" charset="0"/>
              </a:rPr>
              <a:t>class_names</a:t>
            </a:r>
            <a:r>
              <a:rPr lang="en-US" sz="1600" dirty="0">
                <a:latin typeface="Consolas" panose="020B0609020204030204" pitchFamily="49" charset="0"/>
              </a:rPr>
              <a:t>=</a:t>
            </a:r>
            <a:r>
              <a:rPr lang="en-US" sz="1600" dirty="0" err="1">
                <a:latin typeface="Consolas" panose="020B0609020204030204" pitchFamily="49" charset="0"/>
              </a:rPr>
              <a:t>train.Survived.unique</a:t>
            </a:r>
            <a:r>
              <a:rPr lang="en-US" sz="1600" dirty="0">
                <a:latin typeface="Consolas" panose="020B0609020204030204" pitchFamily="49" charset="0"/>
              </a:rPr>
              <a:t>(),</a:t>
            </a:r>
          </a:p>
          <a:p>
            <a:r>
              <a:rPr lang="en-US" sz="1600" dirty="0">
                <a:latin typeface="Consolas" panose="020B0609020204030204" pitchFamily="49" charset="0"/>
              </a:rPr>
              <a:t>                      filled = </a:t>
            </a:r>
            <a:r>
              <a:rPr lang="en-US" sz="1600" b="1" dirty="0">
                <a:solidFill>
                  <a:schemeClr val="accent6">
                    <a:lumMod val="75000"/>
                  </a:schemeClr>
                </a:solidFill>
                <a:latin typeface="Consolas" panose="020B0609020204030204" pitchFamily="49" charset="0"/>
              </a:rPr>
              <a:t>True</a:t>
            </a:r>
            <a:r>
              <a:rPr lang="en-US" sz="1600" dirty="0">
                <a:latin typeface="Consolas" panose="020B0609020204030204" pitchFamily="49" charset="0"/>
              </a:rPr>
              <a:t>, rounded=</a:t>
            </a:r>
            <a:r>
              <a:rPr lang="en-US" sz="1600" b="1" dirty="0">
                <a:solidFill>
                  <a:schemeClr val="accent6">
                    <a:lumMod val="75000"/>
                  </a:schemeClr>
                </a:solidFill>
                <a:latin typeface="Consolas" panose="020B0609020204030204" pitchFamily="49" charset="0"/>
              </a:rPr>
              <a:t>True</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special_characters</a:t>
            </a:r>
            <a:r>
              <a:rPr lang="en-US" sz="1600" dirty="0">
                <a:latin typeface="Consolas" panose="020B0609020204030204" pitchFamily="49" charset="0"/>
              </a:rPr>
              <a:t>=</a:t>
            </a:r>
            <a:r>
              <a:rPr lang="en-US" sz="1600" b="1" dirty="0">
                <a:solidFill>
                  <a:schemeClr val="accent6">
                    <a:lumMod val="75000"/>
                  </a:schemeClr>
                </a:solidFill>
                <a:latin typeface="Consolas" panose="020B0609020204030204" pitchFamily="49" charset="0"/>
              </a:rPr>
              <a:t>True</a:t>
            </a:r>
            <a:r>
              <a:rPr lang="en-US" sz="1600" dirty="0">
                <a:latin typeface="Consolas" panose="020B0609020204030204" pitchFamily="49" charset="0"/>
              </a:rPr>
              <a:t>) </a:t>
            </a:r>
          </a:p>
        </p:txBody>
      </p:sp>
      <p:sp>
        <p:nvSpPr>
          <p:cNvPr id="6" name="TextBox 3"/>
          <p:cNvSpPr txBox="1"/>
          <p:nvPr/>
        </p:nvSpPr>
        <p:spPr>
          <a:xfrm>
            <a:off x="3309553" y="5317553"/>
            <a:ext cx="4228069" cy="584775"/>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graph = </a:t>
            </a:r>
            <a:r>
              <a:rPr lang="en-US" sz="1600" dirty="0" err="1">
                <a:latin typeface="Consolas" panose="020B0609020204030204" pitchFamily="49" charset="0"/>
              </a:rPr>
              <a:t>graphviz.Source</a:t>
            </a:r>
            <a:r>
              <a:rPr lang="en-US" sz="1600" dirty="0">
                <a:latin typeface="Consolas" panose="020B0609020204030204" pitchFamily="49" charset="0"/>
              </a:rPr>
              <a:t>(</a:t>
            </a:r>
            <a:r>
              <a:rPr lang="en-US" sz="1600" dirty="0" err="1">
                <a:latin typeface="Consolas" panose="020B0609020204030204" pitchFamily="49" charset="0"/>
              </a:rPr>
              <a:t>dot_data</a:t>
            </a:r>
            <a:r>
              <a:rPr lang="en-US" sz="1600" dirty="0">
                <a:latin typeface="Consolas" panose="020B0609020204030204" pitchFamily="49" charset="0"/>
              </a:rPr>
              <a:t>)  </a:t>
            </a:r>
          </a:p>
          <a:p>
            <a:r>
              <a:rPr lang="en-US" sz="1600" dirty="0">
                <a:latin typeface="Consolas" panose="020B0609020204030204" pitchFamily="49" charset="0"/>
              </a:rPr>
              <a:t>graph</a:t>
            </a:r>
          </a:p>
        </p:txBody>
      </p:sp>
      <p:sp>
        <p:nvSpPr>
          <p:cNvPr id="7" name="TextBox 3"/>
          <p:cNvSpPr txBox="1"/>
          <p:nvPr/>
        </p:nvSpPr>
        <p:spPr>
          <a:xfrm>
            <a:off x="3309553" y="6361536"/>
            <a:ext cx="4991099" cy="338554"/>
          </a:xfrm>
          <a:prstGeom prst="rect">
            <a:avLst/>
          </a:prstGeom>
          <a:solidFill>
            <a:schemeClr val="bg1">
              <a:lumMod val="95000"/>
            </a:schemeClr>
          </a:solidFill>
        </p:spPr>
        <p:txBody>
          <a:bodyPr wrap="square" rtlCol="0">
            <a:spAutoFit/>
          </a:bodyPr>
          <a:lstStyle/>
          <a:p>
            <a:r>
              <a:rPr lang="sv-SE" sz="1600" dirty="0">
                <a:latin typeface="Consolas" panose="020B0609020204030204" pitchFamily="49" charset="0"/>
              </a:rPr>
              <a:t>graph.render(</a:t>
            </a:r>
            <a:r>
              <a:rPr lang="sv-SE" sz="1600" dirty="0">
                <a:solidFill>
                  <a:srgbClr val="C00000"/>
                </a:solidFill>
                <a:latin typeface="Consolas" panose="020B0609020204030204" pitchFamily="49" charset="0"/>
              </a:rPr>
              <a:t>"titanic_tree"</a:t>
            </a:r>
            <a:r>
              <a:rPr lang="sv-SE" sz="1600" dirty="0">
                <a:latin typeface="Consolas" panose="020B0609020204030204" pitchFamily="49" charset="0"/>
              </a:rPr>
              <a:t>) </a:t>
            </a:r>
            <a:endParaRPr lang="en-US" sz="1600" dirty="0">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7090282" y="482916"/>
            <a:ext cx="4263698" cy="2742198"/>
          </a:xfrm>
          <a:prstGeom prst="rect">
            <a:avLst/>
          </a:prstGeom>
        </p:spPr>
      </p:pic>
    </p:spTree>
    <p:extLst>
      <p:ext uri="{BB962C8B-B14F-4D97-AF65-F5344CB8AC3E}">
        <p14:creationId xmlns:p14="http://schemas.microsoft.com/office/powerpoint/2010/main" val="293186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useful libraries and load the data</a:t>
            </a:r>
          </a:p>
        </p:txBody>
      </p:sp>
      <p:sp>
        <p:nvSpPr>
          <p:cNvPr id="3" name="Content Placeholder 2"/>
          <p:cNvSpPr>
            <a:spLocks noGrp="1"/>
          </p:cNvSpPr>
          <p:nvPr>
            <p:ph idx="1"/>
          </p:nvPr>
        </p:nvSpPr>
        <p:spPr/>
        <p:txBody>
          <a:bodyPr/>
          <a:lstStyle/>
          <a:p>
            <a:r>
              <a:rPr lang="en-US" dirty="0"/>
              <a:t>Import useful libraries</a:t>
            </a:r>
          </a:p>
          <a:p>
            <a:endParaRPr lang="en-US" dirty="0"/>
          </a:p>
          <a:p>
            <a:pPr marL="0" indent="0">
              <a:buNone/>
            </a:pPr>
            <a:endParaRPr lang="en-US" dirty="0"/>
          </a:p>
          <a:p>
            <a:r>
              <a:rPr lang="en-US" dirty="0"/>
              <a:t>Load ‘</a:t>
            </a:r>
            <a:r>
              <a:rPr lang="en-US" dirty="0" err="1"/>
              <a:t>train_titanic</a:t>
            </a:r>
            <a:r>
              <a:rPr lang="en-US" dirty="0"/>
              <a:t>’ dataset</a:t>
            </a:r>
          </a:p>
          <a:p>
            <a:endParaRPr lang="en-US" dirty="0"/>
          </a:p>
          <a:p>
            <a:pPr marL="0" indent="0">
              <a:buNone/>
            </a:pPr>
            <a:r>
              <a:rPr lang="en-US" sz="2000" dirty="0"/>
              <a:t>    </a:t>
            </a:r>
          </a:p>
        </p:txBody>
      </p:sp>
      <p:sp>
        <p:nvSpPr>
          <p:cNvPr id="5" name="TextBox 4"/>
          <p:cNvSpPr txBox="1"/>
          <p:nvPr/>
        </p:nvSpPr>
        <p:spPr>
          <a:xfrm>
            <a:off x="1443681" y="1948391"/>
            <a:ext cx="5612027" cy="861774"/>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 </a:t>
            </a:r>
            <a:r>
              <a:rPr lang="en-US" sz="1600" i="1" dirty="0">
                <a:solidFill>
                  <a:schemeClr val="accent6">
                    <a:lumMod val="75000"/>
                  </a:schemeClr>
                </a:solidFill>
                <a:latin typeface="Consolas" panose="020B0609020204030204" pitchFamily="49" charset="0"/>
              </a:rPr>
              <a:t>import library used for data management</a:t>
            </a:r>
          </a:p>
          <a:p>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numpy </a:t>
            </a:r>
            <a:r>
              <a:rPr lang="en-US" sz="1600" b="1" dirty="0">
                <a:solidFill>
                  <a:schemeClr val="accent6">
                    <a:lumMod val="75000"/>
                  </a:schemeClr>
                </a:solidFill>
                <a:latin typeface="Consolas" panose="020B0609020204030204" pitchFamily="49" charset="0"/>
              </a:rPr>
              <a:t>as</a:t>
            </a:r>
            <a:r>
              <a:rPr lang="en-US" sz="1600" dirty="0">
                <a:latin typeface="Consolas" panose="020B0609020204030204" pitchFamily="49" charset="0"/>
              </a:rPr>
              <a:t> np </a:t>
            </a:r>
          </a:p>
          <a:p>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pandas </a:t>
            </a:r>
            <a:r>
              <a:rPr lang="en-US" sz="1600" b="1" dirty="0">
                <a:solidFill>
                  <a:schemeClr val="accent6">
                    <a:lumMod val="75000"/>
                  </a:schemeClr>
                </a:solidFill>
                <a:latin typeface="Consolas" panose="020B0609020204030204" pitchFamily="49" charset="0"/>
              </a:rPr>
              <a:t>as</a:t>
            </a:r>
            <a:r>
              <a:rPr lang="en-US" sz="1600" dirty="0">
                <a:latin typeface="Consolas" panose="020B0609020204030204" pitchFamily="49" charset="0"/>
              </a:rPr>
              <a:t> pd </a:t>
            </a:r>
          </a:p>
        </p:txBody>
      </p:sp>
      <p:sp>
        <p:nvSpPr>
          <p:cNvPr id="6" name="TextBox 5"/>
          <p:cNvSpPr txBox="1"/>
          <p:nvPr/>
        </p:nvSpPr>
        <p:spPr>
          <a:xfrm>
            <a:off x="1443682" y="3510489"/>
            <a:ext cx="9188876" cy="584775"/>
          </a:xfrm>
          <a:prstGeom prst="rect">
            <a:avLst/>
          </a:prstGeom>
          <a:solidFill>
            <a:schemeClr val="bg1">
              <a:lumMod val="95000"/>
            </a:schemeClr>
          </a:solidFill>
        </p:spPr>
        <p:txBody>
          <a:bodyPr wrap="square" rtlCol="0">
            <a:spAutoFit/>
          </a:bodyPr>
          <a:lstStyle/>
          <a:p>
            <a:r>
              <a:rPr lang="en-US" sz="1600" dirty="0">
                <a:solidFill>
                  <a:schemeClr val="accent6">
                    <a:lumMod val="75000"/>
                  </a:schemeClr>
                </a:solidFill>
                <a:latin typeface="Consolas" panose="020B0609020204030204" pitchFamily="49" charset="0"/>
              </a:rPr>
              <a:t># </a:t>
            </a:r>
            <a:r>
              <a:rPr lang="en-US" sz="1600" i="1" dirty="0">
                <a:solidFill>
                  <a:schemeClr val="accent6">
                    <a:lumMod val="75000"/>
                  </a:schemeClr>
                </a:solidFill>
                <a:latin typeface="Consolas" panose="020B0609020204030204" pitchFamily="49" charset="0"/>
              </a:rPr>
              <a:t>load dataset</a:t>
            </a:r>
          </a:p>
          <a:p>
            <a:r>
              <a:rPr lang="en-US" sz="1600" dirty="0" err="1">
                <a:latin typeface="Consolas" panose="020B0609020204030204" pitchFamily="49" charset="0"/>
              </a:rPr>
              <a:t>train_titanic</a:t>
            </a:r>
            <a:r>
              <a:rPr lang="en-US" sz="1600" dirty="0">
                <a:latin typeface="Consolas" panose="020B0609020204030204" pitchFamily="49" charset="0"/>
              </a:rPr>
              <a:t> = </a:t>
            </a:r>
            <a:r>
              <a:rPr lang="en-US" sz="1600" dirty="0" err="1">
                <a:latin typeface="Consolas" panose="020B0609020204030204" pitchFamily="49" charset="0"/>
              </a:rPr>
              <a:t>pd.read_csv</a:t>
            </a:r>
            <a:r>
              <a:rPr lang="en-US" sz="1600" dirty="0">
                <a:solidFill>
                  <a:schemeClr val="accent6">
                    <a:lumMod val="75000"/>
                  </a:schemeClr>
                </a:solidFill>
                <a:latin typeface="Consolas" panose="020B0609020204030204" pitchFamily="49" charset="0"/>
              </a:rPr>
              <a:t>(</a:t>
            </a:r>
            <a:r>
              <a:rPr lang="en-US" sz="1600" dirty="0">
                <a:solidFill>
                  <a:srgbClr val="C00000"/>
                </a:solidFill>
                <a:latin typeface="Consolas" panose="020B0609020204030204" pitchFamily="49" charset="0"/>
              </a:rPr>
              <a:t>train_titanic.csv',</a:t>
            </a:r>
            <a:r>
              <a:rPr lang="en-US" sz="1600" dirty="0" err="1">
                <a:latin typeface="Consolas" panose="020B0609020204030204" pitchFamily="49" charset="0"/>
              </a:rPr>
              <a:t>index_col</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PassengerId</a:t>
            </a:r>
            <a:r>
              <a:rPr lang="en-US" sz="1600" dirty="0">
                <a:solidFill>
                  <a:srgbClr val="C00000"/>
                </a:solidFill>
                <a:latin typeface="Consolas" panose="020B0609020204030204" pitchFamily="49" charset="0"/>
              </a:rPr>
              <a:t>'</a:t>
            </a:r>
            <a:r>
              <a:rPr lang="en-US" sz="1600" dirty="0">
                <a:solidFill>
                  <a:schemeClr val="accent6">
                    <a:lumMod val="75000"/>
                  </a:schemeClr>
                </a:solidFill>
                <a:latin typeface="Consolas" panose="020B0609020204030204" pitchFamily="49" charset="0"/>
              </a:rPr>
              <a:t>)</a:t>
            </a:r>
            <a:endParaRPr lang="en-US" sz="1600" dirty="0">
              <a:latin typeface="Consolas" panose="020B0609020204030204" pitchFamily="49" charset="0"/>
            </a:endParaRPr>
          </a:p>
        </p:txBody>
      </p:sp>
      <p:sp>
        <p:nvSpPr>
          <p:cNvPr id="7" name="Rectangle 6"/>
          <p:cNvSpPr/>
          <p:nvPr/>
        </p:nvSpPr>
        <p:spPr>
          <a:xfrm>
            <a:off x="7814930" y="2210000"/>
            <a:ext cx="3664497" cy="923330"/>
          </a:xfrm>
          <a:prstGeom prst="rect">
            <a:avLst/>
          </a:prstGeom>
        </p:spPr>
        <p:txBody>
          <a:bodyPr wrap="square">
            <a:spAutoFit/>
          </a:bodyPr>
          <a:lstStyle/>
          <a:p>
            <a:r>
              <a:rPr lang="en-US" dirty="0"/>
              <a:t>Make sure that the ‘train_titanic.csv</a:t>
            </a:r>
            <a:r>
              <a:rPr lang="zh-CN" altLang="en-US" dirty="0"/>
              <a:t>’</a:t>
            </a:r>
            <a:r>
              <a:rPr lang="en-US" dirty="0"/>
              <a:t> is in the same directory with your working .</a:t>
            </a:r>
            <a:r>
              <a:rPr lang="en-US" dirty="0" err="1"/>
              <a:t>ipynb</a:t>
            </a:r>
            <a:r>
              <a:rPr lang="en-US" dirty="0"/>
              <a:t> file</a:t>
            </a:r>
          </a:p>
        </p:txBody>
      </p:sp>
      <p:pic>
        <p:nvPicPr>
          <p:cNvPr id="8" name="Picture 7">
            <a:extLst>
              <a:ext uri="{FF2B5EF4-FFF2-40B4-BE49-F238E27FC236}">
                <a16:creationId xmlns:a16="http://schemas.microsoft.com/office/drawing/2014/main" id="{26E74DF2-8947-4D9B-B6CD-3EB0BB22F2DE}"/>
              </a:ext>
            </a:extLst>
          </p:cNvPr>
          <p:cNvPicPr>
            <a:picLocks noChangeAspect="1"/>
          </p:cNvPicPr>
          <p:nvPr/>
        </p:nvPicPr>
        <p:blipFill>
          <a:blip r:embed="rId2"/>
          <a:stretch>
            <a:fillRect/>
          </a:stretch>
        </p:blipFill>
        <p:spPr>
          <a:xfrm>
            <a:off x="1448572" y="4296687"/>
            <a:ext cx="6867525" cy="2409825"/>
          </a:xfrm>
          <a:prstGeom prst="rect">
            <a:avLst/>
          </a:prstGeom>
        </p:spPr>
      </p:pic>
    </p:spTree>
    <p:extLst>
      <p:ext uri="{BB962C8B-B14F-4D97-AF65-F5344CB8AC3E}">
        <p14:creationId xmlns:p14="http://schemas.microsoft.com/office/powerpoint/2010/main" val="229684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features and label</a:t>
            </a:r>
          </a:p>
        </p:txBody>
      </p:sp>
      <p:sp>
        <p:nvSpPr>
          <p:cNvPr id="3" name="Content Placeholder 2"/>
          <p:cNvSpPr>
            <a:spLocks noGrp="1"/>
          </p:cNvSpPr>
          <p:nvPr>
            <p:ph idx="1"/>
          </p:nvPr>
        </p:nvSpPr>
        <p:spPr/>
        <p:txBody>
          <a:bodyPr/>
          <a:lstStyle/>
          <a:p>
            <a:r>
              <a:rPr lang="en-US" dirty="0"/>
              <a:t>Recall the purpose of this Titanic Prediction Project</a:t>
            </a:r>
          </a:p>
          <a:p>
            <a:r>
              <a:rPr lang="en-US" dirty="0"/>
              <a:t>What are your trying to predict? </a:t>
            </a:r>
          </a:p>
          <a:p>
            <a:pPr lvl="1"/>
            <a:r>
              <a:rPr lang="en-US" dirty="0"/>
              <a:t>The ‘Survived’ value (target variable)</a:t>
            </a:r>
          </a:p>
          <a:p>
            <a:r>
              <a:rPr lang="en-US" dirty="0"/>
              <a:t>What features/attributes are you going to use to help you doing the prediction? </a:t>
            </a:r>
          </a:p>
          <a:p>
            <a:pPr lvl="1"/>
            <a:r>
              <a:rPr lang="en-US" dirty="0"/>
              <a:t>Pclass, SibSp, Parch, … (features / attributes)</a:t>
            </a:r>
          </a:p>
          <a:p>
            <a:pPr lvl="1"/>
            <a:r>
              <a:rPr lang="en-US" dirty="0"/>
              <a:t>Remember to change Survived to string type</a:t>
            </a:r>
          </a:p>
        </p:txBody>
      </p:sp>
      <p:sp>
        <p:nvSpPr>
          <p:cNvPr id="4" name="TextBox 3"/>
          <p:cNvSpPr txBox="1"/>
          <p:nvPr/>
        </p:nvSpPr>
        <p:spPr>
          <a:xfrm>
            <a:off x="997808" y="5202045"/>
            <a:ext cx="10456905" cy="584775"/>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features = [</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Pclass</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r>
              <a:rPr lang="en-US" sz="1600" dirty="0">
                <a:solidFill>
                  <a:srgbClr val="C00000"/>
                </a:solidFill>
                <a:latin typeface="Consolas" panose="020B0609020204030204" pitchFamily="49" charset="0"/>
              </a:rPr>
              <a:t>‘SibSp’</a:t>
            </a:r>
            <a:r>
              <a:rPr lang="en-US" sz="1600" dirty="0">
                <a:latin typeface="Consolas" panose="020B0609020204030204" pitchFamily="49" charset="0"/>
              </a:rPr>
              <a:t>,</a:t>
            </a:r>
            <a:r>
              <a:rPr lang="en-US" sz="1600" dirty="0">
                <a:solidFill>
                  <a:srgbClr val="C00000"/>
                </a:solidFill>
                <a:latin typeface="Consolas" panose="020B0609020204030204" pitchFamily="49" charset="0"/>
              </a:rPr>
              <a:t>‘Parch’</a:t>
            </a:r>
            <a:r>
              <a:rPr lang="en-US" sz="1600" dirty="0">
                <a:latin typeface="Consolas" panose="020B0609020204030204" pitchFamily="49" charset="0"/>
              </a:rPr>
              <a:t>, </a:t>
            </a:r>
            <a:r>
              <a:rPr lang="en-US" sz="1600" dirty="0">
                <a:solidFill>
                  <a:srgbClr val="C00000"/>
                </a:solidFill>
                <a:latin typeface="Consolas" panose="020B0609020204030204" pitchFamily="49" charset="0"/>
              </a:rPr>
              <a:t>‘Fare’</a:t>
            </a:r>
            <a:r>
              <a:rPr lang="en-US" sz="1600" dirty="0">
                <a:latin typeface="Consolas" panose="020B0609020204030204" pitchFamily="49" charset="0"/>
              </a:rPr>
              <a:t>, </a:t>
            </a:r>
            <a:r>
              <a:rPr lang="en-US" sz="1600" dirty="0">
                <a:solidFill>
                  <a:srgbClr val="C00000"/>
                </a:solidFill>
                <a:latin typeface="Consolas" panose="020B0609020204030204" pitchFamily="49" charset="0"/>
              </a:rPr>
              <a:t>‘Age’</a:t>
            </a:r>
            <a:r>
              <a:rPr lang="en-US" sz="1600" dirty="0">
                <a:latin typeface="Consolas" panose="020B0609020204030204" pitchFamily="49" charset="0"/>
              </a:rPr>
              <a:t>,</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Sex_male</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Embarked_S</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Embarked_Q</a:t>
            </a:r>
            <a:r>
              <a:rPr lang="en-US" sz="1600" dirty="0">
                <a:latin typeface="Consolas" panose="020B0609020204030204" pitchFamily="49" charset="0"/>
              </a:rPr>
              <a:t>]</a:t>
            </a:r>
          </a:p>
          <a:p>
            <a:r>
              <a:rPr lang="en-US" sz="1600" dirty="0">
                <a:latin typeface="Consolas" panose="020B0609020204030204" pitchFamily="49" charset="0"/>
              </a:rPr>
              <a:t>target = [</a:t>
            </a:r>
            <a:r>
              <a:rPr lang="en-US" sz="1600" dirty="0">
                <a:solidFill>
                  <a:srgbClr val="C00000"/>
                </a:solidFill>
                <a:latin typeface="Consolas" panose="020B0609020204030204" pitchFamily="49" charset="0"/>
              </a:rPr>
              <a:t>‘Survived</a:t>
            </a:r>
            <a:r>
              <a:rPr lang="en-US" sz="1600" dirty="0">
                <a:latin typeface="Consolas" panose="020B0609020204030204" pitchFamily="49" charset="0"/>
              </a:rPr>
              <a:t>’]</a:t>
            </a:r>
            <a:endParaRPr lang="en-US" sz="1600" dirty="0">
              <a:solidFill>
                <a:schemeClr val="accent6">
                  <a:lumMod val="75000"/>
                </a:schemeClr>
              </a:solidFill>
              <a:latin typeface="Consolas" panose="020B0609020204030204" pitchFamily="49" charset="0"/>
            </a:endParaRPr>
          </a:p>
        </p:txBody>
      </p:sp>
      <p:sp>
        <p:nvSpPr>
          <p:cNvPr id="5" name="TextBox 4"/>
          <p:cNvSpPr txBox="1"/>
          <p:nvPr/>
        </p:nvSpPr>
        <p:spPr>
          <a:xfrm>
            <a:off x="997807" y="5898032"/>
            <a:ext cx="5264769" cy="584775"/>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X = </a:t>
            </a:r>
            <a:r>
              <a:rPr lang="en-US" sz="1600" dirty="0" err="1">
                <a:latin typeface="Consolas" panose="020B0609020204030204" pitchFamily="49" charset="0"/>
              </a:rPr>
              <a:t>train_titanic</a:t>
            </a:r>
            <a:r>
              <a:rPr lang="en-US" sz="1600" dirty="0">
                <a:latin typeface="Consolas" panose="020B0609020204030204" pitchFamily="49" charset="0"/>
              </a:rPr>
              <a:t>[features]</a:t>
            </a:r>
          </a:p>
          <a:p>
            <a:r>
              <a:rPr lang="en-US" sz="1600" dirty="0">
                <a:latin typeface="Consolas" panose="020B0609020204030204" pitchFamily="49" charset="0"/>
              </a:rPr>
              <a:t>y = </a:t>
            </a:r>
            <a:r>
              <a:rPr lang="en-US" sz="1600" dirty="0" err="1">
                <a:latin typeface="Consolas" panose="020B0609020204030204" pitchFamily="49" charset="0"/>
              </a:rPr>
              <a:t>train_titanic</a:t>
            </a:r>
            <a:r>
              <a:rPr lang="en-US" sz="1600" dirty="0">
                <a:latin typeface="Consolas" panose="020B0609020204030204" pitchFamily="49" charset="0"/>
              </a:rPr>
              <a:t>[target]</a:t>
            </a:r>
          </a:p>
        </p:txBody>
      </p:sp>
    </p:spTree>
    <p:extLst>
      <p:ext uri="{BB962C8B-B14F-4D97-AF65-F5344CB8AC3E}">
        <p14:creationId xmlns:p14="http://schemas.microsoft.com/office/powerpoint/2010/main" val="130551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Data</a:t>
            </a:r>
          </a:p>
        </p:txBody>
      </p:sp>
      <p:sp>
        <p:nvSpPr>
          <p:cNvPr id="3" name="Content Placeholder 2"/>
          <p:cNvSpPr>
            <a:spLocks noGrp="1"/>
          </p:cNvSpPr>
          <p:nvPr>
            <p:ph idx="1"/>
          </p:nvPr>
        </p:nvSpPr>
        <p:spPr/>
        <p:txBody>
          <a:bodyPr>
            <a:normAutofit/>
          </a:bodyPr>
          <a:lstStyle/>
          <a:p>
            <a:r>
              <a:rPr lang="en-US" sz="2400" dirty="0"/>
              <a:t>We will randomly split the train data where the true values of ‘Survived’ for all the passengers are KNOWN into training dataset (60%) and testing dataset (40%)</a:t>
            </a:r>
          </a:p>
          <a:p>
            <a:r>
              <a:rPr lang="en-US" sz="2400" dirty="0"/>
              <a:t>training dataset is used to train the model, in this case, we will train a decision tree model</a:t>
            </a:r>
          </a:p>
          <a:p>
            <a:r>
              <a:rPr lang="en-US" sz="2400" dirty="0"/>
              <a:t>testing dataset is for testing purpose, as we know the true value of ‘Survived’ in testing dataset, we can compare the predict value against the true value in order to evaluate how good our model is in terms of accuracy rate</a:t>
            </a:r>
          </a:p>
          <a:p>
            <a:endParaRPr lang="en-US" sz="2400" dirty="0"/>
          </a:p>
          <a:p>
            <a:endParaRPr lang="en-US" sz="2400" dirty="0"/>
          </a:p>
        </p:txBody>
      </p:sp>
      <p:sp>
        <p:nvSpPr>
          <p:cNvPr id="5" name="TextBox 4"/>
          <p:cNvSpPr txBox="1"/>
          <p:nvPr/>
        </p:nvSpPr>
        <p:spPr>
          <a:xfrm>
            <a:off x="1158446" y="4266294"/>
            <a:ext cx="933141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#import functions for data split</a:t>
            </a: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sklearn.model_selection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train_test_split</a:t>
            </a:r>
            <a:endParaRPr lang="en-US" sz="1600" dirty="0">
              <a:solidFill>
                <a:schemeClr val="accent6">
                  <a:lumMod val="75000"/>
                </a:schemeClr>
              </a:solidFill>
              <a:latin typeface="Consolas" panose="020B0609020204030204" pitchFamily="49" charset="0"/>
            </a:endParaRPr>
          </a:p>
        </p:txBody>
      </p:sp>
      <p:sp>
        <p:nvSpPr>
          <p:cNvPr id="6" name="TextBox 5"/>
          <p:cNvSpPr txBox="1"/>
          <p:nvPr/>
        </p:nvSpPr>
        <p:spPr>
          <a:xfrm>
            <a:off x="1158446" y="5493732"/>
            <a:ext cx="9331410" cy="584775"/>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X_train,X_test</a:t>
            </a:r>
            <a:r>
              <a:rPr lang="en-US" sz="1600" dirty="0">
                <a:latin typeface="Consolas" panose="020B0609020204030204" pitchFamily="49" charset="0"/>
              </a:rPr>
              <a:t>, y_train, </a:t>
            </a:r>
            <a:r>
              <a:rPr lang="en-US" sz="1600" dirty="0" err="1">
                <a:latin typeface="Consolas" panose="020B0609020204030204" pitchFamily="49" charset="0"/>
              </a:rPr>
              <a:t>y_test</a:t>
            </a:r>
            <a:r>
              <a:rPr lang="en-US" sz="1600" dirty="0">
                <a:latin typeface="Consolas" panose="020B0609020204030204" pitchFamily="49" charset="0"/>
              </a:rPr>
              <a:t> = train_test_split(X, y, test_size=</a:t>
            </a:r>
            <a:r>
              <a:rPr lang="en-US" sz="1600" dirty="0">
                <a:solidFill>
                  <a:schemeClr val="accent6">
                    <a:lumMod val="75000"/>
                  </a:schemeClr>
                </a:solidFill>
                <a:latin typeface="Consolas" panose="020B0609020204030204" pitchFamily="49" charset="0"/>
              </a:rPr>
              <a:t>0.4</a:t>
            </a:r>
            <a:r>
              <a:rPr lang="en-US" sz="1600" dirty="0">
                <a:latin typeface="Consolas" panose="020B0609020204030204" pitchFamily="49" charset="0"/>
              </a:rPr>
              <a:t>, random_state = </a:t>
            </a:r>
            <a:r>
              <a:rPr lang="en-US" sz="1600" dirty="0">
                <a:solidFill>
                  <a:schemeClr val="accent6">
                    <a:lumMod val="75000"/>
                  </a:schemeClr>
                </a:solidFill>
                <a:latin typeface="Consolas" panose="020B0609020204030204" pitchFamily="49" charset="0"/>
              </a:rPr>
              <a:t>42</a:t>
            </a:r>
            <a:r>
              <a:rPr lang="en-US" sz="1600" dirty="0">
                <a:latin typeface="Consolas" panose="020B0609020204030204" pitchFamily="49" charset="0"/>
              </a:rPr>
              <a:t>)</a:t>
            </a:r>
          </a:p>
        </p:txBody>
      </p:sp>
    </p:spTree>
    <p:extLst>
      <p:ext uri="{BB962C8B-B14F-4D97-AF65-F5344CB8AC3E}">
        <p14:creationId xmlns:p14="http://schemas.microsoft.com/office/powerpoint/2010/main" val="30346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 Decision Tree</a:t>
            </a:r>
          </a:p>
        </p:txBody>
      </p:sp>
      <p:sp>
        <p:nvSpPr>
          <p:cNvPr id="3" name="Content Placeholder 2"/>
          <p:cNvSpPr>
            <a:spLocks noGrp="1"/>
          </p:cNvSpPr>
          <p:nvPr>
            <p:ph idx="1"/>
          </p:nvPr>
        </p:nvSpPr>
        <p:spPr>
          <a:xfrm>
            <a:off x="838200" y="1322175"/>
            <a:ext cx="10515600" cy="5133031"/>
          </a:xfrm>
        </p:spPr>
        <p:txBody>
          <a:bodyPr>
            <a:normAutofit fontScale="92500" lnSpcReduction="20000"/>
          </a:bodyPr>
          <a:lstStyle/>
          <a:p>
            <a:r>
              <a:rPr lang="en-US" dirty="0"/>
              <a:t>Import ‘Decision Tree Classifier’ from ‘sklearn’</a:t>
            </a:r>
          </a:p>
          <a:p>
            <a:r>
              <a:rPr lang="en-US" dirty="0"/>
              <a:t>Define model to be decision tree classifier</a:t>
            </a:r>
          </a:p>
          <a:p>
            <a:endParaRPr lang="en-US" dirty="0"/>
          </a:p>
          <a:p>
            <a:endParaRPr lang="en-US" dirty="0"/>
          </a:p>
          <a:p>
            <a:endParaRPr lang="en-US" dirty="0"/>
          </a:p>
          <a:p>
            <a:pPr marL="0" indent="0">
              <a:buNone/>
            </a:pPr>
            <a:endParaRPr lang="en-US" dirty="0"/>
          </a:p>
          <a:p>
            <a:r>
              <a:rPr lang="en-US" dirty="0"/>
              <a:t>The model parameters that specified for training</a:t>
            </a:r>
          </a:p>
          <a:p>
            <a:endParaRPr lang="en-US" dirty="0"/>
          </a:p>
          <a:p>
            <a:endParaRPr lang="en-US" dirty="0"/>
          </a:p>
          <a:p>
            <a:endParaRPr lang="en-US" dirty="0"/>
          </a:p>
          <a:p>
            <a:endParaRPr lang="en-US" dirty="0"/>
          </a:p>
          <a:p>
            <a:r>
              <a:rPr lang="en-US" altLang="zh-CN" dirty="0"/>
              <a:t>The model parameters shown above are very important in the tuning process and will be discussed in more details later</a:t>
            </a:r>
            <a:endParaRPr lang="en-US" dirty="0"/>
          </a:p>
        </p:txBody>
      </p:sp>
      <p:sp>
        <p:nvSpPr>
          <p:cNvPr id="4" name="TextBox 3"/>
          <p:cNvSpPr txBox="1"/>
          <p:nvPr/>
        </p:nvSpPr>
        <p:spPr>
          <a:xfrm>
            <a:off x="1146090" y="2103856"/>
            <a:ext cx="9331410" cy="830997"/>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DecisionTreeClassifier</a:t>
            </a: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sklearn.tree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DecisionTreeClassifier</a:t>
            </a:r>
          </a:p>
          <a:p>
            <a:r>
              <a:rPr lang="en-US" sz="1600" dirty="0">
                <a:latin typeface="Consolas" panose="020B0609020204030204" pitchFamily="49" charset="0"/>
              </a:rPr>
              <a:t>model = DecisionTreeClassifier</a:t>
            </a:r>
            <a:r>
              <a:rPr lang="en-US" sz="1600" dirty="0">
                <a:solidFill>
                  <a:schemeClr val="accent6">
                    <a:lumMod val="75000"/>
                  </a:schemeClr>
                </a:solidFill>
                <a:latin typeface="Consolas" panose="020B0609020204030204" pitchFamily="49" charset="0"/>
              </a:rPr>
              <a:t>()</a:t>
            </a:r>
          </a:p>
        </p:txBody>
      </p:sp>
      <p:sp>
        <p:nvSpPr>
          <p:cNvPr id="5" name="TextBox 4"/>
          <p:cNvSpPr txBox="1"/>
          <p:nvPr/>
        </p:nvSpPr>
        <p:spPr>
          <a:xfrm>
            <a:off x="1146090" y="3009558"/>
            <a:ext cx="933141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train model</a:t>
            </a:r>
          </a:p>
          <a:p>
            <a:r>
              <a:rPr lang="en-US" sz="1600" dirty="0" err="1">
                <a:latin typeface="Consolas" panose="020B0609020204030204" pitchFamily="49" charset="0"/>
              </a:rPr>
              <a:t>model.fit</a:t>
            </a:r>
            <a:r>
              <a:rPr lang="en-US" sz="1600" dirty="0">
                <a:solidFill>
                  <a:schemeClr val="accent6">
                    <a:lumMod val="75000"/>
                  </a:schemeClr>
                </a:solidFill>
                <a:latin typeface="Consolas" panose="020B0609020204030204" pitchFamily="49" charset="0"/>
              </a:rPr>
              <a:t>(</a:t>
            </a:r>
            <a:r>
              <a:rPr lang="en-US" sz="1600" dirty="0" err="1">
                <a:latin typeface="Consolas" panose="020B0609020204030204" pitchFamily="49" charset="0"/>
              </a:rPr>
              <a:t>X_train</a:t>
            </a:r>
            <a:r>
              <a:rPr lang="en-US" sz="1600" dirty="0">
                <a:latin typeface="Consolas" panose="020B0609020204030204" pitchFamily="49" charset="0"/>
              </a:rPr>
              <a:t>, y_train</a:t>
            </a:r>
            <a:r>
              <a:rPr lang="en-US" sz="1600" dirty="0">
                <a:solidFill>
                  <a:schemeClr val="accent6">
                    <a:lumMod val="75000"/>
                  </a:schemeClr>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1146090" y="4163757"/>
            <a:ext cx="8463193" cy="1578145"/>
          </a:xfrm>
          <a:prstGeom prst="rect">
            <a:avLst/>
          </a:prstGeom>
        </p:spPr>
      </p:pic>
    </p:spTree>
    <p:extLst>
      <p:ext uri="{BB962C8B-B14F-4D97-AF65-F5344CB8AC3E}">
        <p14:creationId xmlns:p14="http://schemas.microsoft.com/office/powerpoint/2010/main" val="17663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model</a:t>
            </a:r>
          </a:p>
        </p:txBody>
      </p:sp>
      <p:sp>
        <p:nvSpPr>
          <p:cNvPr id="3" name="Content Placeholder 2"/>
          <p:cNvSpPr>
            <a:spLocks noGrp="1"/>
          </p:cNvSpPr>
          <p:nvPr>
            <p:ph idx="1"/>
          </p:nvPr>
        </p:nvSpPr>
        <p:spPr/>
        <p:txBody>
          <a:bodyPr/>
          <a:lstStyle/>
          <a:p>
            <a:r>
              <a:rPr lang="en-US" dirty="0"/>
              <a:t>We just build the very first tree using the default parameter settings, what would be the predicting result on testing dataset?</a:t>
            </a:r>
          </a:p>
        </p:txBody>
      </p:sp>
      <p:sp>
        <p:nvSpPr>
          <p:cNvPr id="4" name="TextBox 3"/>
          <p:cNvSpPr txBox="1"/>
          <p:nvPr/>
        </p:nvSpPr>
        <p:spPr>
          <a:xfrm>
            <a:off x="1121376" y="2338635"/>
            <a:ext cx="9331410" cy="830997"/>
          </a:xfrm>
          <a:prstGeom prst="rect">
            <a:avLst/>
          </a:prstGeom>
          <a:solidFill>
            <a:schemeClr val="bg1">
              <a:lumMod val="95000"/>
            </a:schemeClr>
          </a:solidFill>
        </p:spPr>
        <p:txBody>
          <a:bodyPr wrap="square" rtlCol="0">
            <a:spAutoFit/>
          </a:bodyPr>
          <a:lstStyle/>
          <a:p>
            <a:r>
              <a:rPr lang="sv-SE" sz="1600" i="1" dirty="0">
                <a:solidFill>
                  <a:schemeClr val="accent6">
                    <a:lumMod val="75000"/>
                  </a:schemeClr>
                </a:solidFill>
                <a:latin typeface="Consolas" panose="020B0609020204030204" pitchFamily="49" charset="0"/>
              </a:rPr>
              <a:t># </a:t>
            </a:r>
            <a:r>
              <a:rPr lang="en-US" sz="1600" i="1" dirty="0">
                <a:solidFill>
                  <a:schemeClr val="accent6">
                    <a:lumMod val="75000"/>
                  </a:schemeClr>
                </a:solidFill>
                <a:latin typeface="Consolas" panose="020B0609020204030204" pitchFamily="49" charset="0"/>
              </a:rPr>
              <a:t>make prediction on 40% test data</a:t>
            </a:r>
          </a:p>
          <a:p>
            <a:r>
              <a:rPr lang="sv-SE" sz="1600" dirty="0">
                <a:latin typeface="Consolas" panose="020B0609020204030204" pitchFamily="49" charset="0"/>
              </a:rPr>
              <a:t>pred_test </a:t>
            </a:r>
            <a:r>
              <a:rPr lang="sv-SE" sz="1600" dirty="0">
                <a:solidFill>
                  <a:srgbClr val="7030A0"/>
                </a:solidFill>
                <a:latin typeface="Consolas" panose="020B0609020204030204" pitchFamily="49" charset="0"/>
              </a:rPr>
              <a:t>=</a:t>
            </a:r>
            <a:r>
              <a:rPr lang="sv-SE" sz="1600" dirty="0">
                <a:latin typeface="Consolas" panose="020B0609020204030204" pitchFamily="49" charset="0"/>
              </a:rPr>
              <a:t> model.predict(X_test)</a:t>
            </a:r>
          </a:p>
          <a:p>
            <a:r>
              <a:rPr lang="sv-SE" sz="1600" dirty="0">
                <a:latin typeface="Consolas" panose="020B0609020204030204" pitchFamily="49" charset="0"/>
              </a:rPr>
              <a:t>pred_test</a:t>
            </a:r>
            <a:endParaRPr lang="en-US" sz="1600"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121376" y="3280844"/>
            <a:ext cx="4848225" cy="2505075"/>
          </a:xfrm>
          <a:prstGeom prst="rect">
            <a:avLst/>
          </a:prstGeom>
        </p:spPr>
      </p:pic>
      <p:sp>
        <p:nvSpPr>
          <p:cNvPr id="6" name="TextBox 5"/>
          <p:cNvSpPr txBox="1"/>
          <p:nvPr/>
        </p:nvSpPr>
        <p:spPr>
          <a:xfrm>
            <a:off x="6771503" y="4210215"/>
            <a:ext cx="2903838" cy="646331"/>
          </a:xfrm>
          <a:prstGeom prst="rect">
            <a:avLst/>
          </a:prstGeom>
          <a:noFill/>
        </p:spPr>
        <p:txBody>
          <a:bodyPr wrap="square" rtlCol="0">
            <a:spAutoFit/>
          </a:bodyPr>
          <a:lstStyle/>
          <a:p>
            <a:r>
              <a:rPr lang="en-US" dirty="0"/>
              <a:t>How it compares to the true value of ‘Survived’?</a:t>
            </a:r>
          </a:p>
        </p:txBody>
      </p:sp>
    </p:spTree>
    <p:extLst>
      <p:ext uri="{BB962C8B-B14F-4D97-AF65-F5344CB8AC3E}">
        <p14:creationId xmlns:p14="http://schemas.microsoft.com/office/powerpoint/2010/main" val="39664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accuracy for classification</a:t>
            </a:r>
          </a:p>
        </p:txBody>
      </p:sp>
      <p:sp>
        <p:nvSpPr>
          <p:cNvPr id="3" name="Content Placeholder 2"/>
          <p:cNvSpPr>
            <a:spLocks noGrp="1"/>
          </p:cNvSpPr>
          <p:nvPr>
            <p:ph idx="1"/>
          </p:nvPr>
        </p:nvSpPr>
        <p:spPr>
          <a:xfrm>
            <a:off x="838200" y="1309817"/>
            <a:ext cx="10515600" cy="4910608"/>
          </a:xfrm>
        </p:spPr>
        <p:txBody>
          <a:bodyPr/>
          <a:lstStyle/>
          <a:p>
            <a:r>
              <a:rPr lang="en-US" dirty="0"/>
              <a:t>We will need some evaluation functions from </a:t>
            </a:r>
            <a:r>
              <a:rPr lang="en-US" dirty="0">
                <a:latin typeface="Consolas" panose="020B0609020204030204" pitchFamily="49" charset="0"/>
              </a:rPr>
              <a:t>sklearn</a:t>
            </a:r>
            <a:endParaRPr lang="en-US" sz="2400" dirty="0">
              <a:latin typeface="Consolas" panose="020B0609020204030204" pitchFamily="49" charset="0"/>
            </a:endParaRPr>
          </a:p>
          <a:p>
            <a:endParaRPr lang="en-US" dirty="0"/>
          </a:p>
          <a:p>
            <a:endParaRPr lang="en-US" dirty="0"/>
          </a:p>
          <a:p>
            <a:r>
              <a:rPr lang="en-US" dirty="0"/>
              <a:t>Print the evaluation result</a:t>
            </a:r>
          </a:p>
        </p:txBody>
      </p:sp>
      <p:sp>
        <p:nvSpPr>
          <p:cNvPr id="4" name="TextBox 3"/>
          <p:cNvSpPr txBox="1"/>
          <p:nvPr/>
        </p:nvSpPr>
        <p:spPr>
          <a:xfrm>
            <a:off x="1096663" y="1733152"/>
            <a:ext cx="9331410" cy="830997"/>
          </a:xfrm>
          <a:prstGeom prst="rect">
            <a:avLst/>
          </a:prstGeom>
          <a:solidFill>
            <a:schemeClr val="bg1">
              <a:lumMod val="95000"/>
            </a:schemeClr>
          </a:solidFill>
        </p:spPr>
        <p:txBody>
          <a:bodyPr wrap="square" rtlCol="0">
            <a:spAutoFit/>
          </a:bodyPr>
          <a:lstStyle/>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sklearn.metrics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accuracy_score</a:t>
            </a:r>
          </a:p>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sklearn.metrics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classification_report</a:t>
            </a:r>
          </a:p>
          <a:p>
            <a:r>
              <a:rPr lang="sv-SE" sz="1600" b="1" dirty="0">
                <a:solidFill>
                  <a:schemeClr val="accent6">
                    <a:lumMod val="75000"/>
                  </a:schemeClr>
                </a:solidFill>
                <a:latin typeface="Consolas" panose="020B0609020204030204" pitchFamily="49" charset="0"/>
              </a:rPr>
              <a:t>from</a:t>
            </a:r>
            <a:r>
              <a:rPr lang="sv-SE" sz="1600" dirty="0">
                <a:latin typeface="Consolas" panose="020B0609020204030204" pitchFamily="49" charset="0"/>
              </a:rPr>
              <a:t> sklearn.metrics </a:t>
            </a:r>
            <a:r>
              <a:rPr lang="sv-SE" sz="1600" b="1" dirty="0">
                <a:solidFill>
                  <a:schemeClr val="accent6">
                    <a:lumMod val="75000"/>
                  </a:schemeClr>
                </a:solidFill>
                <a:latin typeface="Consolas" panose="020B0609020204030204" pitchFamily="49" charset="0"/>
              </a:rPr>
              <a:t>import</a:t>
            </a:r>
            <a:r>
              <a:rPr lang="sv-SE" sz="1600" dirty="0">
                <a:latin typeface="Consolas" panose="020B0609020204030204" pitchFamily="49" charset="0"/>
              </a:rPr>
              <a:t> confusion_matrix</a:t>
            </a:r>
            <a:endParaRPr lang="en-US" sz="1600" dirty="0">
              <a:latin typeface="Consolas" panose="020B0609020204030204" pitchFamily="49" charset="0"/>
            </a:endParaRPr>
          </a:p>
        </p:txBody>
      </p:sp>
      <p:sp>
        <p:nvSpPr>
          <p:cNvPr id="5" name="TextBox 4"/>
          <p:cNvSpPr txBox="1"/>
          <p:nvPr/>
        </p:nvSpPr>
        <p:spPr>
          <a:xfrm>
            <a:off x="1096663" y="3238409"/>
            <a:ext cx="9331410" cy="1323439"/>
          </a:xfrm>
          <a:prstGeom prst="rect">
            <a:avLst/>
          </a:prstGeom>
          <a:solidFill>
            <a:schemeClr val="bg1">
              <a:lumMod val="95000"/>
            </a:schemeClr>
          </a:solidFill>
        </p:spPr>
        <p:txBody>
          <a:bodyPr wrap="square" rtlCol="0">
            <a:spAutoFit/>
          </a:bodyPr>
          <a:lstStyle/>
          <a:p>
            <a:r>
              <a:rPr lang="sv-SE" sz="1600" i="1" dirty="0">
                <a:solidFill>
                  <a:schemeClr val="accent6">
                    <a:lumMod val="75000"/>
                  </a:schemeClr>
                </a:solidFill>
                <a:latin typeface="Consolas" panose="020B0609020204030204" pitchFamily="49" charset="0"/>
              </a:rPr>
              <a:t># evaluate result </a:t>
            </a:r>
          </a:p>
          <a:p>
            <a:r>
              <a:rPr lang="sv-SE" sz="1600" dirty="0">
                <a:solidFill>
                  <a:schemeClr val="accent6">
                    <a:lumMod val="75000"/>
                  </a:schemeClr>
                </a:solidFill>
                <a:latin typeface="Consolas" panose="020B0609020204030204" pitchFamily="49" charset="0"/>
              </a:rPr>
              <a:t>print</a:t>
            </a:r>
            <a:r>
              <a:rPr lang="sv-SE" sz="1600" dirty="0">
                <a:latin typeface="Consolas" panose="020B0609020204030204" pitchFamily="49" charset="0"/>
              </a:rPr>
              <a:t>(</a:t>
            </a:r>
            <a:r>
              <a:rPr lang="sv-SE" sz="1600" dirty="0">
                <a:solidFill>
                  <a:srgbClr val="C00000"/>
                </a:solidFill>
                <a:latin typeface="Consolas" panose="020B0609020204030204" pitchFamily="49" charset="0"/>
              </a:rPr>
              <a:t>"Accuracy:"</a:t>
            </a:r>
            <a:r>
              <a:rPr lang="sv-SE" sz="1600" dirty="0">
                <a:latin typeface="Consolas" panose="020B0609020204030204" pitchFamily="49" charset="0"/>
              </a:rPr>
              <a:t>,accuracy_score(y_test, pred_test, normalize=</a:t>
            </a:r>
            <a:r>
              <a:rPr lang="sv-SE" sz="1600" b="1" dirty="0">
                <a:solidFill>
                  <a:schemeClr val="accent6">
                    <a:lumMod val="75000"/>
                  </a:schemeClr>
                </a:solidFill>
                <a:latin typeface="Consolas" panose="020B0609020204030204" pitchFamily="49" charset="0"/>
              </a:rPr>
              <a:t>True</a:t>
            </a:r>
            <a:r>
              <a:rPr lang="sv-SE" sz="1600" dirty="0">
                <a:latin typeface="Consolas" panose="020B0609020204030204" pitchFamily="49" charset="0"/>
              </a:rPr>
              <a:t>, sample_weight=</a:t>
            </a:r>
            <a:r>
              <a:rPr lang="sv-SE" sz="1600" b="1" dirty="0">
                <a:solidFill>
                  <a:schemeClr val="accent6">
                    <a:lumMod val="75000"/>
                  </a:schemeClr>
                </a:solidFill>
                <a:latin typeface="Consolas" panose="020B0609020204030204" pitchFamily="49" charset="0"/>
              </a:rPr>
              <a:t>None</a:t>
            </a:r>
            <a:r>
              <a:rPr lang="sv-SE" sz="1600" dirty="0">
                <a:latin typeface="Consolas" panose="020B0609020204030204" pitchFamily="49" charset="0"/>
              </a:rPr>
              <a:t>))</a:t>
            </a:r>
          </a:p>
          <a:p>
            <a:r>
              <a:rPr lang="sv-SE" sz="1600" dirty="0">
                <a:solidFill>
                  <a:schemeClr val="accent6">
                    <a:lumMod val="75000"/>
                  </a:schemeClr>
                </a:solidFill>
                <a:latin typeface="Consolas" panose="020B0609020204030204" pitchFamily="49" charset="0"/>
              </a:rPr>
              <a:t>print</a:t>
            </a:r>
            <a:r>
              <a:rPr lang="sv-SE" sz="1600" dirty="0">
                <a:latin typeface="Consolas" panose="020B0609020204030204" pitchFamily="49" charset="0"/>
              </a:rPr>
              <a:t>(</a:t>
            </a:r>
            <a:r>
              <a:rPr lang="sv-SE" sz="1600" dirty="0">
                <a:solidFill>
                  <a:srgbClr val="C00000"/>
                </a:solidFill>
                <a:latin typeface="Consolas" panose="020B0609020204030204" pitchFamily="49" charset="0"/>
              </a:rPr>
              <a:t>“Classification Report:”</a:t>
            </a:r>
            <a:r>
              <a:rPr lang="sv-SE" sz="1600" dirty="0">
                <a:latin typeface="Consolas" panose="020B0609020204030204" pitchFamily="49" charset="0"/>
              </a:rPr>
              <a:t>,</a:t>
            </a:r>
            <a:r>
              <a:rPr lang="sv-SE" sz="1600" dirty="0">
                <a:solidFill>
                  <a:srgbClr val="C00000"/>
                </a:solidFill>
                <a:latin typeface="Consolas" panose="020B0609020204030204" pitchFamily="49" charset="0"/>
              </a:rPr>
              <a:t> </a:t>
            </a:r>
            <a:r>
              <a:rPr lang="zh-CN" altLang="en-US" sz="1600" dirty="0">
                <a:solidFill>
                  <a:srgbClr val="C00000"/>
                </a:solidFill>
                <a:latin typeface="Consolas" panose="020B0609020204030204" pitchFamily="49" charset="0"/>
              </a:rPr>
              <a:t>‘</a:t>
            </a:r>
            <a:r>
              <a:rPr lang="sv-SE" sz="1600" dirty="0">
                <a:solidFill>
                  <a:srgbClr val="C00000"/>
                </a:solidFill>
                <a:latin typeface="Consolas" panose="020B0609020204030204" pitchFamily="49" charset="0"/>
              </a:rPr>
              <a:t>\n</a:t>
            </a:r>
            <a:r>
              <a:rPr lang="zh-CN" altLang="en-US" sz="1600" dirty="0">
                <a:solidFill>
                  <a:srgbClr val="C00000"/>
                </a:solidFill>
                <a:latin typeface="Consolas" panose="020B0609020204030204" pitchFamily="49" charset="0"/>
              </a:rPr>
              <a:t>’</a:t>
            </a:r>
            <a:r>
              <a:rPr lang="sv-SE" sz="1600" dirty="0">
                <a:latin typeface="Consolas" panose="020B0609020204030204" pitchFamily="49" charset="0"/>
              </a:rPr>
              <a:t>,classification_report(y_test, pred_test))</a:t>
            </a:r>
            <a:br>
              <a:rPr lang="sv-SE" sz="1600" dirty="0">
                <a:latin typeface="Consolas" panose="020B0609020204030204" pitchFamily="49" charset="0"/>
              </a:rPr>
            </a:br>
            <a:r>
              <a:rPr lang="fr-FR" sz="1600" dirty="0" err="1">
                <a:solidFill>
                  <a:schemeClr val="accent6">
                    <a:lumMod val="75000"/>
                  </a:schemeClr>
                </a:solidFill>
                <a:latin typeface="Consolas" panose="020B0609020204030204" pitchFamily="49" charset="0"/>
              </a:rPr>
              <a:t>print</a:t>
            </a:r>
            <a:r>
              <a:rPr lang="fr-FR" sz="1600" dirty="0">
                <a:solidFill>
                  <a:srgbClr val="C00000"/>
                </a:solidFill>
                <a:latin typeface="Consolas" panose="020B0609020204030204" pitchFamily="49" charset="0"/>
              </a:rPr>
              <a:t>("Confusion Matrix:"</a:t>
            </a:r>
            <a:r>
              <a:rPr lang="fr-FR" sz="1600" dirty="0">
                <a:latin typeface="Consolas" panose="020B0609020204030204" pitchFamily="49" charset="0"/>
              </a:rPr>
              <a:t>, </a:t>
            </a:r>
            <a:r>
              <a:rPr lang="zh-CN" altLang="en-US" sz="1600" dirty="0">
                <a:solidFill>
                  <a:srgbClr val="C00000"/>
                </a:solidFill>
                <a:latin typeface="Consolas" panose="020B0609020204030204" pitchFamily="49" charset="0"/>
              </a:rPr>
              <a:t>‘</a:t>
            </a:r>
            <a:r>
              <a:rPr lang="sv-SE" sz="1600" dirty="0">
                <a:solidFill>
                  <a:srgbClr val="C00000"/>
                </a:solidFill>
                <a:latin typeface="Consolas" panose="020B0609020204030204" pitchFamily="49" charset="0"/>
              </a:rPr>
              <a:t>\n</a:t>
            </a:r>
            <a:r>
              <a:rPr lang="zh-CN" altLang="en-US" sz="1600" dirty="0">
                <a:solidFill>
                  <a:srgbClr val="C00000"/>
                </a:solidFill>
                <a:latin typeface="Consolas" panose="020B0609020204030204" pitchFamily="49" charset="0"/>
              </a:rPr>
              <a:t>’</a:t>
            </a:r>
            <a:r>
              <a:rPr lang="sv-SE" sz="1600" dirty="0">
                <a:latin typeface="Consolas" panose="020B0609020204030204" pitchFamily="49" charset="0"/>
              </a:rPr>
              <a:t>, </a:t>
            </a:r>
            <a:r>
              <a:rPr lang="fr-FR" sz="1600" dirty="0" err="1">
                <a:latin typeface="Consolas" panose="020B0609020204030204" pitchFamily="49" charset="0"/>
              </a:rPr>
              <a:t>confusion_matrix</a:t>
            </a:r>
            <a:r>
              <a:rPr lang="fr-FR" sz="1600" dirty="0">
                <a:latin typeface="Consolas" panose="020B0609020204030204" pitchFamily="49" charset="0"/>
              </a:rPr>
              <a:t>(</a:t>
            </a:r>
            <a:r>
              <a:rPr lang="fr-FR" sz="1600" dirty="0" err="1">
                <a:latin typeface="Consolas" panose="020B0609020204030204" pitchFamily="49" charset="0"/>
              </a:rPr>
              <a:t>y_test</a:t>
            </a:r>
            <a:r>
              <a:rPr lang="fr-FR" sz="1600" dirty="0">
                <a:latin typeface="Consolas" panose="020B0609020204030204" pitchFamily="49" charset="0"/>
              </a:rPr>
              <a:t>, </a:t>
            </a:r>
            <a:r>
              <a:rPr lang="fr-FR" sz="1600" dirty="0" err="1">
                <a:latin typeface="Consolas" panose="020B0609020204030204" pitchFamily="49" charset="0"/>
              </a:rPr>
              <a:t>pred_test</a:t>
            </a:r>
            <a:r>
              <a:rPr lang="fr-FR" sz="1600" dirty="0">
                <a:latin typeface="Consolas" panose="020B0609020204030204" pitchFamily="49" charset="0"/>
              </a:rPr>
              <a:t>))</a:t>
            </a:r>
            <a:endParaRPr lang="en-US" sz="1600" dirty="0">
              <a:latin typeface="Consolas" panose="020B0609020204030204" pitchFamily="49" charset="0"/>
            </a:endParaRPr>
          </a:p>
        </p:txBody>
      </p:sp>
      <p:pic>
        <p:nvPicPr>
          <p:cNvPr id="6" name="圖片 5"/>
          <p:cNvPicPr>
            <a:picLocks noChangeAspect="1"/>
          </p:cNvPicPr>
          <p:nvPr/>
        </p:nvPicPr>
        <p:blipFill>
          <a:blip r:embed="rId2"/>
          <a:stretch>
            <a:fillRect/>
          </a:stretch>
        </p:blipFill>
        <p:spPr>
          <a:xfrm>
            <a:off x="1096663" y="4821125"/>
            <a:ext cx="5242591" cy="1893712"/>
          </a:xfrm>
          <a:prstGeom prst="rect">
            <a:avLst/>
          </a:prstGeom>
        </p:spPr>
      </p:pic>
    </p:spTree>
    <p:extLst>
      <p:ext uri="{BB962C8B-B14F-4D97-AF65-F5344CB8AC3E}">
        <p14:creationId xmlns:p14="http://schemas.microsoft.com/office/powerpoint/2010/main" val="420207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tree structure</a:t>
            </a:r>
          </a:p>
        </p:txBody>
      </p:sp>
      <p:sp>
        <p:nvSpPr>
          <p:cNvPr id="3" name="Content Placeholder 2"/>
          <p:cNvSpPr>
            <a:spLocks noGrp="1"/>
          </p:cNvSpPr>
          <p:nvPr>
            <p:ph idx="1"/>
          </p:nvPr>
        </p:nvSpPr>
        <p:spPr/>
        <p:txBody>
          <a:bodyPr/>
          <a:lstStyle/>
          <a:p>
            <a:r>
              <a:rPr lang="en-US" dirty="0"/>
              <a:t>Total number of nodes in a tree</a:t>
            </a:r>
          </a:p>
          <a:p>
            <a:endParaRPr lang="en-US" dirty="0"/>
          </a:p>
          <a:p>
            <a:endParaRPr lang="en-US" dirty="0"/>
          </a:p>
          <a:p>
            <a:r>
              <a:rPr lang="en-US" dirty="0"/>
              <a:t>Tree features used to split</a:t>
            </a:r>
          </a:p>
        </p:txBody>
      </p:sp>
      <p:sp>
        <p:nvSpPr>
          <p:cNvPr id="4" name="TextBox 3"/>
          <p:cNvSpPr txBox="1"/>
          <p:nvPr/>
        </p:nvSpPr>
        <p:spPr>
          <a:xfrm>
            <a:off x="1109020" y="1955574"/>
            <a:ext cx="4636872" cy="584775"/>
          </a:xfrm>
          <a:prstGeom prst="rect">
            <a:avLst/>
          </a:prstGeom>
          <a:solidFill>
            <a:schemeClr val="bg1">
              <a:lumMod val="95000"/>
            </a:schemeClr>
          </a:solidFill>
        </p:spPr>
        <p:txBody>
          <a:bodyPr wrap="square" rtlCol="0">
            <a:spAutoFit/>
          </a:bodyPr>
          <a:lstStyle/>
          <a:p>
            <a:r>
              <a:rPr lang="sv-SE" sz="1600" dirty="0">
                <a:latin typeface="Consolas" panose="020B0609020204030204" pitchFamily="49" charset="0"/>
              </a:rPr>
              <a:t>treeObj = model.tree_</a:t>
            </a:r>
          </a:p>
          <a:p>
            <a:r>
              <a:rPr lang="sv-SE" sz="1600" dirty="0">
                <a:solidFill>
                  <a:schemeClr val="accent6">
                    <a:lumMod val="75000"/>
                  </a:schemeClr>
                </a:solidFill>
                <a:latin typeface="Consolas" panose="020B0609020204030204" pitchFamily="49" charset="0"/>
              </a:rPr>
              <a:t>print</a:t>
            </a:r>
            <a:r>
              <a:rPr lang="sv-SE" sz="1600" dirty="0">
                <a:latin typeface="Consolas" panose="020B0609020204030204" pitchFamily="49" charset="0"/>
              </a:rPr>
              <a:t> (treeObj.node_count)</a:t>
            </a:r>
            <a:endParaRPr lang="en-US" sz="1600" dirty="0">
              <a:latin typeface="Consolas" panose="020B0609020204030204" pitchFamily="49" charset="0"/>
            </a:endParaRPr>
          </a:p>
        </p:txBody>
      </p:sp>
      <p:sp>
        <p:nvSpPr>
          <p:cNvPr id="5" name="TextBox 4"/>
          <p:cNvSpPr txBox="1"/>
          <p:nvPr/>
        </p:nvSpPr>
        <p:spPr>
          <a:xfrm>
            <a:off x="1109020" y="3479574"/>
            <a:ext cx="4636872" cy="338554"/>
          </a:xfrm>
          <a:prstGeom prst="rect">
            <a:avLst/>
          </a:prstGeom>
          <a:solidFill>
            <a:schemeClr val="bg1">
              <a:lumMod val="95000"/>
            </a:schemeClr>
          </a:solidFill>
        </p:spPr>
        <p:txBody>
          <a:bodyPr wrap="square" rtlCol="0">
            <a:spAutoFit/>
          </a:bodyPr>
          <a:lstStyle/>
          <a:p>
            <a:r>
              <a:rPr lang="sv-SE" sz="1600" dirty="0">
                <a:solidFill>
                  <a:schemeClr val="accent6">
                    <a:lumMod val="75000"/>
                  </a:schemeClr>
                </a:solidFill>
                <a:latin typeface="Consolas" panose="020B0609020204030204" pitchFamily="49" charset="0"/>
              </a:rPr>
              <a:t>print</a:t>
            </a:r>
            <a:r>
              <a:rPr lang="sv-SE" sz="1600" dirty="0">
                <a:latin typeface="Consolas" panose="020B0609020204030204" pitchFamily="49" charset="0"/>
              </a:rPr>
              <a:t> (treeObj.feature)</a:t>
            </a:r>
            <a:endParaRPr lang="en-US" sz="1600" dirty="0">
              <a:latin typeface="Consolas" panose="020B0609020204030204" pitchFamily="49" charset="0"/>
            </a:endParaRPr>
          </a:p>
        </p:txBody>
      </p:sp>
    </p:spTree>
    <p:extLst>
      <p:ext uri="{BB962C8B-B14F-4D97-AF65-F5344CB8AC3E}">
        <p14:creationId xmlns:p14="http://schemas.microsoft.com/office/powerpoint/2010/main" val="266248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072D-87E9-4268-93C8-4E84D0607F77}"/>
              </a:ext>
            </a:extLst>
          </p:cNvPr>
          <p:cNvSpPr>
            <a:spLocks noGrp="1"/>
          </p:cNvSpPr>
          <p:nvPr>
            <p:ph type="title"/>
          </p:nvPr>
        </p:nvSpPr>
        <p:spPr/>
        <p:txBody>
          <a:bodyPr/>
          <a:lstStyle/>
          <a:p>
            <a:r>
              <a:rPr lang="en-US" dirty="0"/>
              <a:t>Visualize Tree</a:t>
            </a:r>
          </a:p>
        </p:txBody>
      </p:sp>
      <p:sp>
        <p:nvSpPr>
          <p:cNvPr id="3" name="Content Placeholder 2">
            <a:extLst>
              <a:ext uri="{FF2B5EF4-FFF2-40B4-BE49-F238E27FC236}">
                <a16:creationId xmlns:a16="http://schemas.microsoft.com/office/drawing/2014/main" id="{8797F9E2-D795-44B9-AFB2-BC8DC16650FE}"/>
              </a:ext>
            </a:extLst>
          </p:cNvPr>
          <p:cNvSpPr>
            <a:spLocks noGrp="1"/>
          </p:cNvSpPr>
          <p:nvPr>
            <p:ph idx="1"/>
          </p:nvPr>
        </p:nvSpPr>
        <p:spPr>
          <a:xfrm>
            <a:off x="838200" y="1353875"/>
            <a:ext cx="10515600" cy="4910608"/>
          </a:xfrm>
        </p:spPr>
        <p:txBody>
          <a:bodyPr/>
          <a:lstStyle/>
          <a:p>
            <a:r>
              <a:rPr lang="en-US" dirty="0"/>
              <a:t>Import visualization tools</a:t>
            </a:r>
          </a:p>
          <a:p>
            <a:endParaRPr lang="en-US" dirty="0"/>
          </a:p>
          <a:p>
            <a:endParaRPr lang="en-US" dirty="0"/>
          </a:p>
          <a:p>
            <a:endParaRPr lang="en-US" dirty="0"/>
          </a:p>
          <a:p>
            <a:r>
              <a:rPr lang="en-US" dirty="0"/>
              <a:t>Show the tree</a:t>
            </a:r>
          </a:p>
        </p:txBody>
      </p:sp>
      <p:sp>
        <p:nvSpPr>
          <p:cNvPr id="4" name="TextBox 3">
            <a:extLst>
              <a:ext uri="{FF2B5EF4-FFF2-40B4-BE49-F238E27FC236}">
                <a16:creationId xmlns:a16="http://schemas.microsoft.com/office/drawing/2014/main" id="{3C61B2B7-3B84-4329-B2CF-990B27B50676}"/>
              </a:ext>
            </a:extLst>
          </p:cNvPr>
          <p:cNvSpPr txBox="1"/>
          <p:nvPr/>
        </p:nvSpPr>
        <p:spPr>
          <a:xfrm>
            <a:off x="1109020" y="1955574"/>
            <a:ext cx="4867404" cy="830997"/>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library for </a:t>
            </a:r>
            <a:r>
              <a:rPr lang="en-US" sz="1600" i="1" dirty="0" err="1">
                <a:solidFill>
                  <a:schemeClr val="accent6">
                    <a:lumMod val="75000"/>
                  </a:schemeClr>
                </a:solidFill>
                <a:latin typeface="Consolas" panose="020B0609020204030204" pitchFamily="49" charset="0"/>
              </a:rPr>
              <a:t>visuaiization</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tree</a:t>
            </a:r>
          </a:p>
          <a:p>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matplotlib.pyplot</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as</a:t>
            </a:r>
            <a:r>
              <a:rPr lang="en-US" sz="1600" dirty="0">
                <a:latin typeface="Consolas" panose="020B0609020204030204" pitchFamily="49" charset="0"/>
              </a:rPr>
              <a:t> </a:t>
            </a:r>
            <a:r>
              <a:rPr lang="en-US" sz="1600" dirty="0" err="1">
                <a:latin typeface="Consolas" panose="020B0609020204030204" pitchFamily="49" charset="0"/>
              </a:rPr>
              <a:t>plt</a:t>
            </a:r>
            <a:endParaRPr lang="en-US" sz="1600" dirty="0">
              <a:latin typeface="Consolas" panose="020B0609020204030204" pitchFamily="49" charset="0"/>
            </a:endParaRPr>
          </a:p>
        </p:txBody>
      </p:sp>
      <p:sp>
        <p:nvSpPr>
          <p:cNvPr id="5" name="TextBox 4">
            <a:extLst>
              <a:ext uri="{FF2B5EF4-FFF2-40B4-BE49-F238E27FC236}">
                <a16:creationId xmlns:a16="http://schemas.microsoft.com/office/drawing/2014/main" id="{989A2D19-B595-410D-9EE1-BEE75E0F3A1F}"/>
              </a:ext>
            </a:extLst>
          </p:cNvPr>
          <p:cNvSpPr txBox="1"/>
          <p:nvPr/>
        </p:nvSpPr>
        <p:spPr>
          <a:xfrm>
            <a:off x="1109020" y="4071430"/>
            <a:ext cx="4867404" cy="830997"/>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plt.figure</a:t>
            </a:r>
            <a:r>
              <a:rPr lang="en-US" sz="1600" dirty="0">
                <a:latin typeface="Consolas" panose="020B0609020204030204" pitchFamily="49" charset="0"/>
              </a:rPr>
              <a:t>(</a:t>
            </a:r>
            <a:r>
              <a:rPr lang="en-US" sz="1600" dirty="0" err="1">
                <a:latin typeface="Consolas" panose="020B0609020204030204" pitchFamily="49" charset="0"/>
              </a:rPr>
              <a:t>figsize</a:t>
            </a:r>
            <a:r>
              <a:rPr lang="en-US" sz="1600" dirty="0">
                <a:latin typeface="Consolas" panose="020B0609020204030204" pitchFamily="49" charset="0"/>
              </a:rPr>
              <a:t> = (</a:t>
            </a:r>
            <a:r>
              <a:rPr lang="en-US" sz="1600" dirty="0">
                <a:solidFill>
                  <a:schemeClr val="accent6">
                    <a:lumMod val="75000"/>
                  </a:schemeClr>
                </a:solidFill>
                <a:latin typeface="Consolas" panose="020B0609020204030204" pitchFamily="49" charset="0"/>
              </a:rPr>
              <a:t>100,150</a:t>
            </a:r>
            <a:r>
              <a:rPr lang="en-US" sz="1600" dirty="0">
                <a:latin typeface="Consolas" panose="020B0609020204030204" pitchFamily="49" charset="0"/>
              </a:rPr>
              <a:t>))</a:t>
            </a:r>
          </a:p>
          <a:p>
            <a:r>
              <a:rPr lang="en-US" sz="1600" dirty="0" err="1">
                <a:latin typeface="Consolas" panose="020B0609020204030204" pitchFamily="49" charset="0"/>
              </a:rPr>
              <a:t>tree.plot_tree</a:t>
            </a:r>
            <a:r>
              <a:rPr lang="en-US" sz="1600" dirty="0">
                <a:latin typeface="Consolas" panose="020B0609020204030204" pitchFamily="49" charset="0"/>
              </a:rPr>
              <a:t>(</a:t>
            </a:r>
            <a:r>
              <a:rPr lang="en-US" sz="1600" dirty="0" err="1">
                <a:latin typeface="Consolas" panose="020B0609020204030204" pitchFamily="49" charset="0"/>
              </a:rPr>
              <a:t>model,ax</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None</a:t>
            </a:r>
            <a:r>
              <a:rPr lang="en-US" sz="1600" dirty="0">
                <a:latin typeface="Consolas" panose="020B0609020204030204" pitchFamily="49" charset="0"/>
              </a:rPr>
              <a:t>, </a:t>
            </a:r>
            <a:r>
              <a:rPr lang="en-US" sz="1600" dirty="0" err="1">
                <a:latin typeface="Consolas" panose="020B0609020204030204" pitchFamily="49" charset="0"/>
              </a:rPr>
              <a:t>fontsize</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50</a:t>
            </a:r>
            <a:r>
              <a:rPr lang="en-US" sz="1600" dirty="0">
                <a:latin typeface="Consolas" panose="020B0609020204030204" pitchFamily="49" charset="0"/>
              </a:rPr>
              <a:t>)</a:t>
            </a:r>
          </a:p>
          <a:p>
            <a:r>
              <a:rPr lang="en-US" sz="1600" dirty="0" err="1">
                <a:latin typeface="Consolas" panose="020B0609020204030204" pitchFamily="49" charset="0"/>
              </a:rPr>
              <a:t>plt.show</a:t>
            </a:r>
            <a:r>
              <a:rPr lang="en-US" sz="1600" dirty="0">
                <a:latin typeface="Consolas" panose="020B0609020204030204" pitchFamily="49" charset="0"/>
              </a:rPr>
              <a:t>()</a:t>
            </a:r>
          </a:p>
        </p:txBody>
      </p:sp>
      <p:pic>
        <p:nvPicPr>
          <p:cNvPr id="6" name="Picture 5">
            <a:extLst>
              <a:ext uri="{FF2B5EF4-FFF2-40B4-BE49-F238E27FC236}">
                <a16:creationId xmlns:a16="http://schemas.microsoft.com/office/drawing/2014/main" id="{F2988BB4-9451-4C88-8C38-B2A8419411B1}"/>
              </a:ext>
            </a:extLst>
          </p:cNvPr>
          <p:cNvPicPr>
            <a:picLocks noChangeAspect="1"/>
          </p:cNvPicPr>
          <p:nvPr/>
        </p:nvPicPr>
        <p:blipFill>
          <a:blip r:embed="rId2"/>
          <a:stretch>
            <a:fillRect/>
          </a:stretch>
        </p:blipFill>
        <p:spPr>
          <a:xfrm>
            <a:off x="5976424" y="1808011"/>
            <a:ext cx="5723345" cy="3455392"/>
          </a:xfrm>
          <a:prstGeom prst="rect">
            <a:avLst/>
          </a:prstGeom>
        </p:spPr>
      </p:pic>
    </p:spTree>
    <p:extLst>
      <p:ext uri="{BB962C8B-B14F-4D97-AF65-F5344CB8AC3E}">
        <p14:creationId xmlns:p14="http://schemas.microsoft.com/office/powerpoint/2010/main" val="61279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862</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Decision Tree</vt:lpstr>
      <vt:lpstr>Import useful libraries and load the data</vt:lpstr>
      <vt:lpstr>Get features and label</vt:lpstr>
      <vt:lpstr>Split Data</vt:lpstr>
      <vt:lpstr>Modeling – Decision Tree</vt:lpstr>
      <vt:lpstr>Testing model</vt:lpstr>
      <vt:lpstr>Model accuracy for classification</vt:lpstr>
      <vt:lpstr>Get tree structure</vt:lpstr>
      <vt:lpstr>Visualize Tree</vt:lpstr>
      <vt:lpstr>Visualize Tree (optional)</vt:lpstr>
      <vt:lpstr>Visualize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Sophie GU</dc:creator>
  <cp:lastModifiedBy>Jiaying GU</cp:lastModifiedBy>
  <cp:revision>82</cp:revision>
  <dcterms:created xsi:type="dcterms:W3CDTF">2019-01-26T03:57:10Z</dcterms:created>
  <dcterms:modified xsi:type="dcterms:W3CDTF">2020-03-09T09:31:56Z</dcterms:modified>
</cp:coreProperties>
</file>