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notesMasterIdLst>
    <p:notesMasterId r:id="rId16"/>
  </p:notesMasterIdLst>
  <p:sldIdLst>
    <p:sldId id="256" r:id="rId2"/>
    <p:sldId id="271" r:id="rId3"/>
    <p:sldId id="265" r:id="rId4"/>
    <p:sldId id="261" r:id="rId5"/>
    <p:sldId id="262" r:id="rId6"/>
    <p:sldId id="267" r:id="rId7"/>
    <p:sldId id="268" r:id="rId8"/>
    <p:sldId id="266" r:id="rId9"/>
    <p:sldId id="269" r:id="rId10"/>
    <p:sldId id="260" r:id="rId11"/>
    <p:sldId id="264" r:id="rId12"/>
    <p:sldId id="270" r:id="rId13"/>
    <p:sldId id="272"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250" autoAdjust="0"/>
    <p:restoredTop sz="94612" autoAdjust="0"/>
  </p:normalViewPr>
  <p:slideViewPr>
    <p:cSldViewPr snapToGrid="0">
      <p:cViewPr varScale="1">
        <p:scale>
          <a:sx n="87" d="100"/>
          <a:sy n="87" d="100"/>
        </p:scale>
        <p:origin x="84" y="3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9AA8F8-3CA1-4E14-8F3B-2F692CEB8D4C}" type="datetimeFigureOut">
              <a:rPr lang="en-US" smtClean="0"/>
              <a:t>3/16/2020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A01979-76BD-4C4C-B28A-4B598487E598}" type="slidenum">
              <a:rPr lang="en-US" smtClean="0"/>
              <a:t>‹#›</a:t>
            </a:fld>
            <a:endParaRPr lang="en-US"/>
          </a:p>
        </p:txBody>
      </p:sp>
    </p:spTree>
    <p:extLst>
      <p:ext uri="{BB962C8B-B14F-4D97-AF65-F5344CB8AC3E}">
        <p14:creationId xmlns:p14="http://schemas.microsoft.com/office/powerpoint/2010/main" val="704035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A3BF7DB8-7A69-4756-8BEB-1E942397905A}" type="datetimeFigureOut">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E9F3B-6B5E-4635-8BD2-29E46F1F6687}" type="slidenum">
              <a:rPr lang="en-US" smtClean="0"/>
              <a:t>‹#›</a:t>
            </a:fld>
            <a:endParaRPr lang="en-US"/>
          </a:p>
        </p:txBody>
      </p:sp>
    </p:spTree>
    <p:extLst>
      <p:ext uri="{BB962C8B-B14F-4D97-AF65-F5344CB8AC3E}">
        <p14:creationId xmlns:p14="http://schemas.microsoft.com/office/powerpoint/2010/main" val="3633641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BF7DB8-7A69-4756-8BEB-1E942397905A}" type="datetimeFigureOut">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E9F3B-6B5E-4635-8BD2-29E46F1F6687}" type="slidenum">
              <a:rPr lang="en-US" smtClean="0"/>
              <a:t>‹#›</a:t>
            </a:fld>
            <a:endParaRPr lang="en-US"/>
          </a:p>
        </p:txBody>
      </p:sp>
    </p:spTree>
    <p:extLst>
      <p:ext uri="{BB962C8B-B14F-4D97-AF65-F5344CB8AC3E}">
        <p14:creationId xmlns:p14="http://schemas.microsoft.com/office/powerpoint/2010/main" val="640221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BF7DB8-7A69-4756-8BEB-1E942397905A}" type="datetimeFigureOut">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E9F3B-6B5E-4635-8BD2-29E46F1F6687}" type="slidenum">
              <a:rPr lang="en-US" smtClean="0"/>
              <a:t>‹#›</a:t>
            </a:fld>
            <a:endParaRPr lang="en-US"/>
          </a:p>
        </p:txBody>
      </p:sp>
    </p:spTree>
    <p:extLst>
      <p:ext uri="{BB962C8B-B14F-4D97-AF65-F5344CB8AC3E}">
        <p14:creationId xmlns:p14="http://schemas.microsoft.com/office/powerpoint/2010/main" val="844858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BF7DB8-7A69-4756-8BEB-1E942397905A}" type="datetimeFigureOut">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E9F3B-6B5E-4635-8BD2-29E46F1F6687}" type="slidenum">
              <a:rPr lang="en-US" smtClean="0"/>
              <a:t>‹#›</a:t>
            </a:fld>
            <a:endParaRPr lang="en-US"/>
          </a:p>
        </p:txBody>
      </p:sp>
    </p:spTree>
    <p:extLst>
      <p:ext uri="{BB962C8B-B14F-4D97-AF65-F5344CB8AC3E}">
        <p14:creationId xmlns:p14="http://schemas.microsoft.com/office/powerpoint/2010/main" val="15305011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3BF7DB8-7A69-4756-8BEB-1E942397905A}" type="datetimeFigureOut">
              <a:rPr lang="en-US" smtClean="0"/>
              <a:t>3/16/2020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E9F3B-6B5E-4635-8BD2-29E46F1F6687}" type="slidenum">
              <a:rPr lang="en-US" smtClean="0"/>
              <a:t>‹#›</a:t>
            </a:fld>
            <a:endParaRPr lang="en-US"/>
          </a:p>
        </p:txBody>
      </p:sp>
    </p:spTree>
    <p:extLst>
      <p:ext uri="{BB962C8B-B14F-4D97-AF65-F5344CB8AC3E}">
        <p14:creationId xmlns:p14="http://schemas.microsoft.com/office/powerpoint/2010/main" val="3606211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3BF7DB8-7A69-4756-8BEB-1E942397905A}" type="datetimeFigureOut">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E9F3B-6B5E-4635-8BD2-29E46F1F6687}" type="slidenum">
              <a:rPr lang="en-US" smtClean="0"/>
              <a:t>‹#›</a:t>
            </a:fld>
            <a:endParaRPr lang="en-US"/>
          </a:p>
        </p:txBody>
      </p:sp>
    </p:spTree>
    <p:extLst>
      <p:ext uri="{BB962C8B-B14F-4D97-AF65-F5344CB8AC3E}">
        <p14:creationId xmlns:p14="http://schemas.microsoft.com/office/powerpoint/2010/main" val="1889629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BF7DB8-7A69-4756-8BEB-1E942397905A}" type="datetimeFigureOut">
              <a:rPr lang="en-US" smtClean="0"/>
              <a:t>3/16/2020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0E9F3B-6B5E-4635-8BD2-29E46F1F6687}" type="slidenum">
              <a:rPr lang="en-US" smtClean="0"/>
              <a:t>‹#›</a:t>
            </a:fld>
            <a:endParaRPr lang="en-US"/>
          </a:p>
        </p:txBody>
      </p:sp>
    </p:spTree>
    <p:extLst>
      <p:ext uri="{BB962C8B-B14F-4D97-AF65-F5344CB8AC3E}">
        <p14:creationId xmlns:p14="http://schemas.microsoft.com/office/powerpoint/2010/main" val="1311082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3BF7DB8-7A69-4756-8BEB-1E942397905A}" type="datetimeFigureOut">
              <a:rPr lang="en-US" smtClean="0"/>
              <a:t>3/16/2020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0E9F3B-6B5E-4635-8BD2-29E46F1F6687}" type="slidenum">
              <a:rPr lang="en-US" smtClean="0"/>
              <a:t>‹#›</a:t>
            </a:fld>
            <a:endParaRPr lang="en-US"/>
          </a:p>
        </p:txBody>
      </p:sp>
    </p:spTree>
    <p:extLst>
      <p:ext uri="{BB962C8B-B14F-4D97-AF65-F5344CB8AC3E}">
        <p14:creationId xmlns:p14="http://schemas.microsoft.com/office/powerpoint/2010/main" val="2879743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BF7DB8-7A69-4756-8BEB-1E942397905A}" type="datetimeFigureOut">
              <a:rPr lang="en-US" smtClean="0"/>
              <a:t>3/16/2020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0E9F3B-6B5E-4635-8BD2-29E46F1F6687}" type="slidenum">
              <a:rPr lang="en-US" smtClean="0"/>
              <a:t>‹#›</a:t>
            </a:fld>
            <a:endParaRPr lang="en-US"/>
          </a:p>
        </p:txBody>
      </p:sp>
    </p:spTree>
    <p:extLst>
      <p:ext uri="{BB962C8B-B14F-4D97-AF65-F5344CB8AC3E}">
        <p14:creationId xmlns:p14="http://schemas.microsoft.com/office/powerpoint/2010/main" val="2461814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3BF7DB8-7A69-4756-8BEB-1E942397905A}" type="datetimeFigureOut">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E9F3B-6B5E-4635-8BD2-29E46F1F6687}" type="slidenum">
              <a:rPr lang="en-US" smtClean="0"/>
              <a:t>‹#›</a:t>
            </a:fld>
            <a:endParaRPr lang="en-US"/>
          </a:p>
        </p:txBody>
      </p:sp>
    </p:spTree>
    <p:extLst>
      <p:ext uri="{BB962C8B-B14F-4D97-AF65-F5344CB8AC3E}">
        <p14:creationId xmlns:p14="http://schemas.microsoft.com/office/powerpoint/2010/main" val="1369684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3BF7DB8-7A69-4756-8BEB-1E942397905A}" type="datetimeFigureOut">
              <a:rPr lang="en-US" smtClean="0"/>
              <a:t>3/16/2020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E9F3B-6B5E-4635-8BD2-29E46F1F6687}" type="slidenum">
              <a:rPr lang="en-US" smtClean="0"/>
              <a:t>‹#›</a:t>
            </a:fld>
            <a:endParaRPr lang="en-US"/>
          </a:p>
        </p:txBody>
      </p:sp>
    </p:spTree>
    <p:extLst>
      <p:ext uri="{BB962C8B-B14F-4D97-AF65-F5344CB8AC3E}">
        <p14:creationId xmlns:p14="http://schemas.microsoft.com/office/powerpoint/2010/main" val="34968599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4565" y="198095"/>
            <a:ext cx="11135500" cy="114926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4565" y="1266354"/>
            <a:ext cx="11135500" cy="508999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BF7DB8-7A69-4756-8BEB-1E942397905A}" type="datetimeFigureOut">
              <a:rPr lang="en-US" smtClean="0"/>
              <a:t>3/16/2020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0E9F3B-6B5E-4635-8BD2-29E46F1F6687}" type="slidenum">
              <a:rPr lang="en-US" smtClean="0"/>
              <a:t>‹#›</a:t>
            </a:fld>
            <a:endParaRPr lang="en-US"/>
          </a:p>
        </p:txBody>
      </p:sp>
    </p:spTree>
    <p:extLst>
      <p:ext uri="{BB962C8B-B14F-4D97-AF65-F5344CB8AC3E}">
        <p14:creationId xmlns:p14="http://schemas.microsoft.com/office/powerpoint/2010/main" val="3939807890"/>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mining for Business Analytics</a:t>
            </a:r>
          </a:p>
        </p:txBody>
      </p:sp>
      <p:sp>
        <p:nvSpPr>
          <p:cNvPr id="3" name="Subtitle 2"/>
          <p:cNvSpPr>
            <a:spLocks noGrp="1"/>
          </p:cNvSpPr>
          <p:nvPr>
            <p:ph type="subTitle" idx="1"/>
          </p:nvPr>
        </p:nvSpPr>
        <p:spPr/>
        <p:txBody>
          <a:bodyPr>
            <a:normAutofit/>
          </a:bodyPr>
          <a:lstStyle/>
          <a:p>
            <a:r>
              <a:rPr lang="en-US" dirty="0"/>
              <a:t>Overfitting Problem &amp; Cross Validation</a:t>
            </a:r>
          </a:p>
          <a:p>
            <a:r>
              <a:rPr lang="en-US" dirty="0"/>
              <a:t>ISOM3360</a:t>
            </a:r>
          </a:p>
          <a:p>
            <a:r>
              <a:rPr lang="en-US" dirty="0"/>
              <a:t>Lab 3</a:t>
            </a:r>
          </a:p>
        </p:txBody>
      </p:sp>
    </p:spTree>
    <p:extLst>
      <p:ext uri="{BB962C8B-B14F-4D97-AF65-F5344CB8AC3E}">
        <p14:creationId xmlns:p14="http://schemas.microsoft.com/office/powerpoint/2010/main" val="990600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Train-Test Split VS Cross Validation</a:t>
            </a:r>
          </a:p>
        </p:txBody>
      </p:sp>
      <p:sp>
        <p:nvSpPr>
          <p:cNvPr id="3" name="Content Placeholder 2"/>
          <p:cNvSpPr>
            <a:spLocks noGrp="1"/>
          </p:cNvSpPr>
          <p:nvPr>
            <p:ph idx="1"/>
          </p:nvPr>
        </p:nvSpPr>
        <p:spPr/>
        <p:txBody>
          <a:bodyPr>
            <a:normAutofit fontScale="92500" lnSpcReduction="20000"/>
          </a:bodyPr>
          <a:lstStyle/>
          <a:p>
            <a:r>
              <a:rPr lang="en-US" altLang="zh-CN" dirty="0"/>
              <a:t>Learning the parameters of a prediction function and testing it on the same data is a methodological mistake</a:t>
            </a:r>
            <a:endParaRPr lang="en-US" dirty="0"/>
          </a:p>
          <a:p>
            <a:r>
              <a:rPr lang="en-US" dirty="0"/>
              <a:t>Evaluation result from single split of train and test is not reliable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Evaluation result of K folds Cross validation is an averaged result</a:t>
            </a:r>
          </a:p>
        </p:txBody>
      </p:sp>
      <p:pic>
        <p:nvPicPr>
          <p:cNvPr id="1028" name="Picture 4" descr="Image result for single split vs cross valid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8691" y="2566021"/>
            <a:ext cx="5317946" cy="288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215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Cross validation  </a:t>
            </a:r>
          </a:p>
        </p:txBody>
      </p:sp>
      <p:sp>
        <p:nvSpPr>
          <p:cNvPr id="3" name="Content Placeholder 2"/>
          <p:cNvSpPr>
            <a:spLocks noGrp="1"/>
          </p:cNvSpPr>
          <p:nvPr>
            <p:ph idx="1"/>
          </p:nvPr>
        </p:nvSpPr>
        <p:spPr/>
        <p:txBody>
          <a:bodyPr/>
          <a:lstStyle/>
          <a:p>
            <a:r>
              <a:rPr lang="en-US" dirty="0"/>
              <a:t>Import cross validation</a:t>
            </a:r>
          </a:p>
          <a:p>
            <a:endParaRPr lang="en-US" dirty="0"/>
          </a:p>
          <a:p>
            <a:endParaRPr lang="en-US" dirty="0"/>
          </a:p>
          <a:p>
            <a:r>
              <a:rPr lang="en-US" dirty="0"/>
              <a:t>Use all data to do 10-fold cross validation</a:t>
            </a:r>
          </a:p>
          <a:p>
            <a:endParaRPr lang="en-US" dirty="0"/>
          </a:p>
          <a:p>
            <a:r>
              <a:rPr lang="en-US" dirty="0"/>
              <a:t>Check the accuracy result from each run of cross validation</a:t>
            </a:r>
          </a:p>
          <a:p>
            <a:endParaRPr lang="en-US" dirty="0"/>
          </a:p>
          <a:p>
            <a:r>
              <a:rPr lang="en-US" dirty="0"/>
              <a:t>Average of the accuracy result </a:t>
            </a:r>
          </a:p>
        </p:txBody>
      </p:sp>
      <p:sp>
        <p:nvSpPr>
          <p:cNvPr id="4" name="TextBox 3"/>
          <p:cNvSpPr txBox="1"/>
          <p:nvPr/>
        </p:nvSpPr>
        <p:spPr>
          <a:xfrm>
            <a:off x="791835" y="1877280"/>
            <a:ext cx="6043080" cy="584775"/>
          </a:xfrm>
          <a:prstGeom prst="rect">
            <a:avLst/>
          </a:prstGeom>
          <a:solidFill>
            <a:schemeClr val="bg1">
              <a:lumMod val="95000"/>
            </a:schemeClr>
          </a:solidFill>
        </p:spPr>
        <p:txBody>
          <a:bodyPr wrap="square" rtlCol="0">
            <a:spAutoFit/>
          </a:bodyPr>
          <a:lstStyle/>
          <a:p>
            <a:r>
              <a:rPr lang="en-US" sz="1600" i="1" dirty="0">
                <a:solidFill>
                  <a:schemeClr val="accent6">
                    <a:lumMod val="75000"/>
                  </a:schemeClr>
                </a:solidFill>
                <a:latin typeface="Consolas" panose="020B0609020204030204" pitchFamily="49" charset="0"/>
              </a:rPr>
              <a:t># import cross validation </a:t>
            </a:r>
          </a:p>
          <a:p>
            <a:r>
              <a:rPr lang="en-US" sz="1600" b="1" dirty="0">
                <a:solidFill>
                  <a:schemeClr val="accent6">
                    <a:lumMod val="75000"/>
                  </a:schemeClr>
                </a:solidFill>
                <a:latin typeface="Consolas" panose="020B0609020204030204" pitchFamily="49" charset="0"/>
              </a:rPr>
              <a:t>from</a:t>
            </a:r>
            <a:r>
              <a:rPr lang="en-US" sz="1600" dirty="0">
                <a:latin typeface="Consolas" panose="020B0609020204030204" pitchFamily="49" charset="0"/>
              </a:rPr>
              <a:t> </a:t>
            </a:r>
            <a:r>
              <a:rPr lang="en-US" sz="1600" dirty="0" err="1">
                <a:latin typeface="Consolas" panose="020B0609020204030204" pitchFamily="49" charset="0"/>
              </a:rPr>
              <a:t>sklearn.model_selection</a:t>
            </a:r>
            <a:r>
              <a:rPr lang="en-US" sz="1600" dirty="0">
                <a:latin typeface="Consolas" panose="020B0609020204030204" pitchFamily="49" charset="0"/>
              </a:rPr>
              <a:t> </a:t>
            </a:r>
            <a:r>
              <a:rPr lang="en-US" sz="1600" b="1" dirty="0">
                <a:solidFill>
                  <a:schemeClr val="accent6">
                    <a:lumMod val="75000"/>
                  </a:schemeClr>
                </a:solidFill>
                <a:latin typeface="Consolas" panose="020B0609020204030204" pitchFamily="49" charset="0"/>
              </a:rPr>
              <a:t>import</a:t>
            </a:r>
            <a:r>
              <a:rPr lang="en-US" sz="1600" dirty="0">
                <a:latin typeface="Consolas" panose="020B0609020204030204" pitchFamily="49" charset="0"/>
              </a:rPr>
              <a:t> </a:t>
            </a:r>
            <a:r>
              <a:rPr lang="en-US" sz="1600" dirty="0" err="1">
                <a:latin typeface="Consolas" panose="020B0609020204030204" pitchFamily="49" charset="0"/>
              </a:rPr>
              <a:t>cross_val_score</a:t>
            </a:r>
            <a:endParaRPr lang="en-US" sz="1600" dirty="0">
              <a:latin typeface="Consolas" panose="020B0609020204030204" pitchFamily="49" charset="0"/>
            </a:endParaRPr>
          </a:p>
        </p:txBody>
      </p:sp>
      <p:sp>
        <p:nvSpPr>
          <p:cNvPr id="5" name="TextBox 3"/>
          <p:cNvSpPr txBox="1"/>
          <p:nvPr/>
        </p:nvSpPr>
        <p:spPr>
          <a:xfrm>
            <a:off x="791835" y="3200605"/>
            <a:ext cx="6043080" cy="338554"/>
          </a:xfrm>
          <a:prstGeom prst="rect">
            <a:avLst/>
          </a:prstGeom>
          <a:solidFill>
            <a:schemeClr val="bg1">
              <a:lumMod val="95000"/>
            </a:schemeClr>
          </a:solidFill>
        </p:spPr>
        <p:txBody>
          <a:bodyPr wrap="square" rtlCol="0">
            <a:spAutoFit/>
          </a:bodyPr>
          <a:lstStyle/>
          <a:p>
            <a:r>
              <a:rPr lang="it-IT" sz="1600" dirty="0">
                <a:latin typeface="Consolas" panose="020B0609020204030204" pitchFamily="49" charset="0"/>
              </a:rPr>
              <a:t>score_cv = cross_val_score(model, X, y, cv=</a:t>
            </a:r>
            <a:r>
              <a:rPr lang="it-IT" sz="1600" dirty="0">
                <a:solidFill>
                  <a:schemeClr val="accent6">
                    <a:lumMod val="75000"/>
                  </a:schemeClr>
                </a:solidFill>
                <a:latin typeface="Consolas" panose="020B0609020204030204" pitchFamily="49" charset="0"/>
              </a:rPr>
              <a:t>10</a:t>
            </a:r>
            <a:r>
              <a:rPr lang="it-IT" sz="1600" dirty="0">
                <a:latin typeface="Consolas" panose="020B0609020204030204" pitchFamily="49" charset="0"/>
              </a:rPr>
              <a:t>)</a:t>
            </a:r>
            <a:endParaRPr lang="en-US" sz="1600" dirty="0">
              <a:latin typeface="Consolas" panose="020B0609020204030204" pitchFamily="49" charset="0"/>
            </a:endParaRPr>
          </a:p>
        </p:txBody>
      </p:sp>
      <p:sp>
        <p:nvSpPr>
          <p:cNvPr id="6" name="TextBox 3"/>
          <p:cNvSpPr txBox="1"/>
          <p:nvPr/>
        </p:nvSpPr>
        <p:spPr>
          <a:xfrm>
            <a:off x="791835" y="4361466"/>
            <a:ext cx="6043080" cy="338554"/>
          </a:xfrm>
          <a:prstGeom prst="rect">
            <a:avLst/>
          </a:prstGeom>
          <a:solidFill>
            <a:schemeClr val="bg1">
              <a:lumMod val="95000"/>
            </a:schemeClr>
          </a:solidFill>
        </p:spPr>
        <p:txBody>
          <a:bodyPr wrap="square" rtlCol="0">
            <a:spAutoFit/>
          </a:bodyPr>
          <a:lstStyle/>
          <a:p>
            <a:r>
              <a:rPr lang="it-IT" sz="1600" dirty="0">
                <a:latin typeface="Consolas" panose="020B0609020204030204" pitchFamily="49" charset="0"/>
              </a:rPr>
              <a:t>score_cv</a:t>
            </a:r>
            <a:endParaRPr lang="en-US" sz="1600" dirty="0">
              <a:latin typeface="Consolas" panose="020B0609020204030204" pitchFamily="49" charset="0"/>
            </a:endParaRPr>
          </a:p>
        </p:txBody>
      </p:sp>
      <p:sp>
        <p:nvSpPr>
          <p:cNvPr id="7" name="TextBox 3"/>
          <p:cNvSpPr txBox="1"/>
          <p:nvPr/>
        </p:nvSpPr>
        <p:spPr>
          <a:xfrm>
            <a:off x="796459" y="5271243"/>
            <a:ext cx="6043080" cy="338554"/>
          </a:xfrm>
          <a:prstGeom prst="rect">
            <a:avLst/>
          </a:prstGeom>
          <a:solidFill>
            <a:schemeClr val="bg1">
              <a:lumMod val="95000"/>
            </a:schemeClr>
          </a:solidFill>
        </p:spPr>
        <p:txBody>
          <a:bodyPr wrap="square" rtlCol="0">
            <a:spAutoFit/>
          </a:bodyPr>
          <a:lstStyle/>
          <a:p>
            <a:r>
              <a:rPr lang="it-IT" sz="1600" dirty="0">
                <a:latin typeface="Consolas" panose="020B0609020204030204" pitchFamily="49" charset="0"/>
              </a:rPr>
              <a:t>score_cv.mean()</a:t>
            </a:r>
            <a:endParaRPr lang="en-US" sz="1600" dirty="0">
              <a:latin typeface="Consolas" panose="020B0609020204030204" pitchFamily="49" charset="0"/>
            </a:endParaRPr>
          </a:p>
        </p:txBody>
      </p:sp>
    </p:spTree>
    <p:extLst>
      <p:ext uri="{BB962C8B-B14F-4D97-AF65-F5344CB8AC3E}">
        <p14:creationId xmlns:p14="http://schemas.microsoft.com/office/powerpoint/2010/main" val="3919398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a:t>Cross validation</a:t>
            </a:r>
            <a:endParaRPr lang="zh-CN" altLang="en-US" dirty="0"/>
          </a:p>
        </p:txBody>
      </p:sp>
      <p:sp>
        <p:nvSpPr>
          <p:cNvPr id="3" name="內容版面配置區 2"/>
          <p:cNvSpPr>
            <a:spLocks noGrp="1"/>
          </p:cNvSpPr>
          <p:nvPr>
            <p:ph idx="1"/>
          </p:nvPr>
        </p:nvSpPr>
        <p:spPr/>
        <p:txBody>
          <a:bodyPr/>
          <a:lstStyle/>
          <a:p>
            <a:r>
              <a:rPr lang="en-US" altLang="zh-CN" dirty="0"/>
              <a:t>How many models it build through cross validation?</a:t>
            </a:r>
          </a:p>
          <a:p>
            <a:r>
              <a:rPr lang="en-US" altLang="zh-CN" dirty="0"/>
              <a:t>Which model we choose as the final one to use in prediction? The one with highest accuracy?</a:t>
            </a:r>
          </a:p>
          <a:p>
            <a:endParaRPr lang="en-US" altLang="zh-CN" dirty="0"/>
          </a:p>
          <a:p>
            <a:r>
              <a:rPr lang="en-US" altLang="zh-CN" dirty="0"/>
              <a:t>Cross validation is used to tune the model hyperparameters, once you have good enough evaluation result from CV, you would apply such hyperparameter settings and build the model by using ALL the training data and the model will be used in the predicting phase</a:t>
            </a:r>
            <a:endParaRPr lang="zh-CN" altLang="en-US" dirty="0"/>
          </a:p>
        </p:txBody>
      </p:sp>
    </p:spTree>
    <p:extLst>
      <p:ext uri="{BB962C8B-B14F-4D97-AF65-F5344CB8AC3E}">
        <p14:creationId xmlns:p14="http://schemas.microsoft.com/office/powerpoint/2010/main" val="1093770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4FFEE-5EA7-441F-922C-2C092F92E714}"/>
              </a:ext>
            </a:extLst>
          </p:cNvPr>
          <p:cNvSpPr>
            <a:spLocks noGrp="1"/>
          </p:cNvSpPr>
          <p:nvPr>
            <p:ph type="title"/>
          </p:nvPr>
        </p:nvSpPr>
        <p:spPr/>
        <p:txBody>
          <a:bodyPr/>
          <a:lstStyle/>
          <a:p>
            <a:r>
              <a:rPr lang="en-US" dirty="0" err="1"/>
              <a:t>GridSearchCV</a:t>
            </a:r>
            <a:endParaRPr lang="en-US" dirty="0"/>
          </a:p>
        </p:txBody>
      </p:sp>
      <p:sp>
        <p:nvSpPr>
          <p:cNvPr id="3" name="Content Placeholder 2">
            <a:extLst>
              <a:ext uri="{FF2B5EF4-FFF2-40B4-BE49-F238E27FC236}">
                <a16:creationId xmlns:a16="http://schemas.microsoft.com/office/drawing/2014/main" id="{9C76B3A2-64D3-4356-B1EF-CB618B283617}"/>
              </a:ext>
            </a:extLst>
          </p:cNvPr>
          <p:cNvSpPr>
            <a:spLocks noGrp="1"/>
          </p:cNvSpPr>
          <p:nvPr>
            <p:ph idx="1"/>
          </p:nvPr>
        </p:nvSpPr>
        <p:spPr/>
        <p:txBody>
          <a:bodyPr/>
          <a:lstStyle/>
          <a:p>
            <a:r>
              <a:rPr lang="en-US" dirty="0"/>
              <a:t>exhaustive search over specified parameter values for an estimator/model</a:t>
            </a:r>
          </a:p>
          <a:p>
            <a:r>
              <a:rPr lang="en-US" dirty="0"/>
              <a:t>The parameters of the estimator used to apply these methods are optimized by cross-validated grid-search over a parameter grid.</a:t>
            </a:r>
          </a:p>
          <a:p>
            <a:pPr marL="0" indent="0">
              <a:buNone/>
            </a:pPr>
            <a:endParaRPr lang="en-US" dirty="0"/>
          </a:p>
          <a:p>
            <a:r>
              <a:rPr lang="en-US" dirty="0"/>
              <a:t>Set </a:t>
            </a:r>
            <a:r>
              <a:rPr lang="en-US" b="1" dirty="0" err="1"/>
              <a:t>param_grid</a:t>
            </a:r>
            <a:r>
              <a:rPr lang="en-US" b="1" dirty="0"/>
              <a:t>: </a:t>
            </a:r>
            <a:r>
              <a:rPr lang="en-US" dirty="0"/>
              <a:t>Dictionary with parameters names (string) as keys and lists of parameter settings to try as values</a:t>
            </a:r>
          </a:p>
        </p:txBody>
      </p:sp>
      <p:sp>
        <p:nvSpPr>
          <p:cNvPr id="4" name="TextBox 3">
            <a:extLst>
              <a:ext uri="{FF2B5EF4-FFF2-40B4-BE49-F238E27FC236}">
                <a16:creationId xmlns:a16="http://schemas.microsoft.com/office/drawing/2014/main" id="{7A1566B9-8C03-4BC4-8AF0-82CC8AFE5CBC}"/>
              </a:ext>
            </a:extLst>
          </p:cNvPr>
          <p:cNvSpPr txBox="1"/>
          <p:nvPr/>
        </p:nvSpPr>
        <p:spPr>
          <a:xfrm>
            <a:off x="791834" y="2604607"/>
            <a:ext cx="6043080" cy="584775"/>
          </a:xfrm>
          <a:prstGeom prst="rect">
            <a:avLst/>
          </a:prstGeom>
          <a:solidFill>
            <a:schemeClr val="bg1">
              <a:lumMod val="95000"/>
            </a:schemeClr>
          </a:solidFill>
        </p:spPr>
        <p:txBody>
          <a:bodyPr wrap="square" rtlCol="0">
            <a:spAutoFit/>
          </a:bodyPr>
          <a:lstStyle/>
          <a:p>
            <a:r>
              <a:rPr lang="en-US" sz="1600" i="1" dirty="0">
                <a:solidFill>
                  <a:schemeClr val="accent6">
                    <a:lumMod val="75000"/>
                  </a:schemeClr>
                </a:solidFill>
                <a:latin typeface="Consolas" panose="020B0609020204030204" pitchFamily="49" charset="0"/>
              </a:rPr>
              <a:t># import </a:t>
            </a:r>
            <a:r>
              <a:rPr lang="en-US" sz="1600" i="1" dirty="0" err="1">
                <a:solidFill>
                  <a:schemeClr val="accent6">
                    <a:lumMod val="75000"/>
                  </a:schemeClr>
                </a:solidFill>
                <a:latin typeface="Consolas" panose="020B0609020204030204" pitchFamily="49" charset="0"/>
              </a:rPr>
              <a:t>GridSearchCV</a:t>
            </a:r>
            <a:endParaRPr lang="en-US" sz="1600" i="1" dirty="0">
              <a:solidFill>
                <a:schemeClr val="accent6">
                  <a:lumMod val="75000"/>
                </a:schemeClr>
              </a:solidFill>
              <a:latin typeface="Consolas" panose="020B0609020204030204" pitchFamily="49" charset="0"/>
            </a:endParaRPr>
          </a:p>
          <a:p>
            <a:r>
              <a:rPr lang="en-US" sz="1600" b="1" dirty="0">
                <a:solidFill>
                  <a:schemeClr val="accent6">
                    <a:lumMod val="75000"/>
                  </a:schemeClr>
                </a:solidFill>
                <a:latin typeface="Consolas" panose="020B0609020204030204" pitchFamily="49" charset="0"/>
              </a:rPr>
              <a:t>from</a:t>
            </a:r>
            <a:r>
              <a:rPr lang="en-US" sz="1600" dirty="0">
                <a:latin typeface="Consolas" panose="020B0609020204030204" pitchFamily="49" charset="0"/>
              </a:rPr>
              <a:t> </a:t>
            </a:r>
            <a:r>
              <a:rPr lang="en-US" sz="1600" dirty="0" err="1">
                <a:latin typeface="Consolas" panose="020B0609020204030204" pitchFamily="49" charset="0"/>
              </a:rPr>
              <a:t>sklearn.model_selection</a:t>
            </a:r>
            <a:r>
              <a:rPr lang="en-US" sz="1600" dirty="0">
                <a:latin typeface="Consolas" panose="020B0609020204030204" pitchFamily="49" charset="0"/>
              </a:rPr>
              <a:t> </a:t>
            </a:r>
            <a:r>
              <a:rPr lang="en-US" sz="1600" b="1" dirty="0">
                <a:solidFill>
                  <a:schemeClr val="accent6">
                    <a:lumMod val="75000"/>
                  </a:schemeClr>
                </a:solidFill>
                <a:latin typeface="Consolas" panose="020B0609020204030204" pitchFamily="49" charset="0"/>
              </a:rPr>
              <a:t>import</a:t>
            </a:r>
            <a:r>
              <a:rPr lang="en-US" sz="1600" dirty="0">
                <a:latin typeface="Consolas" panose="020B0609020204030204" pitchFamily="49" charset="0"/>
              </a:rPr>
              <a:t> </a:t>
            </a:r>
            <a:r>
              <a:rPr lang="en-US" sz="1600" dirty="0" err="1">
                <a:latin typeface="Consolas" panose="020B0609020204030204" pitchFamily="49" charset="0"/>
              </a:rPr>
              <a:t>GridSearchCV</a:t>
            </a:r>
            <a:endParaRPr lang="en-US" sz="1600" dirty="0">
              <a:latin typeface="Consolas" panose="020B0609020204030204" pitchFamily="49" charset="0"/>
            </a:endParaRPr>
          </a:p>
        </p:txBody>
      </p:sp>
      <p:pic>
        <p:nvPicPr>
          <p:cNvPr id="5" name="Picture 4">
            <a:extLst>
              <a:ext uri="{FF2B5EF4-FFF2-40B4-BE49-F238E27FC236}">
                <a16:creationId xmlns:a16="http://schemas.microsoft.com/office/drawing/2014/main" id="{252DAAB2-B1EF-4B52-960E-43B50DCA4861}"/>
              </a:ext>
            </a:extLst>
          </p:cNvPr>
          <p:cNvPicPr>
            <a:picLocks noChangeAspect="1"/>
          </p:cNvPicPr>
          <p:nvPr/>
        </p:nvPicPr>
        <p:blipFill>
          <a:blip r:embed="rId2"/>
          <a:stretch>
            <a:fillRect/>
          </a:stretch>
        </p:blipFill>
        <p:spPr>
          <a:xfrm>
            <a:off x="791834" y="4012277"/>
            <a:ext cx="7215815" cy="2647628"/>
          </a:xfrm>
          <a:prstGeom prst="rect">
            <a:avLst/>
          </a:prstGeom>
        </p:spPr>
      </p:pic>
    </p:spTree>
    <p:extLst>
      <p:ext uri="{BB962C8B-B14F-4D97-AF65-F5344CB8AC3E}">
        <p14:creationId xmlns:p14="http://schemas.microsoft.com/office/powerpoint/2010/main" val="3432609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FA84E-97F4-4284-AB15-327C848EEC24}"/>
              </a:ext>
            </a:extLst>
          </p:cNvPr>
          <p:cNvSpPr>
            <a:spLocks noGrp="1"/>
          </p:cNvSpPr>
          <p:nvPr>
            <p:ph type="title"/>
          </p:nvPr>
        </p:nvSpPr>
        <p:spPr/>
        <p:txBody>
          <a:bodyPr/>
          <a:lstStyle/>
          <a:p>
            <a:r>
              <a:rPr lang="en-US" dirty="0" err="1"/>
              <a:t>GridSearchCV</a:t>
            </a:r>
            <a:endParaRPr lang="en-US" dirty="0"/>
          </a:p>
        </p:txBody>
      </p:sp>
      <p:sp>
        <p:nvSpPr>
          <p:cNvPr id="3" name="Content Placeholder 2">
            <a:extLst>
              <a:ext uri="{FF2B5EF4-FFF2-40B4-BE49-F238E27FC236}">
                <a16:creationId xmlns:a16="http://schemas.microsoft.com/office/drawing/2014/main" id="{806599D1-54B9-4348-AFC4-190F381BF04C}"/>
              </a:ext>
            </a:extLst>
          </p:cNvPr>
          <p:cNvSpPr>
            <a:spLocks noGrp="1"/>
          </p:cNvSpPr>
          <p:nvPr>
            <p:ph idx="1"/>
          </p:nvPr>
        </p:nvSpPr>
        <p:spPr/>
        <p:txBody>
          <a:bodyPr/>
          <a:lstStyle/>
          <a:p>
            <a:r>
              <a:rPr lang="en-US" dirty="0" err="1"/>
              <a:t>GridSearchCV</a:t>
            </a:r>
            <a:r>
              <a:rPr lang="en-US" dirty="0"/>
              <a:t> implements a “fit” and a “score” method. It also implements “predict”, “</a:t>
            </a:r>
            <a:r>
              <a:rPr lang="en-US" dirty="0" err="1"/>
              <a:t>predict_proba</a:t>
            </a:r>
            <a:r>
              <a:rPr lang="en-US" dirty="0"/>
              <a:t>”, “</a:t>
            </a:r>
            <a:r>
              <a:rPr lang="en-US" dirty="0" err="1"/>
              <a:t>decision_function</a:t>
            </a:r>
            <a:r>
              <a:rPr lang="en-US" dirty="0"/>
              <a:t>”, “transform” and “</a:t>
            </a:r>
            <a:r>
              <a:rPr lang="en-US" dirty="0" err="1"/>
              <a:t>inverse_transform</a:t>
            </a:r>
            <a:r>
              <a:rPr lang="en-US" dirty="0"/>
              <a:t>” if they are implemented in the estimator used.</a:t>
            </a:r>
          </a:p>
          <a:p>
            <a:endParaRPr lang="en-US" dirty="0"/>
          </a:p>
          <a:p>
            <a:endParaRPr lang="en-US" dirty="0"/>
          </a:p>
          <a:p>
            <a:endParaRPr lang="en-US" dirty="0"/>
          </a:p>
          <a:p>
            <a:endParaRPr lang="en-US" dirty="0"/>
          </a:p>
          <a:p>
            <a:pPr marL="0" indent="0">
              <a:buNone/>
            </a:pPr>
            <a:endParaRPr lang="en-US" dirty="0"/>
          </a:p>
          <a:p>
            <a:r>
              <a:rPr lang="en-US" dirty="0"/>
              <a:t>Finally, build your model with best parameters, using all the training data</a:t>
            </a:r>
          </a:p>
          <a:p>
            <a:endParaRPr lang="en-US" dirty="0"/>
          </a:p>
          <a:p>
            <a:endParaRPr lang="en-US" dirty="0"/>
          </a:p>
        </p:txBody>
      </p:sp>
      <p:sp>
        <p:nvSpPr>
          <p:cNvPr id="4" name="TextBox 3">
            <a:extLst>
              <a:ext uri="{FF2B5EF4-FFF2-40B4-BE49-F238E27FC236}">
                <a16:creationId xmlns:a16="http://schemas.microsoft.com/office/drawing/2014/main" id="{0EA7063F-3765-488E-A4F9-8F329A262296}"/>
              </a:ext>
            </a:extLst>
          </p:cNvPr>
          <p:cNvSpPr txBox="1"/>
          <p:nvPr/>
        </p:nvSpPr>
        <p:spPr>
          <a:xfrm>
            <a:off x="791833" y="2604607"/>
            <a:ext cx="9376735" cy="584775"/>
          </a:xfrm>
          <a:prstGeom prst="rect">
            <a:avLst/>
          </a:prstGeom>
          <a:solidFill>
            <a:schemeClr val="bg1">
              <a:lumMod val="95000"/>
            </a:schemeClr>
          </a:solidFill>
        </p:spPr>
        <p:txBody>
          <a:bodyPr wrap="square" rtlCol="0">
            <a:spAutoFit/>
          </a:bodyPr>
          <a:lstStyle/>
          <a:p>
            <a:r>
              <a:rPr lang="en-US" sz="1600" i="1" dirty="0">
                <a:solidFill>
                  <a:schemeClr val="accent6">
                    <a:lumMod val="75000"/>
                  </a:schemeClr>
                </a:solidFill>
                <a:latin typeface="Consolas" panose="020B0609020204030204" pitchFamily="49" charset="0"/>
              </a:rPr>
              <a:t># define your Model using </a:t>
            </a:r>
            <a:r>
              <a:rPr lang="en-US" sz="1600" i="1" dirty="0" err="1">
                <a:solidFill>
                  <a:schemeClr val="accent6">
                    <a:lumMod val="75000"/>
                  </a:schemeClr>
                </a:solidFill>
                <a:latin typeface="Consolas" panose="020B0609020204030204" pitchFamily="49" charset="0"/>
              </a:rPr>
              <a:t>GridSearchCV</a:t>
            </a:r>
            <a:endParaRPr lang="en-US" sz="1600" i="1" dirty="0">
              <a:solidFill>
                <a:schemeClr val="accent6">
                  <a:lumMod val="75000"/>
                </a:schemeClr>
              </a:solidFill>
              <a:latin typeface="Consolas" panose="020B0609020204030204" pitchFamily="49" charset="0"/>
            </a:endParaRPr>
          </a:p>
          <a:p>
            <a:r>
              <a:rPr lang="en-US" sz="1600" dirty="0">
                <a:latin typeface="Consolas" panose="020B0609020204030204" pitchFamily="49" charset="0"/>
              </a:rPr>
              <a:t>DTM = </a:t>
            </a:r>
            <a:r>
              <a:rPr lang="en-US" sz="1600" dirty="0" err="1">
                <a:latin typeface="Consolas" panose="020B0609020204030204" pitchFamily="49" charset="0"/>
              </a:rPr>
              <a:t>GridSearchCV</a:t>
            </a:r>
            <a:r>
              <a:rPr lang="en-US" sz="1600" dirty="0">
                <a:latin typeface="Consolas" panose="020B0609020204030204" pitchFamily="49" charset="0"/>
              </a:rPr>
              <a:t>(</a:t>
            </a:r>
            <a:r>
              <a:rPr lang="en-US" sz="1600" dirty="0" err="1">
                <a:latin typeface="Consolas" panose="020B0609020204030204" pitchFamily="49" charset="0"/>
              </a:rPr>
              <a:t>DecisionTreeClassifier</a:t>
            </a:r>
            <a:r>
              <a:rPr lang="en-US" sz="1600" dirty="0">
                <a:latin typeface="Consolas" panose="020B0609020204030204" pitchFamily="49" charset="0"/>
              </a:rPr>
              <a:t>(), </a:t>
            </a:r>
            <a:r>
              <a:rPr lang="en-US" sz="1600" dirty="0" err="1">
                <a:latin typeface="Consolas" panose="020B0609020204030204" pitchFamily="49" charset="0"/>
              </a:rPr>
              <a:t>param_grid</a:t>
            </a:r>
            <a:r>
              <a:rPr lang="en-US" sz="1600" dirty="0">
                <a:latin typeface="Consolas" panose="020B0609020204030204" pitchFamily="49" charset="0"/>
              </a:rPr>
              <a:t>=</a:t>
            </a:r>
            <a:r>
              <a:rPr lang="en-US" sz="1600" dirty="0" err="1">
                <a:latin typeface="Consolas" panose="020B0609020204030204" pitchFamily="49" charset="0"/>
              </a:rPr>
              <a:t>try_grid</a:t>
            </a:r>
            <a:r>
              <a:rPr lang="en-US" sz="1600" dirty="0">
                <a:latin typeface="Consolas" panose="020B0609020204030204" pitchFamily="49" charset="0"/>
              </a:rPr>
              <a:t>, cv=</a:t>
            </a:r>
            <a:r>
              <a:rPr lang="en-US" sz="1600" dirty="0">
                <a:solidFill>
                  <a:schemeClr val="accent6">
                    <a:lumMod val="75000"/>
                  </a:schemeClr>
                </a:solidFill>
                <a:latin typeface="Consolas" panose="020B0609020204030204" pitchFamily="49" charset="0"/>
              </a:rPr>
              <a:t>10</a:t>
            </a:r>
            <a:r>
              <a:rPr lang="en-US" sz="1600" dirty="0">
                <a:latin typeface="Consolas" panose="020B0609020204030204" pitchFamily="49" charset="0"/>
              </a:rPr>
              <a:t>)</a:t>
            </a:r>
          </a:p>
        </p:txBody>
      </p:sp>
      <p:sp>
        <p:nvSpPr>
          <p:cNvPr id="5" name="TextBox 4">
            <a:extLst>
              <a:ext uri="{FF2B5EF4-FFF2-40B4-BE49-F238E27FC236}">
                <a16:creationId xmlns:a16="http://schemas.microsoft.com/office/drawing/2014/main" id="{A797BF3E-1E19-4289-B2CB-9D23CDB39574}"/>
              </a:ext>
            </a:extLst>
          </p:cNvPr>
          <p:cNvSpPr txBox="1"/>
          <p:nvPr/>
        </p:nvSpPr>
        <p:spPr>
          <a:xfrm>
            <a:off x="791833" y="3203537"/>
            <a:ext cx="4242875" cy="584775"/>
          </a:xfrm>
          <a:prstGeom prst="rect">
            <a:avLst/>
          </a:prstGeom>
          <a:solidFill>
            <a:schemeClr val="bg1">
              <a:lumMod val="95000"/>
            </a:schemeClr>
          </a:solidFill>
        </p:spPr>
        <p:txBody>
          <a:bodyPr wrap="square" rtlCol="0">
            <a:spAutoFit/>
          </a:bodyPr>
          <a:lstStyle/>
          <a:p>
            <a:r>
              <a:rPr lang="en-US" sz="1600" i="1" dirty="0">
                <a:solidFill>
                  <a:schemeClr val="accent6">
                    <a:lumMod val="75000"/>
                  </a:schemeClr>
                </a:solidFill>
                <a:latin typeface="Consolas" panose="020B0609020204030204" pitchFamily="49" charset="0"/>
              </a:rPr>
              <a:t># fit your Model with training data</a:t>
            </a:r>
          </a:p>
          <a:p>
            <a:r>
              <a:rPr lang="en-US" sz="1600" dirty="0" err="1">
                <a:latin typeface="Consolas" panose="020B0609020204030204" pitchFamily="49" charset="0"/>
              </a:rPr>
              <a:t>DTM.fit</a:t>
            </a:r>
            <a:r>
              <a:rPr lang="en-US" sz="1600" dirty="0">
                <a:latin typeface="Consolas" panose="020B0609020204030204" pitchFamily="49" charset="0"/>
              </a:rPr>
              <a:t>(</a:t>
            </a:r>
            <a:r>
              <a:rPr lang="en-US" sz="1600" dirty="0" err="1">
                <a:latin typeface="Consolas" panose="020B0609020204030204" pitchFamily="49" charset="0"/>
              </a:rPr>
              <a:t>X,y</a:t>
            </a:r>
            <a:r>
              <a:rPr lang="en-US" sz="1600" dirty="0">
                <a:latin typeface="Consolas" panose="020B0609020204030204" pitchFamily="49" charset="0"/>
              </a:rPr>
              <a:t>)</a:t>
            </a:r>
          </a:p>
        </p:txBody>
      </p:sp>
      <p:sp>
        <p:nvSpPr>
          <p:cNvPr id="6" name="TextBox 5">
            <a:extLst>
              <a:ext uri="{FF2B5EF4-FFF2-40B4-BE49-F238E27FC236}">
                <a16:creationId xmlns:a16="http://schemas.microsoft.com/office/drawing/2014/main" id="{C3DA86F4-4D38-4FB3-9FBA-86341723B3D3}"/>
              </a:ext>
            </a:extLst>
          </p:cNvPr>
          <p:cNvSpPr txBox="1"/>
          <p:nvPr/>
        </p:nvSpPr>
        <p:spPr>
          <a:xfrm>
            <a:off x="791832" y="3811352"/>
            <a:ext cx="4242875" cy="584775"/>
          </a:xfrm>
          <a:prstGeom prst="rect">
            <a:avLst/>
          </a:prstGeom>
          <a:solidFill>
            <a:schemeClr val="bg1">
              <a:lumMod val="95000"/>
            </a:schemeClr>
          </a:solidFill>
        </p:spPr>
        <p:txBody>
          <a:bodyPr wrap="square" rtlCol="0">
            <a:spAutoFit/>
          </a:bodyPr>
          <a:lstStyle/>
          <a:p>
            <a:r>
              <a:rPr lang="en-US" sz="1600" i="1" dirty="0">
                <a:solidFill>
                  <a:schemeClr val="accent6">
                    <a:lumMod val="75000"/>
                  </a:schemeClr>
                </a:solidFill>
                <a:latin typeface="Consolas" panose="020B0609020204030204" pitchFamily="49" charset="0"/>
              </a:rPr>
              <a:t># find the best parameters</a:t>
            </a:r>
          </a:p>
          <a:p>
            <a:r>
              <a:rPr lang="en-US" sz="1600" dirty="0" err="1">
                <a:latin typeface="Consolas" panose="020B0609020204030204" pitchFamily="49" charset="0"/>
              </a:rPr>
              <a:t>DTM.best_params</a:t>
            </a:r>
            <a:r>
              <a:rPr lang="en-US" sz="1600" dirty="0">
                <a:latin typeface="Consolas" panose="020B0609020204030204" pitchFamily="49" charset="0"/>
              </a:rPr>
              <a:t>_</a:t>
            </a:r>
          </a:p>
        </p:txBody>
      </p:sp>
      <p:sp>
        <p:nvSpPr>
          <p:cNvPr id="7" name="TextBox 6">
            <a:extLst>
              <a:ext uri="{FF2B5EF4-FFF2-40B4-BE49-F238E27FC236}">
                <a16:creationId xmlns:a16="http://schemas.microsoft.com/office/drawing/2014/main" id="{4A0F6F0B-CE50-4CC6-AA66-BD355425CB6B}"/>
              </a:ext>
            </a:extLst>
          </p:cNvPr>
          <p:cNvSpPr txBox="1"/>
          <p:nvPr/>
        </p:nvSpPr>
        <p:spPr>
          <a:xfrm>
            <a:off x="791832" y="4419167"/>
            <a:ext cx="6677603" cy="584775"/>
          </a:xfrm>
          <a:prstGeom prst="rect">
            <a:avLst/>
          </a:prstGeom>
          <a:solidFill>
            <a:schemeClr val="bg1">
              <a:lumMod val="95000"/>
            </a:schemeClr>
          </a:solidFill>
        </p:spPr>
        <p:txBody>
          <a:bodyPr wrap="square" rtlCol="0">
            <a:spAutoFit/>
          </a:bodyPr>
          <a:lstStyle/>
          <a:p>
            <a:r>
              <a:rPr lang="en-US" sz="1600" i="1" dirty="0">
                <a:solidFill>
                  <a:schemeClr val="accent6">
                    <a:lumMod val="75000"/>
                  </a:schemeClr>
                </a:solidFill>
                <a:latin typeface="Consolas" panose="020B0609020204030204" pitchFamily="49" charset="0"/>
              </a:rPr>
              <a:t># find the accuracy from best parameters</a:t>
            </a:r>
          </a:p>
          <a:p>
            <a:r>
              <a:rPr lang="en-US" sz="1600" dirty="0" err="1">
                <a:latin typeface="Consolas" panose="020B0609020204030204" pitchFamily="49" charset="0"/>
              </a:rPr>
              <a:t>DTM.best_score</a:t>
            </a:r>
            <a:r>
              <a:rPr lang="en-US" sz="1600" dirty="0">
                <a:latin typeface="Consolas" panose="020B0609020204030204" pitchFamily="49" charset="0"/>
              </a:rPr>
              <a:t>_</a:t>
            </a:r>
          </a:p>
        </p:txBody>
      </p:sp>
      <p:pic>
        <p:nvPicPr>
          <p:cNvPr id="8" name="Picture 7">
            <a:extLst>
              <a:ext uri="{FF2B5EF4-FFF2-40B4-BE49-F238E27FC236}">
                <a16:creationId xmlns:a16="http://schemas.microsoft.com/office/drawing/2014/main" id="{E55A5E9B-6E41-466C-8746-D5052F02DC82}"/>
              </a:ext>
            </a:extLst>
          </p:cNvPr>
          <p:cNvPicPr>
            <a:picLocks noChangeAspect="1"/>
          </p:cNvPicPr>
          <p:nvPr/>
        </p:nvPicPr>
        <p:blipFill>
          <a:blip r:embed="rId2"/>
          <a:stretch>
            <a:fillRect/>
          </a:stretch>
        </p:blipFill>
        <p:spPr>
          <a:xfrm>
            <a:off x="791832" y="5524335"/>
            <a:ext cx="6731758" cy="975617"/>
          </a:xfrm>
          <a:prstGeom prst="rect">
            <a:avLst/>
          </a:prstGeom>
        </p:spPr>
      </p:pic>
    </p:spTree>
    <p:extLst>
      <p:ext uri="{BB962C8B-B14F-4D97-AF65-F5344CB8AC3E}">
        <p14:creationId xmlns:p14="http://schemas.microsoft.com/office/powerpoint/2010/main" val="2207667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a:t>Recall from last lab</a:t>
            </a:r>
            <a:endParaRPr lang="zh-CN" altLang="en-US" dirty="0"/>
          </a:p>
        </p:txBody>
      </p:sp>
      <p:sp>
        <p:nvSpPr>
          <p:cNvPr id="3" name="內容版面配置區 2"/>
          <p:cNvSpPr>
            <a:spLocks noGrp="1"/>
          </p:cNvSpPr>
          <p:nvPr>
            <p:ph idx="1"/>
          </p:nvPr>
        </p:nvSpPr>
        <p:spPr/>
        <p:txBody>
          <a:bodyPr/>
          <a:lstStyle/>
          <a:p>
            <a:r>
              <a:rPr lang="en-US" altLang="zh-CN" dirty="0"/>
              <a:t>Does everyone generate the same accuracy rate when random state are different in data splitting stage? </a:t>
            </a:r>
            <a:r>
              <a:rPr lang="en-US" altLang="zh-CN" dirty="0">
                <a:solidFill>
                  <a:srgbClr val="FF0000"/>
                </a:solidFill>
              </a:rPr>
              <a:t>NO</a:t>
            </a:r>
          </a:p>
          <a:p>
            <a:r>
              <a:rPr lang="en-US" altLang="zh-CN" dirty="0"/>
              <a:t>Is it possible: Different training data sets to generate same model? </a:t>
            </a:r>
            <a:endParaRPr lang="zh-CN" altLang="en-US" dirty="0"/>
          </a:p>
        </p:txBody>
      </p:sp>
      <p:pic>
        <p:nvPicPr>
          <p:cNvPr id="6" name="Picture 7"/>
          <p:cNvPicPr>
            <a:picLocks noChangeAspect="1"/>
          </p:cNvPicPr>
          <p:nvPr/>
        </p:nvPicPr>
        <p:blipFill>
          <a:blip r:embed="rId2"/>
          <a:stretch>
            <a:fillRect/>
          </a:stretch>
        </p:blipFill>
        <p:spPr>
          <a:xfrm>
            <a:off x="6676534" y="3214758"/>
            <a:ext cx="4769810" cy="3067704"/>
          </a:xfrm>
          <a:prstGeom prst="rect">
            <a:avLst/>
          </a:prstGeom>
        </p:spPr>
      </p:pic>
      <p:pic>
        <p:nvPicPr>
          <p:cNvPr id="7" name="圖片 6"/>
          <p:cNvPicPr>
            <a:picLocks noChangeAspect="1"/>
          </p:cNvPicPr>
          <p:nvPr/>
        </p:nvPicPr>
        <p:blipFill>
          <a:blip r:embed="rId3"/>
          <a:stretch>
            <a:fillRect/>
          </a:stretch>
        </p:blipFill>
        <p:spPr>
          <a:xfrm>
            <a:off x="1024206" y="3288646"/>
            <a:ext cx="4933249" cy="2239962"/>
          </a:xfrm>
          <a:prstGeom prst="rect">
            <a:avLst/>
          </a:prstGeom>
        </p:spPr>
      </p:pic>
      <p:cxnSp>
        <p:nvCxnSpPr>
          <p:cNvPr id="9" name="直線接點 8"/>
          <p:cNvCxnSpPr/>
          <p:nvPr/>
        </p:nvCxnSpPr>
        <p:spPr>
          <a:xfrm>
            <a:off x="183782" y="3999345"/>
            <a:ext cx="11262562" cy="9236"/>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60632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a:t>Overfitting problem</a:t>
            </a:r>
            <a:endParaRPr lang="zh-CN" altLang="en-US" dirty="0"/>
          </a:p>
        </p:txBody>
      </p:sp>
      <p:sp>
        <p:nvSpPr>
          <p:cNvPr id="3" name="內容版面配置區 2"/>
          <p:cNvSpPr>
            <a:spLocks noGrp="1"/>
          </p:cNvSpPr>
          <p:nvPr>
            <p:ph idx="1"/>
          </p:nvPr>
        </p:nvSpPr>
        <p:spPr/>
        <p:txBody>
          <a:bodyPr/>
          <a:lstStyle/>
          <a:p>
            <a:r>
              <a:rPr lang="en-US" altLang="zh-CN" dirty="0"/>
              <a:t>Learning by simply remember everything</a:t>
            </a:r>
          </a:p>
          <a:p>
            <a:r>
              <a:rPr lang="en-US" altLang="zh-CN" dirty="0"/>
              <a:t>No generalized rules or patterns have been learned or found</a:t>
            </a:r>
          </a:p>
          <a:p>
            <a:endParaRPr lang="en-US" altLang="zh-CN" dirty="0"/>
          </a:p>
          <a:p>
            <a:r>
              <a:rPr lang="en-US" altLang="zh-CN" dirty="0"/>
              <a:t>Growing to Purity is Bad (Decision Tree Example)</a:t>
            </a:r>
          </a:p>
          <a:p>
            <a:endParaRPr lang="zh-CN" altLang="en-US" dirty="0"/>
          </a:p>
        </p:txBody>
      </p:sp>
      <p:pic>
        <p:nvPicPr>
          <p:cNvPr id="4" name="Picture 4"/>
          <p:cNvPicPr>
            <a:picLocks noChangeAspect="1"/>
          </p:cNvPicPr>
          <p:nvPr/>
        </p:nvPicPr>
        <p:blipFill>
          <a:blip r:embed="rId2"/>
          <a:stretch>
            <a:fillRect/>
          </a:stretch>
        </p:blipFill>
        <p:spPr>
          <a:xfrm>
            <a:off x="1170673" y="3339668"/>
            <a:ext cx="4730570" cy="3124200"/>
          </a:xfrm>
          <a:prstGeom prst="rect">
            <a:avLst/>
          </a:prstGeom>
        </p:spPr>
      </p:pic>
    </p:spTree>
    <p:extLst>
      <p:ext uri="{BB962C8B-B14F-4D97-AF65-F5344CB8AC3E}">
        <p14:creationId xmlns:p14="http://schemas.microsoft.com/office/powerpoint/2010/main" val="689627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Split data</a:t>
            </a:r>
          </a:p>
        </p:txBody>
      </p:sp>
      <p:sp>
        <p:nvSpPr>
          <p:cNvPr id="3" name="Content Placeholder 2"/>
          <p:cNvSpPr>
            <a:spLocks noGrp="1"/>
          </p:cNvSpPr>
          <p:nvPr>
            <p:ph idx="1"/>
          </p:nvPr>
        </p:nvSpPr>
        <p:spPr/>
        <p:txBody>
          <a:bodyPr/>
          <a:lstStyle/>
          <a:p>
            <a:r>
              <a:rPr lang="en-US" dirty="0"/>
              <a:t>Attributes and Target Variable</a:t>
            </a:r>
          </a:p>
          <a:p>
            <a:pPr lvl="1"/>
            <a:r>
              <a:rPr lang="en-US" dirty="0"/>
              <a:t>Use all attributes except “Name” as independent variable</a:t>
            </a:r>
          </a:p>
          <a:p>
            <a:pPr lvl="1"/>
            <a:r>
              <a:rPr lang="en-US" dirty="0"/>
              <a:t>Set “Survived” as target variable</a:t>
            </a:r>
          </a:p>
          <a:p>
            <a:pPr lvl="1"/>
            <a:endParaRPr lang="en-US" dirty="0"/>
          </a:p>
          <a:p>
            <a:pPr lvl="1"/>
            <a:endParaRPr lang="en-US" dirty="0"/>
          </a:p>
          <a:p>
            <a:endParaRPr lang="en-US" dirty="0"/>
          </a:p>
          <a:p>
            <a:endParaRPr lang="en-US" dirty="0"/>
          </a:p>
          <a:p>
            <a:r>
              <a:rPr lang="en-US" dirty="0"/>
              <a:t>Let’s try 60-40 split</a:t>
            </a:r>
          </a:p>
          <a:p>
            <a:endParaRPr lang="en-US" dirty="0"/>
          </a:p>
        </p:txBody>
      </p:sp>
      <p:sp>
        <p:nvSpPr>
          <p:cNvPr id="4" name="TextBox 3"/>
          <p:cNvSpPr txBox="1"/>
          <p:nvPr/>
        </p:nvSpPr>
        <p:spPr>
          <a:xfrm>
            <a:off x="825843" y="4833978"/>
            <a:ext cx="7589108" cy="338554"/>
          </a:xfrm>
          <a:prstGeom prst="rect">
            <a:avLst/>
          </a:prstGeom>
          <a:solidFill>
            <a:schemeClr val="bg1">
              <a:lumMod val="95000"/>
            </a:schemeClr>
          </a:solidFill>
        </p:spPr>
        <p:txBody>
          <a:bodyPr wrap="square" rtlCol="0">
            <a:spAutoFit/>
          </a:bodyPr>
          <a:lstStyle/>
          <a:p>
            <a:r>
              <a:rPr lang="en-US" sz="1600" b="1" dirty="0">
                <a:solidFill>
                  <a:schemeClr val="accent6">
                    <a:lumMod val="75000"/>
                  </a:schemeClr>
                </a:solidFill>
                <a:latin typeface="Consolas" panose="020B0609020204030204" pitchFamily="49" charset="0"/>
              </a:rPr>
              <a:t>from </a:t>
            </a:r>
            <a:r>
              <a:rPr lang="en-US" sz="1600" dirty="0" err="1">
                <a:latin typeface="Consolas" panose="020B0609020204030204" pitchFamily="49" charset="0"/>
              </a:rPr>
              <a:t>sklearn.model_selection</a:t>
            </a:r>
            <a:r>
              <a:rPr lang="en-US" sz="1600" b="1" dirty="0">
                <a:solidFill>
                  <a:schemeClr val="accent6">
                    <a:lumMod val="75000"/>
                  </a:schemeClr>
                </a:solidFill>
                <a:latin typeface="Consolas" panose="020B0609020204030204" pitchFamily="49" charset="0"/>
              </a:rPr>
              <a:t> import </a:t>
            </a:r>
            <a:r>
              <a:rPr lang="en-US" sz="1600" dirty="0" err="1">
                <a:latin typeface="Consolas" panose="020B0609020204030204" pitchFamily="49" charset="0"/>
              </a:rPr>
              <a:t>train_test_split</a:t>
            </a:r>
            <a:endParaRPr lang="en-US" sz="1600" dirty="0">
              <a:latin typeface="Consolas" panose="020B0609020204030204" pitchFamily="49" charset="0"/>
            </a:endParaRPr>
          </a:p>
        </p:txBody>
      </p:sp>
      <p:sp>
        <p:nvSpPr>
          <p:cNvPr id="5" name="TextBox 4"/>
          <p:cNvSpPr txBox="1"/>
          <p:nvPr/>
        </p:nvSpPr>
        <p:spPr>
          <a:xfrm>
            <a:off x="825843" y="2558959"/>
            <a:ext cx="9945130" cy="1077218"/>
          </a:xfrm>
          <a:prstGeom prst="rect">
            <a:avLst/>
          </a:prstGeom>
          <a:solidFill>
            <a:schemeClr val="bg1">
              <a:lumMod val="95000"/>
            </a:schemeClr>
          </a:solidFill>
        </p:spPr>
        <p:txBody>
          <a:bodyPr wrap="square" rtlCol="0">
            <a:spAutoFit/>
          </a:bodyPr>
          <a:lstStyle/>
          <a:p>
            <a:r>
              <a:rPr lang="en-US" sz="1600" dirty="0">
                <a:latin typeface="Consolas" panose="020B0609020204030204" pitchFamily="49" charset="0"/>
              </a:rPr>
              <a:t>features = [</a:t>
            </a:r>
            <a:r>
              <a:rPr lang="en-US" sz="1600" dirty="0">
                <a:solidFill>
                  <a:srgbClr val="C00000"/>
                </a:solidFill>
                <a:latin typeface="Consolas" panose="020B0609020204030204" pitchFamily="49" charset="0"/>
              </a:rPr>
              <a:t>'Pclass'</a:t>
            </a:r>
            <a:r>
              <a:rPr lang="en-US" sz="1600" dirty="0">
                <a:latin typeface="Consolas" panose="020B0609020204030204" pitchFamily="49" charset="0"/>
              </a:rPr>
              <a:t>,</a:t>
            </a:r>
            <a:r>
              <a:rPr lang="en-US" sz="1600" dirty="0">
                <a:solidFill>
                  <a:srgbClr val="C00000"/>
                </a:solidFill>
                <a:latin typeface="Consolas" panose="020B0609020204030204" pitchFamily="49" charset="0"/>
              </a:rPr>
              <a:t>'Age'</a:t>
            </a:r>
            <a:r>
              <a:rPr lang="en-US" sz="1600" dirty="0">
                <a:latin typeface="Consolas" panose="020B0609020204030204" pitchFamily="49" charset="0"/>
              </a:rPr>
              <a:t>,</a:t>
            </a:r>
            <a:r>
              <a:rPr lang="en-US" sz="1600" dirty="0">
                <a:solidFill>
                  <a:srgbClr val="C00000"/>
                </a:solidFill>
                <a:latin typeface="Consolas" panose="020B0609020204030204" pitchFamily="49" charset="0"/>
              </a:rPr>
              <a:t>'SibSp</a:t>
            </a:r>
            <a:r>
              <a:rPr lang="en-US" sz="1600" dirty="0">
                <a:latin typeface="Consolas" panose="020B0609020204030204" pitchFamily="49" charset="0"/>
              </a:rPr>
              <a:t>',</a:t>
            </a:r>
            <a:r>
              <a:rPr lang="en-US" sz="1600" dirty="0">
                <a:solidFill>
                  <a:srgbClr val="C00000"/>
                </a:solidFill>
                <a:latin typeface="Consolas" panose="020B0609020204030204" pitchFamily="49" charset="0"/>
              </a:rPr>
              <a:t>'Parch</a:t>
            </a:r>
            <a:r>
              <a:rPr lang="en-US" sz="1600" dirty="0">
                <a:latin typeface="Consolas" panose="020B0609020204030204" pitchFamily="49" charset="0"/>
              </a:rPr>
              <a:t>',</a:t>
            </a:r>
            <a:r>
              <a:rPr lang="en-US" sz="1600" dirty="0">
                <a:solidFill>
                  <a:srgbClr val="C00000"/>
                </a:solidFill>
                <a:latin typeface="Consolas" panose="020B0609020204030204" pitchFamily="49" charset="0"/>
              </a:rPr>
              <a:t>'Fare</a:t>
            </a:r>
            <a:r>
              <a:rPr lang="en-US" sz="1600" dirty="0">
                <a:latin typeface="Consolas" panose="020B0609020204030204" pitchFamily="49" charset="0"/>
              </a:rPr>
              <a:t>',</a:t>
            </a:r>
            <a:r>
              <a:rPr lang="en-US" sz="1600" dirty="0">
                <a:solidFill>
                  <a:srgbClr val="C00000"/>
                </a:solidFill>
                <a:latin typeface="Consolas" panose="020B0609020204030204" pitchFamily="49" charset="0"/>
              </a:rPr>
              <a:t>'Sex_male</a:t>
            </a:r>
            <a:r>
              <a:rPr lang="en-US" sz="1600" dirty="0">
                <a:latin typeface="Consolas" panose="020B0609020204030204" pitchFamily="49" charset="0"/>
              </a:rPr>
              <a:t>',</a:t>
            </a:r>
            <a:r>
              <a:rPr lang="en-US" sz="1600" dirty="0">
                <a:solidFill>
                  <a:srgbClr val="C00000"/>
                </a:solidFill>
                <a:latin typeface="Consolas" panose="020B0609020204030204" pitchFamily="49" charset="0"/>
              </a:rPr>
              <a:t>'Embarked_Q</a:t>
            </a:r>
            <a:r>
              <a:rPr lang="en-US" sz="1600" dirty="0">
                <a:latin typeface="Consolas" panose="020B0609020204030204" pitchFamily="49" charset="0"/>
              </a:rPr>
              <a:t>',</a:t>
            </a:r>
            <a:r>
              <a:rPr lang="en-US" sz="1600" dirty="0">
                <a:solidFill>
                  <a:srgbClr val="C00000"/>
                </a:solidFill>
                <a:latin typeface="Consolas" panose="020B0609020204030204" pitchFamily="49" charset="0"/>
              </a:rPr>
              <a:t>'Embarked_S</a:t>
            </a:r>
            <a:r>
              <a:rPr lang="en-US" sz="1600" dirty="0">
                <a:latin typeface="Consolas" panose="020B0609020204030204" pitchFamily="49" charset="0"/>
              </a:rPr>
              <a:t>']</a:t>
            </a:r>
          </a:p>
          <a:p>
            <a:r>
              <a:rPr lang="en-US" sz="1600" dirty="0">
                <a:latin typeface="Consolas" panose="020B0609020204030204" pitchFamily="49" charset="0"/>
              </a:rPr>
              <a:t>target = [</a:t>
            </a:r>
            <a:r>
              <a:rPr lang="en-US" sz="1600" dirty="0">
                <a:solidFill>
                  <a:srgbClr val="C00000"/>
                </a:solidFill>
                <a:latin typeface="Consolas" panose="020B0609020204030204" pitchFamily="49" charset="0"/>
              </a:rPr>
              <a:t>'Survived</a:t>
            </a:r>
            <a:r>
              <a:rPr lang="en-US" sz="1600" dirty="0">
                <a:latin typeface="Consolas" panose="020B0609020204030204" pitchFamily="49" charset="0"/>
              </a:rPr>
              <a:t>']</a:t>
            </a:r>
          </a:p>
          <a:p>
            <a:r>
              <a:rPr lang="en-US" sz="1600" dirty="0">
                <a:latin typeface="Consolas" panose="020B0609020204030204" pitchFamily="49" charset="0"/>
              </a:rPr>
              <a:t>X = train [features]</a:t>
            </a:r>
          </a:p>
          <a:p>
            <a:r>
              <a:rPr lang="en-US" sz="1600" dirty="0">
                <a:latin typeface="Consolas" panose="020B0609020204030204" pitchFamily="49" charset="0"/>
              </a:rPr>
              <a:t>y = train [target]</a:t>
            </a:r>
          </a:p>
        </p:txBody>
      </p:sp>
      <p:sp>
        <p:nvSpPr>
          <p:cNvPr id="7" name="TextBox 6"/>
          <p:cNvSpPr txBox="1"/>
          <p:nvPr/>
        </p:nvSpPr>
        <p:spPr>
          <a:xfrm>
            <a:off x="825843" y="5173198"/>
            <a:ext cx="10579443" cy="338554"/>
          </a:xfrm>
          <a:prstGeom prst="rect">
            <a:avLst/>
          </a:prstGeom>
          <a:solidFill>
            <a:schemeClr val="bg1">
              <a:lumMod val="95000"/>
            </a:schemeClr>
          </a:solidFill>
        </p:spPr>
        <p:txBody>
          <a:bodyPr wrap="square" rtlCol="0">
            <a:spAutoFit/>
          </a:bodyPr>
          <a:lstStyle/>
          <a:p>
            <a:r>
              <a:rPr lang="en-US" sz="1600" dirty="0" err="1">
                <a:latin typeface="Consolas" panose="020B0609020204030204" pitchFamily="49" charset="0"/>
              </a:rPr>
              <a:t>X_train</a:t>
            </a:r>
            <a:r>
              <a:rPr lang="en-US" sz="1600" dirty="0">
                <a:latin typeface="Consolas" panose="020B0609020204030204" pitchFamily="49" charset="0"/>
              </a:rPr>
              <a:t>, </a:t>
            </a:r>
            <a:r>
              <a:rPr lang="en-US" sz="1600" dirty="0" err="1">
                <a:latin typeface="Consolas" panose="020B0609020204030204" pitchFamily="49" charset="0"/>
              </a:rPr>
              <a:t>X_val</a:t>
            </a:r>
            <a:r>
              <a:rPr lang="en-US" sz="1600" dirty="0">
                <a:latin typeface="Consolas" panose="020B0609020204030204" pitchFamily="49" charset="0"/>
              </a:rPr>
              <a:t>, </a:t>
            </a:r>
            <a:r>
              <a:rPr lang="en-US" sz="1600" dirty="0" err="1">
                <a:latin typeface="Consolas" panose="020B0609020204030204" pitchFamily="49" charset="0"/>
              </a:rPr>
              <a:t>y_train</a:t>
            </a:r>
            <a:r>
              <a:rPr lang="en-US" sz="1600" dirty="0">
                <a:latin typeface="Consolas" panose="020B0609020204030204" pitchFamily="49" charset="0"/>
              </a:rPr>
              <a:t>, </a:t>
            </a:r>
            <a:r>
              <a:rPr lang="en-US" sz="1600" dirty="0" err="1">
                <a:latin typeface="Consolas" panose="020B0609020204030204" pitchFamily="49" charset="0"/>
              </a:rPr>
              <a:t>y_value</a:t>
            </a:r>
            <a:r>
              <a:rPr lang="en-US" sz="1600" dirty="0">
                <a:latin typeface="Consolas" panose="020B0609020204030204" pitchFamily="49" charset="0"/>
              </a:rPr>
              <a:t> = </a:t>
            </a:r>
            <a:r>
              <a:rPr lang="en-US" sz="1600" dirty="0" err="1">
                <a:latin typeface="Consolas" panose="020B0609020204030204" pitchFamily="49" charset="0"/>
              </a:rPr>
              <a:t>train_test_split</a:t>
            </a:r>
            <a:r>
              <a:rPr lang="en-US" sz="1600" dirty="0">
                <a:latin typeface="Consolas" panose="020B0609020204030204" pitchFamily="49" charset="0"/>
              </a:rPr>
              <a:t>(X, y, </a:t>
            </a:r>
            <a:r>
              <a:rPr lang="en-US" sz="1600" dirty="0" err="1">
                <a:latin typeface="Consolas" panose="020B0609020204030204" pitchFamily="49" charset="0"/>
              </a:rPr>
              <a:t>test_size</a:t>
            </a:r>
            <a:r>
              <a:rPr lang="en-US" sz="1600" dirty="0">
                <a:latin typeface="Consolas" panose="020B0609020204030204" pitchFamily="49" charset="0"/>
              </a:rPr>
              <a:t>=</a:t>
            </a:r>
            <a:r>
              <a:rPr lang="en-US" sz="1600" dirty="0">
                <a:solidFill>
                  <a:schemeClr val="accent6"/>
                </a:solidFill>
                <a:latin typeface="Consolas" panose="020B0609020204030204" pitchFamily="49" charset="0"/>
              </a:rPr>
              <a:t>0.4</a:t>
            </a:r>
            <a:r>
              <a:rPr lang="en-US" sz="1600" dirty="0">
                <a:latin typeface="Consolas" panose="020B0609020204030204" pitchFamily="49" charset="0"/>
              </a:rPr>
              <a:t>, </a:t>
            </a:r>
            <a:r>
              <a:rPr lang="en-US" sz="1600" dirty="0" err="1">
                <a:latin typeface="Consolas" panose="020B0609020204030204" pitchFamily="49" charset="0"/>
              </a:rPr>
              <a:t>random_state</a:t>
            </a:r>
            <a:r>
              <a:rPr lang="en-US" sz="1600" dirty="0">
                <a:latin typeface="Consolas" panose="020B0609020204030204" pitchFamily="49" charset="0"/>
              </a:rPr>
              <a:t> = </a:t>
            </a:r>
            <a:r>
              <a:rPr lang="en-US" sz="1600" dirty="0">
                <a:solidFill>
                  <a:schemeClr val="accent6"/>
                </a:solidFill>
                <a:latin typeface="Consolas" panose="020B0609020204030204" pitchFamily="49" charset="0"/>
              </a:rPr>
              <a:t>42</a:t>
            </a:r>
            <a:r>
              <a:rPr lang="en-US" sz="1600" dirty="0">
                <a:latin typeface="Consolas" panose="020B0609020204030204" pitchFamily="49" charset="0"/>
              </a:rPr>
              <a:t>)</a:t>
            </a:r>
          </a:p>
        </p:txBody>
      </p:sp>
    </p:spTree>
    <p:extLst>
      <p:ext uri="{BB962C8B-B14F-4D97-AF65-F5344CB8AC3E}">
        <p14:creationId xmlns:p14="http://schemas.microsoft.com/office/powerpoint/2010/main" val="1662251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 the model based on 60% training data</a:t>
            </a:r>
          </a:p>
        </p:txBody>
      </p:sp>
      <p:sp>
        <p:nvSpPr>
          <p:cNvPr id="3" name="Content Placeholder 2"/>
          <p:cNvSpPr>
            <a:spLocks noGrp="1"/>
          </p:cNvSpPr>
          <p:nvPr>
            <p:ph idx="1"/>
          </p:nvPr>
        </p:nvSpPr>
        <p:spPr/>
        <p:txBody>
          <a:bodyPr/>
          <a:lstStyle/>
          <a:p>
            <a:r>
              <a:rPr lang="en-US" dirty="0"/>
              <a:t>Import Decision Tree model and evaluation matrix</a:t>
            </a:r>
          </a:p>
          <a:p>
            <a:endParaRPr lang="en-US" dirty="0"/>
          </a:p>
          <a:p>
            <a:endParaRPr lang="en-US" dirty="0"/>
          </a:p>
          <a:p>
            <a:endParaRPr lang="en-US" dirty="0"/>
          </a:p>
          <a:p>
            <a:r>
              <a:rPr lang="en-US" dirty="0"/>
              <a:t>Fit the model with the training data (60%)</a:t>
            </a:r>
          </a:p>
          <a:p>
            <a:endParaRPr lang="en-US" dirty="0"/>
          </a:p>
          <a:p>
            <a:pPr marL="457200" lvl="1" indent="0">
              <a:buNone/>
            </a:pPr>
            <a:endParaRPr lang="en-US" altLang="zh-CN" dirty="0"/>
          </a:p>
          <a:p>
            <a:pPr marL="457200" lvl="1" indent="0">
              <a:buNone/>
            </a:pPr>
            <a:endParaRPr lang="en-US" altLang="zh-CN" dirty="0"/>
          </a:p>
          <a:p>
            <a:pPr marL="457200" lvl="1" indent="0">
              <a:buNone/>
            </a:pPr>
            <a:endParaRPr lang="en-US" altLang="zh-CN" dirty="0"/>
          </a:p>
        </p:txBody>
      </p:sp>
      <p:sp>
        <p:nvSpPr>
          <p:cNvPr id="4" name="TextBox 3"/>
          <p:cNvSpPr txBox="1"/>
          <p:nvPr/>
        </p:nvSpPr>
        <p:spPr>
          <a:xfrm>
            <a:off x="801130" y="4267080"/>
            <a:ext cx="3301313" cy="338554"/>
          </a:xfrm>
          <a:prstGeom prst="rect">
            <a:avLst/>
          </a:prstGeom>
          <a:solidFill>
            <a:schemeClr val="bg1">
              <a:lumMod val="95000"/>
            </a:schemeClr>
          </a:solidFill>
        </p:spPr>
        <p:txBody>
          <a:bodyPr wrap="square" rtlCol="0">
            <a:spAutoFit/>
          </a:bodyPr>
          <a:lstStyle/>
          <a:p>
            <a:r>
              <a:rPr lang="en-US" sz="1600" dirty="0" err="1">
                <a:latin typeface="Consolas" panose="020B0609020204030204" pitchFamily="49" charset="0"/>
              </a:rPr>
              <a:t>model.fit</a:t>
            </a:r>
            <a:r>
              <a:rPr lang="en-US" sz="1600" dirty="0">
                <a:latin typeface="Consolas" panose="020B0609020204030204" pitchFamily="49" charset="0"/>
              </a:rPr>
              <a:t>(</a:t>
            </a:r>
            <a:r>
              <a:rPr lang="en-US" sz="1600" dirty="0" err="1">
                <a:latin typeface="Consolas" panose="020B0609020204030204" pitchFamily="49" charset="0"/>
              </a:rPr>
              <a:t>X_train</a:t>
            </a:r>
            <a:r>
              <a:rPr lang="en-US" sz="1600" dirty="0">
                <a:latin typeface="Consolas" panose="020B0609020204030204" pitchFamily="49" charset="0"/>
              </a:rPr>
              <a:t>, </a:t>
            </a:r>
            <a:r>
              <a:rPr lang="en-US" sz="1600" dirty="0" err="1">
                <a:latin typeface="Consolas" panose="020B0609020204030204" pitchFamily="49" charset="0"/>
              </a:rPr>
              <a:t>y_train</a:t>
            </a:r>
            <a:r>
              <a:rPr lang="en-US" sz="1600" dirty="0">
                <a:latin typeface="Consolas" panose="020B0609020204030204" pitchFamily="49" charset="0"/>
              </a:rPr>
              <a:t>)</a:t>
            </a:r>
          </a:p>
        </p:txBody>
      </p:sp>
      <p:pic>
        <p:nvPicPr>
          <p:cNvPr id="9" name="Picture 8"/>
          <p:cNvPicPr>
            <a:picLocks noChangeAspect="1"/>
          </p:cNvPicPr>
          <p:nvPr/>
        </p:nvPicPr>
        <p:blipFill rotWithShape="1">
          <a:blip r:embed="rId2"/>
          <a:srcRect r="3983"/>
          <a:stretch/>
        </p:blipFill>
        <p:spPr>
          <a:xfrm>
            <a:off x="801130" y="4882114"/>
            <a:ext cx="7608842" cy="1551006"/>
          </a:xfrm>
          <a:prstGeom prst="rect">
            <a:avLst/>
          </a:prstGeom>
        </p:spPr>
      </p:pic>
      <p:sp>
        <p:nvSpPr>
          <p:cNvPr id="10" name="TextBox 5"/>
          <p:cNvSpPr txBox="1"/>
          <p:nvPr/>
        </p:nvSpPr>
        <p:spPr>
          <a:xfrm>
            <a:off x="801130" y="1750717"/>
            <a:ext cx="5958016" cy="338554"/>
          </a:xfrm>
          <a:prstGeom prst="rect">
            <a:avLst/>
          </a:prstGeom>
          <a:solidFill>
            <a:schemeClr val="bg1">
              <a:lumMod val="95000"/>
            </a:schemeClr>
          </a:solidFill>
        </p:spPr>
        <p:txBody>
          <a:bodyPr wrap="square" rtlCol="0">
            <a:spAutoFit/>
          </a:bodyPr>
          <a:lstStyle/>
          <a:p>
            <a:r>
              <a:rPr lang="en-US" sz="1600" b="1" dirty="0">
                <a:solidFill>
                  <a:schemeClr val="accent6">
                    <a:lumMod val="75000"/>
                  </a:schemeClr>
                </a:solidFill>
                <a:latin typeface="Consolas" panose="020B0609020204030204" pitchFamily="49" charset="0"/>
              </a:rPr>
              <a:t>from </a:t>
            </a:r>
            <a:r>
              <a:rPr lang="en-US" sz="1600" dirty="0" err="1">
                <a:latin typeface="Consolas" panose="020B0609020204030204" pitchFamily="49" charset="0"/>
              </a:rPr>
              <a:t>sklearn.tree</a:t>
            </a:r>
            <a:r>
              <a:rPr lang="en-US" sz="1600" b="1" dirty="0">
                <a:solidFill>
                  <a:schemeClr val="accent6">
                    <a:lumMod val="75000"/>
                  </a:schemeClr>
                </a:solidFill>
                <a:latin typeface="Consolas" panose="020B0609020204030204" pitchFamily="49" charset="0"/>
              </a:rPr>
              <a:t> import </a:t>
            </a:r>
            <a:r>
              <a:rPr lang="en-US" sz="1600" dirty="0" err="1">
                <a:latin typeface="Consolas" panose="020B0609020204030204" pitchFamily="49" charset="0"/>
              </a:rPr>
              <a:t>DecisionTreeClassifier</a:t>
            </a:r>
            <a:endParaRPr lang="en-US" sz="1600" dirty="0">
              <a:latin typeface="Consolas" panose="020B0609020204030204" pitchFamily="49" charset="0"/>
            </a:endParaRPr>
          </a:p>
        </p:txBody>
      </p:sp>
      <p:sp>
        <p:nvSpPr>
          <p:cNvPr id="11" name="TextBox 10"/>
          <p:cNvSpPr txBox="1"/>
          <p:nvPr/>
        </p:nvSpPr>
        <p:spPr>
          <a:xfrm>
            <a:off x="801130" y="2273707"/>
            <a:ext cx="5958016" cy="584775"/>
          </a:xfrm>
          <a:prstGeom prst="rect">
            <a:avLst/>
          </a:prstGeom>
          <a:solidFill>
            <a:schemeClr val="bg1">
              <a:lumMod val="95000"/>
            </a:schemeClr>
          </a:solidFill>
        </p:spPr>
        <p:txBody>
          <a:bodyPr wrap="square" rtlCol="0">
            <a:spAutoFit/>
          </a:bodyPr>
          <a:lstStyle/>
          <a:p>
            <a:r>
              <a:rPr lang="en-US" sz="1600" b="1" dirty="0">
                <a:solidFill>
                  <a:schemeClr val="accent6">
                    <a:lumMod val="75000"/>
                  </a:schemeClr>
                </a:solidFill>
                <a:latin typeface="Consolas" panose="020B0609020204030204" pitchFamily="49" charset="0"/>
              </a:rPr>
              <a:t>from</a:t>
            </a:r>
            <a:r>
              <a:rPr lang="en-US" sz="1600" dirty="0">
                <a:solidFill>
                  <a:schemeClr val="accent6">
                    <a:lumMod val="75000"/>
                  </a:schemeClr>
                </a:solidFill>
                <a:latin typeface="Consolas" panose="020B0609020204030204" pitchFamily="49" charset="0"/>
              </a:rPr>
              <a:t> </a:t>
            </a:r>
            <a:r>
              <a:rPr lang="en-US" sz="1600" dirty="0" err="1">
                <a:latin typeface="Consolas" panose="020B0609020204030204" pitchFamily="49" charset="0"/>
              </a:rPr>
              <a:t>sklearn.metrics</a:t>
            </a:r>
            <a:r>
              <a:rPr lang="en-US" sz="1600" dirty="0">
                <a:solidFill>
                  <a:schemeClr val="accent6">
                    <a:lumMod val="75000"/>
                  </a:schemeClr>
                </a:solidFill>
                <a:latin typeface="Consolas" panose="020B0609020204030204" pitchFamily="49" charset="0"/>
              </a:rPr>
              <a:t> </a:t>
            </a:r>
            <a:r>
              <a:rPr lang="en-US" sz="1600" b="1" dirty="0">
                <a:solidFill>
                  <a:schemeClr val="accent6">
                    <a:lumMod val="75000"/>
                  </a:schemeClr>
                </a:solidFill>
                <a:latin typeface="Consolas" panose="020B0609020204030204" pitchFamily="49" charset="0"/>
              </a:rPr>
              <a:t>import</a:t>
            </a:r>
            <a:r>
              <a:rPr lang="en-US" sz="1600" dirty="0">
                <a:solidFill>
                  <a:schemeClr val="accent6">
                    <a:lumMod val="75000"/>
                  </a:schemeClr>
                </a:solidFill>
                <a:latin typeface="Consolas" panose="020B0609020204030204" pitchFamily="49" charset="0"/>
              </a:rPr>
              <a:t> </a:t>
            </a:r>
            <a:r>
              <a:rPr lang="en-US" sz="1600" dirty="0" err="1">
                <a:latin typeface="Consolas" panose="020B0609020204030204" pitchFamily="49" charset="0"/>
              </a:rPr>
              <a:t>accuracy_score</a:t>
            </a:r>
            <a:endParaRPr lang="en-US" sz="1600" dirty="0">
              <a:latin typeface="Consolas" panose="020B0609020204030204" pitchFamily="49" charset="0"/>
            </a:endParaRPr>
          </a:p>
          <a:p>
            <a:r>
              <a:rPr lang="en-US" sz="1600" b="1" dirty="0">
                <a:solidFill>
                  <a:schemeClr val="accent6">
                    <a:lumMod val="75000"/>
                  </a:schemeClr>
                </a:solidFill>
                <a:latin typeface="Consolas" panose="020B0609020204030204" pitchFamily="49" charset="0"/>
              </a:rPr>
              <a:t>from</a:t>
            </a:r>
            <a:r>
              <a:rPr lang="en-US" sz="1600" dirty="0">
                <a:solidFill>
                  <a:schemeClr val="accent6">
                    <a:lumMod val="75000"/>
                  </a:schemeClr>
                </a:solidFill>
                <a:latin typeface="Consolas" panose="020B0609020204030204" pitchFamily="49" charset="0"/>
              </a:rPr>
              <a:t> </a:t>
            </a:r>
            <a:r>
              <a:rPr lang="en-US" sz="1600" dirty="0" err="1">
                <a:latin typeface="Consolas" panose="020B0609020204030204" pitchFamily="49" charset="0"/>
              </a:rPr>
              <a:t>sklearn.metrics</a:t>
            </a:r>
            <a:r>
              <a:rPr lang="en-US" sz="1600" dirty="0">
                <a:solidFill>
                  <a:schemeClr val="accent6">
                    <a:lumMod val="75000"/>
                  </a:schemeClr>
                </a:solidFill>
                <a:latin typeface="Consolas" panose="020B0609020204030204" pitchFamily="49" charset="0"/>
              </a:rPr>
              <a:t> </a:t>
            </a:r>
            <a:r>
              <a:rPr lang="en-US" sz="1600" b="1" dirty="0">
                <a:solidFill>
                  <a:schemeClr val="accent6">
                    <a:lumMod val="75000"/>
                  </a:schemeClr>
                </a:solidFill>
                <a:latin typeface="Consolas" panose="020B0609020204030204" pitchFamily="49" charset="0"/>
              </a:rPr>
              <a:t>import</a:t>
            </a:r>
            <a:r>
              <a:rPr lang="en-US" sz="1600" dirty="0">
                <a:solidFill>
                  <a:schemeClr val="accent6">
                    <a:lumMod val="75000"/>
                  </a:schemeClr>
                </a:solidFill>
                <a:latin typeface="Consolas" panose="020B0609020204030204" pitchFamily="49" charset="0"/>
              </a:rPr>
              <a:t> </a:t>
            </a:r>
            <a:r>
              <a:rPr lang="en-US" sz="1600" dirty="0" err="1">
                <a:latin typeface="Consolas" panose="020B0609020204030204" pitchFamily="49" charset="0"/>
              </a:rPr>
              <a:t>confusion_matrix</a:t>
            </a:r>
            <a:endParaRPr lang="en-US" sz="1600" dirty="0">
              <a:solidFill>
                <a:schemeClr val="accent6">
                  <a:lumMod val="75000"/>
                </a:schemeClr>
              </a:solidFill>
              <a:latin typeface="Consolas" panose="020B0609020204030204" pitchFamily="49" charset="0"/>
            </a:endParaRPr>
          </a:p>
        </p:txBody>
      </p:sp>
      <p:sp>
        <p:nvSpPr>
          <p:cNvPr id="12" name="TextBox 5"/>
          <p:cNvSpPr txBox="1"/>
          <p:nvPr/>
        </p:nvSpPr>
        <p:spPr>
          <a:xfrm>
            <a:off x="801130" y="3737721"/>
            <a:ext cx="5958016" cy="338554"/>
          </a:xfrm>
          <a:prstGeom prst="rect">
            <a:avLst/>
          </a:prstGeom>
          <a:solidFill>
            <a:schemeClr val="bg1">
              <a:lumMod val="95000"/>
            </a:schemeClr>
          </a:solidFill>
        </p:spPr>
        <p:txBody>
          <a:bodyPr wrap="square" rtlCol="0">
            <a:spAutoFit/>
          </a:bodyPr>
          <a:lstStyle/>
          <a:p>
            <a:r>
              <a:rPr lang="en-US" sz="1600" dirty="0">
                <a:latin typeface="Consolas" panose="020B0609020204030204" pitchFamily="49" charset="0"/>
              </a:rPr>
              <a:t>model = </a:t>
            </a:r>
            <a:r>
              <a:rPr lang="en-US" sz="1600" dirty="0" err="1">
                <a:latin typeface="Consolas" panose="020B0609020204030204" pitchFamily="49" charset="0"/>
              </a:rPr>
              <a:t>DecisionTreeClassifier</a:t>
            </a:r>
            <a:r>
              <a:rPr lang="en-US" sz="1600" dirty="0">
                <a:latin typeface="Consolas" panose="020B0609020204030204" pitchFamily="49" charset="0"/>
              </a:rPr>
              <a:t>()</a:t>
            </a:r>
          </a:p>
        </p:txBody>
      </p:sp>
      <p:sp>
        <p:nvSpPr>
          <p:cNvPr id="13" name="文字方塊 12"/>
          <p:cNvSpPr txBox="1"/>
          <p:nvPr/>
        </p:nvSpPr>
        <p:spPr>
          <a:xfrm>
            <a:off x="7055711" y="4024819"/>
            <a:ext cx="4699063" cy="646331"/>
          </a:xfrm>
          <a:prstGeom prst="rect">
            <a:avLst/>
          </a:prstGeom>
          <a:noFill/>
        </p:spPr>
        <p:txBody>
          <a:bodyPr wrap="square" rtlCol="0">
            <a:spAutoFit/>
          </a:bodyPr>
          <a:lstStyle/>
          <a:p>
            <a:r>
              <a:rPr lang="en-US" altLang="zh-CN" dirty="0">
                <a:solidFill>
                  <a:srgbClr val="FF0000"/>
                </a:solidFill>
              </a:rPr>
              <a:t>This </a:t>
            </a:r>
            <a:r>
              <a:rPr lang="en-US" altLang="zh-CN" b="1" dirty="0">
                <a:solidFill>
                  <a:srgbClr val="FF0000"/>
                </a:solidFill>
              </a:rPr>
              <a:t>model</a:t>
            </a:r>
            <a:r>
              <a:rPr lang="en-US" altLang="zh-CN" dirty="0">
                <a:solidFill>
                  <a:srgbClr val="FF0000"/>
                </a:solidFill>
              </a:rPr>
              <a:t> uses all the default value for all </a:t>
            </a:r>
            <a:r>
              <a:rPr lang="en-US" altLang="zh-CN" dirty="0" err="1">
                <a:solidFill>
                  <a:srgbClr val="FF0000"/>
                </a:solidFill>
              </a:rPr>
              <a:t>hyperparameters</a:t>
            </a:r>
            <a:r>
              <a:rPr lang="en-US" altLang="zh-CN" dirty="0">
                <a:solidFill>
                  <a:srgbClr val="FF0000"/>
                </a:solidFill>
              </a:rPr>
              <a:t> for the decision tree classifier</a:t>
            </a:r>
            <a:endParaRPr lang="zh-CN" altLang="en-US" dirty="0">
              <a:solidFill>
                <a:srgbClr val="FF0000"/>
              </a:solidFill>
            </a:endParaRPr>
          </a:p>
        </p:txBody>
      </p:sp>
    </p:spTree>
    <p:extLst>
      <p:ext uri="{BB962C8B-B14F-4D97-AF65-F5344CB8AC3E}">
        <p14:creationId xmlns:p14="http://schemas.microsoft.com/office/powerpoint/2010/main" val="553923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a:t>Decision Tree Classifier from </a:t>
            </a:r>
            <a:r>
              <a:rPr lang="en-US" altLang="zh-CN" dirty="0" err="1">
                <a:latin typeface="Consolas" panose="020B0609020204030204" pitchFamily="49" charset="0"/>
                <a:ea typeface="+mn-ea"/>
                <a:cs typeface="+mn-cs"/>
              </a:rPr>
              <a:t>sklearn</a:t>
            </a:r>
            <a:endParaRPr lang="zh-CN" altLang="en-US" sz="3600" dirty="0">
              <a:latin typeface="Consolas" panose="020B0609020204030204" pitchFamily="49" charset="0"/>
              <a:ea typeface="+mn-ea"/>
              <a:cs typeface="+mn-cs"/>
            </a:endParaRPr>
          </a:p>
        </p:txBody>
      </p:sp>
      <p:sp>
        <p:nvSpPr>
          <p:cNvPr id="3" name="內容版面配置區 2"/>
          <p:cNvSpPr>
            <a:spLocks noGrp="1"/>
          </p:cNvSpPr>
          <p:nvPr>
            <p:ph idx="1"/>
          </p:nvPr>
        </p:nvSpPr>
        <p:spPr>
          <a:xfrm>
            <a:off x="489527" y="1256141"/>
            <a:ext cx="11222182" cy="5033823"/>
          </a:xfrm>
        </p:spPr>
        <p:txBody>
          <a:bodyPr>
            <a:normAutofit/>
          </a:bodyPr>
          <a:lstStyle/>
          <a:p>
            <a:r>
              <a:rPr lang="en-US" altLang="zh-CN" b="1" dirty="0"/>
              <a:t>criterion</a:t>
            </a:r>
            <a:r>
              <a:rPr lang="en-US" altLang="zh-CN" dirty="0"/>
              <a:t>: The function to measure the quality of a split. Supported criteria are “</a:t>
            </a:r>
            <a:r>
              <a:rPr lang="en-US" altLang="zh-CN" dirty="0" err="1"/>
              <a:t>gini</a:t>
            </a:r>
            <a:r>
              <a:rPr lang="en-US" altLang="zh-CN" dirty="0"/>
              <a:t>” for the Gini impurity and “entropy” for the information gain.</a:t>
            </a:r>
            <a:br>
              <a:rPr lang="en-US" altLang="zh-CN" dirty="0"/>
            </a:br>
            <a:endParaRPr lang="en-US" altLang="zh-CN" dirty="0"/>
          </a:p>
          <a:p>
            <a:r>
              <a:rPr lang="en-US" altLang="zh-CN" b="1" dirty="0" err="1"/>
              <a:t>max_depth</a:t>
            </a:r>
            <a:r>
              <a:rPr lang="en-US" altLang="zh-CN" dirty="0"/>
              <a:t> : The maximum depth of the tree. If None, then nodes are expanded until all leaves are pure or until all leaves contain less than </a:t>
            </a:r>
            <a:r>
              <a:rPr lang="en-US" altLang="zh-CN" dirty="0" err="1"/>
              <a:t>min_samples_split</a:t>
            </a:r>
            <a:r>
              <a:rPr lang="en-US" altLang="zh-CN" dirty="0"/>
              <a:t> samples.</a:t>
            </a:r>
            <a:br>
              <a:rPr lang="en-US" altLang="zh-CN" dirty="0"/>
            </a:br>
            <a:endParaRPr lang="en-US" altLang="zh-CN" dirty="0"/>
          </a:p>
          <a:p>
            <a:r>
              <a:rPr lang="en-US" altLang="zh-CN" b="1" dirty="0" err="1"/>
              <a:t>min_samples_split</a:t>
            </a:r>
            <a:r>
              <a:rPr lang="en-US" altLang="zh-CN" dirty="0"/>
              <a:t> : The minimum number of samples required to split an internal node:</a:t>
            </a:r>
          </a:p>
          <a:p>
            <a:pPr lvl="1"/>
            <a:r>
              <a:rPr lang="en-US" altLang="zh-CN" dirty="0"/>
              <a:t>If </a:t>
            </a:r>
            <a:r>
              <a:rPr lang="en-US" altLang="zh-CN" dirty="0" err="1"/>
              <a:t>int</a:t>
            </a:r>
            <a:r>
              <a:rPr lang="en-US" altLang="zh-CN" dirty="0"/>
              <a:t>, then consider </a:t>
            </a:r>
            <a:r>
              <a:rPr lang="en-US" altLang="zh-CN" dirty="0" err="1"/>
              <a:t>min_samples_split</a:t>
            </a:r>
            <a:r>
              <a:rPr lang="en-US" altLang="zh-CN" dirty="0"/>
              <a:t> as the minimum number.</a:t>
            </a:r>
          </a:p>
          <a:p>
            <a:pPr lvl="1"/>
            <a:r>
              <a:rPr lang="en-US" altLang="zh-CN" dirty="0"/>
              <a:t>If float, then </a:t>
            </a:r>
            <a:r>
              <a:rPr lang="en-US" altLang="zh-CN" dirty="0" err="1"/>
              <a:t>min_samples_split</a:t>
            </a:r>
            <a:r>
              <a:rPr lang="en-US" altLang="zh-CN" dirty="0"/>
              <a:t> is a fraction and ceil(</a:t>
            </a:r>
            <a:r>
              <a:rPr lang="en-US" altLang="zh-CN" dirty="0" err="1"/>
              <a:t>min_samples_split</a:t>
            </a:r>
            <a:r>
              <a:rPr lang="en-US" altLang="zh-CN" dirty="0"/>
              <a:t> * </a:t>
            </a:r>
            <a:r>
              <a:rPr lang="en-US" altLang="zh-CN" dirty="0" err="1"/>
              <a:t>n_samples</a:t>
            </a:r>
            <a:r>
              <a:rPr lang="en-US" altLang="zh-CN" dirty="0"/>
              <a:t>) are the minimum number of samples for each split.</a:t>
            </a:r>
          </a:p>
        </p:txBody>
      </p:sp>
    </p:spTree>
    <p:extLst>
      <p:ext uri="{BB962C8B-B14F-4D97-AF65-F5344CB8AC3E}">
        <p14:creationId xmlns:p14="http://schemas.microsoft.com/office/powerpoint/2010/main" val="2099878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a:t>Decision Tree Classifier from </a:t>
            </a:r>
            <a:r>
              <a:rPr lang="en-US" altLang="zh-CN" dirty="0" err="1">
                <a:latin typeface="Consolas" panose="020B0609020204030204" pitchFamily="49" charset="0"/>
              </a:rPr>
              <a:t>sklearn</a:t>
            </a:r>
            <a:endParaRPr lang="zh-CN" altLang="en-US" dirty="0"/>
          </a:p>
        </p:txBody>
      </p:sp>
      <p:sp>
        <p:nvSpPr>
          <p:cNvPr id="3" name="內容版面配置區 2"/>
          <p:cNvSpPr>
            <a:spLocks noGrp="1"/>
          </p:cNvSpPr>
          <p:nvPr>
            <p:ph idx="1"/>
          </p:nvPr>
        </p:nvSpPr>
        <p:spPr/>
        <p:txBody>
          <a:bodyPr>
            <a:normAutofit lnSpcReduction="10000"/>
          </a:bodyPr>
          <a:lstStyle/>
          <a:p>
            <a:r>
              <a:rPr lang="en-US" altLang="zh-CN" b="1" dirty="0" err="1"/>
              <a:t>min_samples_leaf</a:t>
            </a:r>
            <a:r>
              <a:rPr lang="en-US" altLang="zh-CN" dirty="0"/>
              <a:t> : The minimum number of samples required to be at a leaf node. A split point at any depth will only be considered if it leaves at least </a:t>
            </a:r>
            <a:r>
              <a:rPr lang="en-US" altLang="zh-CN" dirty="0" err="1"/>
              <a:t>min_samples_leaf</a:t>
            </a:r>
            <a:r>
              <a:rPr lang="en-US" altLang="zh-CN" dirty="0"/>
              <a:t> training samples in each of the left and right branches. </a:t>
            </a:r>
          </a:p>
          <a:p>
            <a:pPr lvl="1"/>
            <a:r>
              <a:rPr lang="en-US" altLang="zh-CN" dirty="0"/>
              <a:t>If </a:t>
            </a:r>
            <a:r>
              <a:rPr lang="en-US" altLang="zh-CN" dirty="0" err="1"/>
              <a:t>int</a:t>
            </a:r>
            <a:r>
              <a:rPr lang="en-US" altLang="zh-CN" dirty="0"/>
              <a:t>, then consider </a:t>
            </a:r>
            <a:r>
              <a:rPr lang="en-US" altLang="zh-CN" dirty="0" err="1"/>
              <a:t>min_samples_leaf</a:t>
            </a:r>
            <a:r>
              <a:rPr lang="en-US" altLang="zh-CN" dirty="0"/>
              <a:t> as the minimum number.</a:t>
            </a:r>
          </a:p>
          <a:p>
            <a:pPr lvl="1"/>
            <a:r>
              <a:rPr lang="en-US" altLang="zh-CN" dirty="0"/>
              <a:t>If float, then </a:t>
            </a:r>
            <a:r>
              <a:rPr lang="en-US" altLang="zh-CN" dirty="0" err="1"/>
              <a:t>min_samples_leaf</a:t>
            </a:r>
            <a:r>
              <a:rPr lang="en-US" altLang="zh-CN" dirty="0"/>
              <a:t> is a fraction and ceil(</a:t>
            </a:r>
            <a:r>
              <a:rPr lang="en-US" altLang="zh-CN" dirty="0" err="1"/>
              <a:t>min_samples_leaf</a:t>
            </a:r>
            <a:r>
              <a:rPr lang="en-US" altLang="zh-CN" dirty="0"/>
              <a:t> * </a:t>
            </a:r>
            <a:r>
              <a:rPr lang="en-US" altLang="zh-CN" dirty="0" err="1"/>
              <a:t>n_samples</a:t>
            </a:r>
            <a:r>
              <a:rPr lang="en-US" altLang="zh-CN" dirty="0"/>
              <a:t>) are the minimum number of samples for each node.</a:t>
            </a:r>
            <a:br>
              <a:rPr lang="en-US" altLang="zh-CN" dirty="0"/>
            </a:br>
            <a:endParaRPr lang="en-US" altLang="zh-CN" dirty="0"/>
          </a:p>
          <a:p>
            <a:r>
              <a:rPr lang="en-US" altLang="zh-CN" b="1" dirty="0" err="1"/>
              <a:t>max_leaf_nodes</a:t>
            </a:r>
            <a:r>
              <a:rPr lang="en-US" altLang="zh-CN" dirty="0"/>
              <a:t> : Grow a tree with </a:t>
            </a:r>
            <a:r>
              <a:rPr lang="en-US" altLang="zh-CN" dirty="0" err="1"/>
              <a:t>max_leaf_nodes</a:t>
            </a:r>
            <a:r>
              <a:rPr lang="en-US" altLang="zh-CN" dirty="0"/>
              <a:t> in best-first fashion. Best nodes are defined as relative reduction in impurity. If None then unlimited number of leaf nodes.</a:t>
            </a:r>
            <a:br>
              <a:rPr lang="en-US" altLang="zh-CN" dirty="0"/>
            </a:br>
            <a:endParaRPr lang="en-US" altLang="zh-CN" dirty="0"/>
          </a:p>
          <a:p>
            <a:r>
              <a:rPr lang="en-US" altLang="zh-CN" b="1" dirty="0" err="1"/>
              <a:t>min_impurity_decrease</a:t>
            </a:r>
            <a:r>
              <a:rPr lang="en-US" altLang="zh-CN" dirty="0"/>
              <a:t> : A node will be split if this split induces a decrease of the impurity greater than or equal to this value.</a:t>
            </a:r>
            <a:endParaRPr lang="zh-CN" altLang="en-US" dirty="0"/>
          </a:p>
        </p:txBody>
      </p:sp>
    </p:spTree>
    <p:extLst>
      <p:ext uri="{BB962C8B-B14F-4D97-AF65-F5344CB8AC3E}">
        <p14:creationId xmlns:p14="http://schemas.microsoft.com/office/powerpoint/2010/main" val="559373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CN" dirty="0"/>
              <a:t>Result from different testing datasets</a:t>
            </a:r>
            <a:endParaRPr lang="zh-CN" altLang="en-US" dirty="0"/>
          </a:p>
        </p:txBody>
      </p:sp>
      <p:sp>
        <p:nvSpPr>
          <p:cNvPr id="3" name="內容版面配置區 2"/>
          <p:cNvSpPr>
            <a:spLocks noGrp="1"/>
          </p:cNvSpPr>
          <p:nvPr>
            <p:ph idx="1"/>
          </p:nvPr>
        </p:nvSpPr>
        <p:spPr/>
        <p:txBody>
          <a:bodyPr/>
          <a:lstStyle/>
          <a:p>
            <a:r>
              <a:rPr lang="en-US" altLang="zh-CN" dirty="0"/>
              <a:t>Test model based on testing data (40%)</a:t>
            </a:r>
          </a:p>
          <a:p>
            <a:endParaRPr lang="en-US" altLang="zh-CN" dirty="0"/>
          </a:p>
          <a:p>
            <a:r>
              <a:rPr lang="en-US" altLang="zh-CN" dirty="0"/>
              <a:t>View the evaluation result</a:t>
            </a:r>
          </a:p>
          <a:p>
            <a:endParaRPr lang="en-US" altLang="zh-CN" dirty="0"/>
          </a:p>
          <a:p>
            <a:endParaRPr lang="en-US" altLang="zh-CN" dirty="0"/>
          </a:p>
          <a:p>
            <a:endParaRPr lang="en-US" altLang="zh-CN" dirty="0"/>
          </a:p>
          <a:p>
            <a:endParaRPr lang="en-US" altLang="zh-CN" dirty="0"/>
          </a:p>
          <a:p>
            <a:r>
              <a:rPr lang="en-US" altLang="zh-CN" dirty="0"/>
              <a:t>What is the performance based on training data (60%)?</a:t>
            </a:r>
          </a:p>
        </p:txBody>
      </p:sp>
      <p:sp>
        <p:nvSpPr>
          <p:cNvPr id="4" name="TextBox 6"/>
          <p:cNvSpPr txBox="1"/>
          <p:nvPr/>
        </p:nvSpPr>
        <p:spPr>
          <a:xfrm>
            <a:off x="801130" y="2782617"/>
            <a:ext cx="10357022" cy="1077218"/>
          </a:xfrm>
          <a:prstGeom prst="rect">
            <a:avLst/>
          </a:prstGeom>
          <a:solidFill>
            <a:schemeClr val="bg1">
              <a:lumMod val="95000"/>
            </a:schemeClr>
          </a:solidFill>
        </p:spPr>
        <p:txBody>
          <a:bodyPr wrap="square" rtlCol="0">
            <a:spAutoFit/>
          </a:bodyPr>
          <a:lstStyle/>
          <a:p>
            <a:r>
              <a:rPr lang="en-US" sz="1600" i="1" dirty="0">
                <a:solidFill>
                  <a:schemeClr val="accent6">
                    <a:lumMod val="75000"/>
                  </a:schemeClr>
                </a:solidFill>
                <a:latin typeface="Consolas" panose="020B0609020204030204" pitchFamily="49" charset="0"/>
              </a:rPr>
              <a:t># print evaluation result on 40% </a:t>
            </a:r>
          </a:p>
          <a:p>
            <a:r>
              <a:rPr lang="en-US" sz="1600" dirty="0">
                <a:solidFill>
                  <a:schemeClr val="accent6">
                    <a:lumMod val="75000"/>
                  </a:schemeClr>
                </a:solidFill>
                <a:latin typeface="Consolas" panose="020B0609020204030204" pitchFamily="49" charset="0"/>
              </a:rPr>
              <a:t>print</a:t>
            </a:r>
            <a:r>
              <a:rPr lang="en-US" sz="1600" dirty="0">
                <a:latin typeface="Consolas" panose="020B0609020204030204" pitchFamily="49" charset="0"/>
              </a:rPr>
              <a:t>(</a:t>
            </a:r>
            <a:r>
              <a:rPr lang="en-US" sz="1600" dirty="0">
                <a:solidFill>
                  <a:srgbClr val="C00000"/>
                </a:solidFill>
                <a:latin typeface="Consolas" panose="020B0609020204030204" pitchFamily="49" charset="0"/>
              </a:rPr>
              <a:t>"Accuracy from 40% test data:",</a:t>
            </a:r>
            <a:r>
              <a:rPr lang="en-US" sz="1600" dirty="0" err="1">
                <a:latin typeface="Consolas" panose="020B0609020204030204" pitchFamily="49" charset="0"/>
              </a:rPr>
              <a:t>accuracy_score</a:t>
            </a:r>
            <a:r>
              <a:rPr lang="en-US" sz="1600" dirty="0">
                <a:latin typeface="Consolas" panose="020B0609020204030204" pitchFamily="49" charset="0"/>
              </a:rPr>
              <a:t>(</a:t>
            </a:r>
            <a:r>
              <a:rPr lang="en-US" sz="1600" dirty="0" err="1">
                <a:latin typeface="Consolas" panose="020B0609020204030204" pitchFamily="49" charset="0"/>
              </a:rPr>
              <a:t>y_test</a:t>
            </a:r>
            <a:r>
              <a:rPr lang="en-US" sz="1600" dirty="0">
                <a:latin typeface="Consolas" panose="020B0609020204030204" pitchFamily="49" charset="0"/>
              </a:rPr>
              <a:t>, </a:t>
            </a:r>
            <a:r>
              <a:rPr lang="en-US" sz="1600" dirty="0" err="1">
                <a:latin typeface="Consolas" panose="020B0609020204030204" pitchFamily="49" charset="0"/>
              </a:rPr>
              <a:t>pred_val_test</a:t>
            </a:r>
            <a:r>
              <a:rPr lang="en-US" sz="1600" dirty="0">
                <a:latin typeface="Consolas" panose="020B0609020204030204" pitchFamily="49" charset="0"/>
              </a:rPr>
              <a:t>, normalize=</a:t>
            </a:r>
            <a:r>
              <a:rPr lang="en-US" sz="1600" b="1" dirty="0">
                <a:solidFill>
                  <a:schemeClr val="accent6">
                    <a:lumMod val="75000"/>
                  </a:schemeClr>
                </a:solidFill>
                <a:latin typeface="Consolas" panose="020B0609020204030204" pitchFamily="49" charset="0"/>
              </a:rPr>
              <a:t>True</a:t>
            </a:r>
            <a:r>
              <a:rPr lang="en-US" sz="1600" dirty="0">
                <a:latin typeface="Consolas" panose="020B0609020204030204" pitchFamily="49" charset="0"/>
              </a:rPr>
              <a:t>, </a:t>
            </a:r>
            <a:r>
              <a:rPr lang="en-US" sz="1600" dirty="0" err="1">
                <a:latin typeface="Consolas" panose="020B0609020204030204" pitchFamily="49" charset="0"/>
              </a:rPr>
              <a:t>sample_weight</a:t>
            </a:r>
            <a:r>
              <a:rPr lang="en-US" sz="1600" dirty="0">
                <a:latin typeface="Consolas" panose="020B0609020204030204" pitchFamily="49" charset="0"/>
              </a:rPr>
              <a:t>=</a:t>
            </a:r>
            <a:r>
              <a:rPr lang="en-US" sz="1600" b="1" dirty="0">
                <a:solidFill>
                  <a:schemeClr val="accent6">
                    <a:lumMod val="75000"/>
                  </a:schemeClr>
                </a:solidFill>
                <a:latin typeface="Consolas" panose="020B0609020204030204" pitchFamily="49" charset="0"/>
              </a:rPr>
              <a:t>None</a:t>
            </a:r>
            <a:r>
              <a:rPr lang="en-US" sz="1600" dirty="0">
                <a:latin typeface="Consolas" panose="020B0609020204030204" pitchFamily="49" charset="0"/>
              </a:rPr>
              <a:t>))</a:t>
            </a:r>
          </a:p>
          <a:p>
            <a:r>
              <a:rPr lang="en-US" sz="1600" dirty="0">
                <a:solidFill>
                  <a:schemeClr val="accent6">
                    <a:lumMod val="75000"/>
                  </a:schemeClr>
                </a:solidFill>
                <a:latin typeface="Consolas" panose="020B0609020204030204" pitchFamily="49" charset="0"/>
              </a:rPr>
              <a:t>print</a:t>
            </a:r>
            <a:r>
              <a:rPr lang="en-US" sz="1600" dirty="0">
                <a:latin typeface="Consolas" panose="020B0609020204030204" pitchFamily="49" charset="0"/>
              </a:rPr>
              <a:t>(</a:t>
            </a:r>
            <a:r>
              <a:rPr lang="en-US" sz="1600" dirty="0" err="1">
                <a:latin typeface="Consolas" panose="020B0609020204030204" pitchFamily="49" charset="0"/>
              </a:rPr>
              <a:t>confusion_matrix</a:t>
            </a:r>
            <a:r>
              <a:rPr lang="en-US" sz="1600" dirty="0">
                <a:latin typeface="Consolas" panose="020B0609020204030204" pitchFamily="49" charset="0"/>
              </a:rPr>
              <a:t>(</a:t>
            </a:r>
            <a:r>
              <a:rPr lang="en-US" sz="1600" dirty="0" err="1">
                <a:latin typeface="Consolas" panose="020B0609020204030204" pitchFamily="49" charset="0"/>
              </a:rPr>
              <a:t>y_test</a:t>
            </a:r>
            <a:r>
              <a:rPr lang="en-US" sz="1600" dirty="0">
                <a:latin typeface="Consolas" panose="020B0609020204030204" pitchFamily="49" charset="0"/>
              </a:rPr>
              <a:t>, </a:t>
            </a:r>
            <a:r>
              <a:rPr lang="en-US" sz="1600" dirty="0" err="1">
                <a:latin typeface="Consolas" panose="020B0609020204030204" pitchFamily="49" charset="0"/>
              </a:rPr>
              <a:t>pred_val_test</a:t>
            </a:r>
            <a:r>
              <a:rPr lang="en-US" sz="1600" dirty="0">
                <a:latin typeface="Consolas" panose="020B0609020204030204" pitchFamily="49" charset="0"/>
              </a:rPr>
              <a:t>))</a:t>
            </a:r>
          </a:p>
        </p:txBody>
      </p:sp>
      <p:sp>
        <p:nvSpPr>
          <p:cNvPr id="6" name="TextBox 4"/>
          <p:cNvSpPr txBox="1"/>
          <p:nvPr/>
        </p:nvSpPr>
        <p:spPr>
          <a:xfrm>
            <a:off x="801130" y="1716211"/>
            <a:ext cx="4429124" cy="338554"/>
          </a:xfrm>
          <a:prstGeom prst="rect">
            <a:avLst/>
          </a:prstGeom>
          <a:solidFill>
            <a:schemeClr val="bg1">
              <a:lumMod val="95000"/>
            </a:schemeClr>
          </a:solidFill>
        </p:spPr>
        <p:txBody>
          <a:bodyPr wrap="square" rtlCol="0">
            <a:spAutoFit/>
          </a:bodyPr>
          <a:lstStyle/>
          <a:p>
            <a:r>
              <a:rPr lang="en-US" sz="1600" dirty="0" err="1">
                <a:latin typeface="Consolas" panose="020B0609020204030204" pitchFamily="49" charset="0"/>
              </a:rPr>
              <a:t>pred_val</a:t>
            </a:r>
            <a:r>
              <a:rPr lang="en-US" sz="1600" dirty="0">
                <a:latin typeface="Consolas" panose="020B0609020204030204" pitchFamily="49" charset="0"/>
              </a:rPr>
              <a:t> = </a:t>
            </a:r>
            <a:r>
              <a:rPr lang="en-US" sz="1600" dirty="0" err="1">
                <a:latin typeface="Consolas" panose="020B0609020204030204" pitchFamily="49" charset="0"/>
              </a:rPr>
              <a:t>model.predict</a:t>
            </a:r>
            <a:r>
              <a:rPr lang="en-US" sz="1600" dirty="0">
                <a:latin typeface="Consolas" panose="020B0609020204030204" pitchFamily="49" charset="0"/>
              </a:rPr>
              <a:t>(</a:t>
            </a:r>
            <a:r>
              <a:rPr lang="en-US" sz="1600" dirty="0" err="1">
                <a:latin typeface="Consolas" panose="020B0609020204030204" pitchFamily="49" charset="0"/>
              </a:rPr>
              <a:t>X_test</a:t>
            </a:r>
            <a:r>
              <a:rPr lang="en-US" sz="1600" dirty="0">
                <a:latin typeface="Consolas" panose="020B0609020204030204" pitchFamily="49" charset="0"/>
              </a:rPr>
              <a:t>)</a:t>
            </a:r>
          </a:p>
        </p:txBody>
      </p:sp>
      <p:sp>
        <p:nvSpPr>
          <p:cNvPr id="7" name="TextBox 6"/>
          <p:cNvSpPr txBox="1"/>
          <p:nvPr/>
        </p:nvSpPr>
        <p:spPr>
          <a:xfrm>
            <a:off x="801130" y="5300882"/>
            <a:ext cx="10357022" cy="1077218"/>
          </a:xfrm>
          <a:prstGeom prst="rect">
            <a:avLst/>
          </a:prstGeom>
          <a:solidFill>
            <a:schemeClr val="bg1">
              <a:lumMod val="95000"/>
            </a:schemeClr>
          </a:solidFill>
        </p:spPr>
        <p:txBody>
          <a:bodyPr wrap="square" rtlCol="0">
            <a:spAutoFit/>
          </a:bodyPr>
          <a:lstStyle/>
          <a:p>
            <a:r>
              <a:rPr lang="en-US" sz="1600" dirty="0" err="1">
                <a:latin typeface="Consolas" panose="020B0609020204030204" pitchFamily="49" charset="0"/>
              </a:rPr>
              <a:t>pred_val_train</a:t>
            </a:r>
            <a:r>
              <a:rPr lang="en-US" sz="1600" dirty="0">
                <a:latin typeface="Consolas" panose="020B0609020204030204" pitchFamily="49" charset="0"/>
              </a:rPr>
              <a:t> = </a:t>
            </a:r>
            <a:r>
              <a:rPr lang="en-US" sz="1600" dirty="0" err="1">
                <a:latin typeface="Consolas" panose="020B0609020204030204" pitchFamily="49" charset="0"/>
              </a:rPr>
              <a:t>model.predict</a:t>
            </a:r>
            <a:r>
              <a:rPr lang="en-US" sz="1600" dirty="0">
                <a:latin typeface="Consolas" panose="020B0609020204030204" pitchFamily="49" charset="0"/>
              </a:rPr>
              <a:t>(</a:t>
            </a:r>
            <a:r>
              <a:rPr lang="en-US" sz="1600" dirty="0" err="1">
                <a:latin typeface="Consolas" panose="020B0609020204030204" pitchFamily="49" charset="0"/>
              </a:rPr>
              <a:t>X_train</a:t>
            </a:r>
            <a:r>
              <a:rPr lang="en-US" sz="1600" dirty="0">
                <a:latin typeface="Consolas" panose="020B0609020204030204" pitchFamily="49" charset="0"/>
              </a:rPr>
              <a:t>)</a:t>
            </a:r>
          </a:p>
          <a:p>
            <a:r>
              <a:rPr lang="en-US" sz="1600" dirty="0">
                <a:latin typeface="Consolas" panose="020B0609020204030204" pitchFamily="49" charset="0"/>
              </a:rPr>
              <a:t>print("Accuracy from 60% train data:",</a:t>
            </a:r>
            <a:r>
              <a:rPr lang="en-US" sz="1600" dirty="0" err="1">
                <a:latin typeface="Consolas" panose="020B0609020204030204" pitchFamily="49" charset="0"/>
              </a:rPr>
              <a:t>accuracy_score</a:t>
            </a:r>
            <a:r>
              <a:rPr lang="en-US" sz="1600" dirty="0">
                <a:latin typeface="Consolas" panose="020B0609020204030204" pitchFamily="49" charset="0"/>
              </a:rPr>
              <a:t>(</a:t>
            </a:r>
            <a:r>
              <a:rPr lang="en-US" sz="1600" dirty="0" err="1">
                <a:latin typeface="Consolas" panose="020B0609020204030204" pitchFamily="49" charset="0"/>
              </a:rPr>
              <a:t>y_train</a:t>
            </a:r>
            <a:r>
              <a:rPr lang="en-US" sz="1600" dirty="0">
                <a:latin typeface="Consolas" panose="020B0609020204030204" pitchFamily="49" charset="0"/>
              </a:rPr>
              <a:t>, </a:t>
            </a:r>
            <a:r>
              <a:rPr lang="en-US" sz="1600" dirty="0" err="1">
                <a:latin typeface="Consolas" panose="020B0609020204030204" pitchFamily="49" charset="0"/>
              </a:rPr>
              <a:t>pred_val_train</a:t>
            </a:r>
            <a:r>
              <a:rPr lang="en-US" sz="1600" dirty="0">
                <a:latin typeface="Consolas" panose="020B0609020204030204" pitchFamily="49" charset="0"/>
              </a:rPr>
              <a:t>, normalize=True, </a:t>
            </a:r>
            <a:r>
              <a:rPr lang="en-US" sz="1600" dirty="0" err="1">
                <a:latin typeface="Consolas" panose="020B0609020204030204" pitchFamily="49" charset="0"/>
              </a:rPr>
              <a:t>sample_weight</a:t>
            </a:r>
            <a:r>
              <a:rPr lang="en-US" sz="1600" dirty="0">
                <a:latin typeface="Consolas" panose="020B0609020204030204" pitchFamily="49" charset="0"/>
              </a:rPr>
              <a:t>=None))</a:t>
            </a:r>
          </a:p>
          <a:p>
            <a:r>
              <a:rPr lang="en-US" sz="1600" dirty="0">
                <a:latin typeface="Consolas" panose="020B0609020204030204" pitchFamily="49" charset="0"/>
              </a:rPr>
              <a:t>print(</a:t>
            </a:r>
            <a:r>
              <a:rPr lang="en-US" sz="1600" dirty="0" err="1">
                <a:latin typeface="Consolas" panose="020B0609020204030204" pitchFamily="49" charset="0"/>
              </a:rPr>
              <a:t>confusion_matrix</a:t>
            </a:r>
            <a:r>
              <a:rPr lang="en-US" sz="1600" dirty="0">
                <a:latin typeface="Consolas" panose="020B0609020204030204" pitchFamily="49" charset="0"/>
              </a:rPr>
              <a:t>(</a:t>
            </a:r>
            <a:r>
              <a:rPr lang="en-US" sz="1600" dirty="0" err="1">
                <a:latin typeface="Consolas" panose="020B0609020204030204" pitchFamily="49" charset="0"/>
              </a:rPr>
              <a:t>y_train</a:t>
            </a:r>
            <a:r>
              <a:rPr lang="en-US" sz="1600" dirty="0">
                <a:latin typeface="Consolas" panose="020B0609020204030204" pitchFamily="49" charset="0"/>
              </a:rPr>
              <a:t>, </a:t>
            </a:r>
            <a:r>
              <a:rPr lang="en-US" sz="1600" dirty="0" err="1">
                <a:latin typeface="Consolas" panose="020B0609020204030204" pitchFamily="49" charset="0"/>
              </a:rPr>
              <a:t>pred_val_train</a:t>
            </a:r>
            <a:r>
              <a:rPr lang="en-US" sz="1600" dirty="0">
                <a:latin typeface="Consolas" panose="020B0609020204030204" pitchFamily="49" charset="0"/>
              </a:rPr>
              <a:t>))</a:t>
            </a:r>
          </a:p>
        </p:txBody>
      </p:sp>
      <p:pic>
        <p:nvPicPr>
          <p:cNvPr id="9" name="圖片 8"/>
          <p:cNvPicPr>
            <a:picLocks noChangeAspect="1"/>
          </p:cNvPicPr>
          <p:nvPr/>
        </p:nvPicPr>
        <p:blipFill>
          <a:blip r:embed="rId2"/>
          <a:stretch>
            <a:fillRect/>
          </a:stretch>
        </p:blipFill>
        <p:spPr>
          <a:xfrm>
            <a:off x="801130" y="3857532"/>
            <a:ext cx="4429125" cy="800100"/>
          </a:xfrm>
          <a:prstGeom prst="rect">
            <a:avLst/>
          </a:prstGeom>
        </p:spPr>
      </p:pic>
    </p:spTree>
    <p:extLst>
      <p:ext uri="{BB962C8B-B14F-4D97-AF65-F5344CB8AC3E}">
        <p14:creationId xmlns:p14="http://schemas.microsoft.com/office/powerpoint/2010/main" val="4018811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04565" y="179622"/>
            <a:ext cx="11135500" cy="1149266"/>
          </a:xfrm>
        </p:spPr>
        <p:txBody>
          <a:bodyPr/>
          <a:lstStyle/>
          <a:p>
            <a:r>
              <a:rPr lang="en-US" altLang="zh-CN" dirty="0"/>
              <a:t>How to avoid overfitting in decision tree</a:t>
            </a:r>
            <a:endParaRPr lang="zh-CN" altLang="en-US" dirty="0"/>
          </a:p>
        </p:txBody>
      </p:sp>
      <p:sp>
        <p:nvSpPr>
          <p:cNvPr id="3" name="內容版面配置區 2"/>
          <p:cNvSpPr>
            <a:spLocks noGrp="1"/>
          </p:cNvSpPr>
          <p:nvPr>
            <p:ph idx="1"/>
          </p:nvPr>
        </p:nvSpPr>
        <p:spPr/>
        <p:txBody>
          <a:bodyPr/>
          <a:lstStyle/>
          <a:p>
            <a:r>
              <a:rPr lang="en-US" altLang="zh-CN" dirty="0"/>
              <a:t>Control the </a:t>
            </a:r>
            <a:r>
              <a:rPr lang="en-US" altLang="zh-CN" dirty="0" err="1"/>
              <a:t>hyperparameters</a:t>
            </a:r>
            <a:endParaRPr lang="en-US" altLang="zh-CN" dirty="0"/>
          </a:p>
          <a:p>
            <a:pPr lvl="1"/>
            <a:r>
              <a:rPr lang="en-US" altLang="zh-CN" b="1" dirty="0" err="1"/>
              <a:t>max_depth</a:t>
            </a:r>
            <a:endParaRPr lang="en-US" altLang="zh-CN" b="1" dirty="0"/>
          </a:p>
          <a:p>
            <a:pPr lvl="1"/>
            <a:r>
              <a:rPr lang="en-US" altLang="zh-CN" b="1" dirty="0" err="1"/>
              <a:t>min_samples_split</a:t>
            </a:r>
            <a:endParaRPr lang="en-US" altLang="zh-CN" b="1" dirty="0"/>
          </a:p>
          <a:p>
            <a:pPr lvl="1"/>
            <a:r>
              <a:rPr lang="en-US" altLang="zh-CN" b="1" dirty="0" err="1"/>
              <a:t>min_samples_leaf</a:t>
            </a:r>
            <a:endParaRPr lang="en-US" altLang="zh-CN" b="1" dirty="0"/>
          </a:p>
          <a:p>
            <a:pPr lvl="1"/>
            <a:r>
              <a:rPr lang="en-US" altLang="zh-CN" b="1" dirty="0" err="1"/>
              <a:t>max_leaf_nodes</a:t>
            </a:r>
            <a:r>
              <a:rPr lang="en-US" altLang="zh-CN" b="1" dirty="0"/>
              <a:t> </a:t>
            </a:r>
          </a:p>
          <a:p>
            <a:pPr lvl="1"/>
            <a:r>
              <a:rPr lang="en-US" altLang="zh-CN" b="1" dirty="0" err="1"/>
              <a:t>min_impurity_decrease</a:t>
            </a:r>
            <a:endParaRPr lang="en-US" altLang="zh-CN" b="1" dirty="0"/>
          </a:p>
          <a:p>
            <a:endParaRPr lang="en-US" altLang="zh-CN" b="1" dirty="0"/>
          </a:p>
          <a:p>
            <a:endParaRPr lang="zh-CN" altLang="en-US" dirty="0"/>
          </a:p>
        </p:txBody>
      </p:sp>
      <p:pic>
        <p:nvPicPr>
          <p:cNvPr id="4" name="Picture 5"/>
          <p:cNvPicPr>
            <a:picLocks noChangeAspect="1"/>
          </p:cNvPicPr>
          <p:nvPr/>
        </p:nvPicPr>
        <p:blipFill>
          <a:blip r:embed="rId2"/>
          <a:stretch>
            <a:fillRect/>
          </a:stretch>
        </p:blipFill>
        <p:spPr>
          <a:xfrm>
            <a:off x="5646792" y="2275636"/>
            <a:ext cx="5750880" cy="4080714"/>
          </a:xfrm>
          <a:prstGeom prst="rect">
            <a:avLst/>
          </a:prstGeom>
        </p:spPr>
      </p:pic>
    </p:spTree>
    <p:extLst>
      <p:ext uri="{BB962C8B-B14F-4D97-AF65-F5344CB8AC3E}">
        <p14:creationId xmlns:p14="http://schemas.microsoft.com/office/powerpoint/2010/main" val="3893649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8325</TotalTime>
  <Words>993</Words>
  <Application>Microsoft Office PowerPoint</Application>
  <PresentationFormat>Widescreen</PresentationFormat>
  <Paragraphs>130</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等线</vt:lpstr>
      <vt:lpstr>等线 Light</vt:lpstr>
      <vt:lpstr>Arial</vt:lpstr>
      <vt:lpstr>Calibri</vt:lpstr>
      <vt:lpstr>Calibri Light</vt:lpstr>
      <vt:lpstr>Consolas</vt:lpstr>
      <vt:lpstr>Office Theme</vt:lpstr>
      <vt:lpstr>Data mining for Business Analytics</vt:lpstr>
      <vt:lpstr>Recall from last lab</vt:lpstr>
      <vt:lpstr>Overfitting problem</vt:lpstr>
      <vt:lpstr>Split data</vt:lpstr>
      <vt:lpstr>Build the model based on 60% training data</vt:lpstr>
      <vt:lpstr>Decision Tree Classifier from sklearn</vt:lpstr>
      <vt:lpstr>Decision Tree Classifier from sklearn</vt:lpstr>
      <vt:lpstr>Result from different testing datasets</vt:lpstr>
      <vt:lpstr>How to avoid overfitting in decision tree</vt:lpstr>
      <vt:lpstr>Train-Test Split VS Cross Validation</vt:lpstr>
      <vt:lpstr>Cross validation  </vt:lpstr>
      <vt:lpstr>Cross validation</vt:lpstr>
      <vt:lpstr>GridSearchCV</vt:lpstr>
      <vt:lpstr>GridSearchCV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for Business Analytics</dc:title>
  <dc:creator>Sophie GU</dc:creator>
  <cp:lastModifiedBy>Sophie J GU</cp:lastModifiedBy>
  <cp:revision>156</cp:revision>
  <dcterms:created xsi:type="dcterms:W3CDTF">2019-01-25T03:47:20Z</dcterms:created>
  <dcterms:modified xsi:type="dcterms:W3CDTF">2020-03-17T03:20:57Z</dcterms:modified>
</cp:coreProperties>
</file>