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91" r:id="rId3"/>
    <p:sldId id="281" r:id="rId4"/>
    <p:sldId id="293" r:id="rId5"/>
    <p:sldId id="295" r:id="rId6"/>
    <p:sldId id="296" r:id="rId7"/>
    <p:sldId id="297" r:id="rId8"/>
    <p:sldId id="280" r:id="rId9"/>
    <p:sldId id="282" r:id="rId10"/>
    <p:sldId id="283" r:id="rId11"/>
    <p:sldId id="292" r:id="rId12"/>
    <p:sldId id="307" r:id="rId13"/>
    <p:sldId id="298" r:id="rId14"/>
    <p:sldId id="299" r:id="rId15"/>
    <p:sldId id="300" r:id="rId16"/>
    <p:sldId id="304" r:id="rId17"/>
    <p:sldId id="305" r:id="rId18"/>
    <p:sldId id="306" r:id="rId19"/>
    <p:sldId id="301"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5" autoAdjust="0"/>
    <p:restoredTop sz="94612" autoAdjust="0"/>
  </p:normalViewPr>
  <p:slideViewPr>
    <p:cSldViewPr snapToGrid="0">
      <p:cViewPr varScale="1">
        <p:scale>
          <a:sx n="103" d="100"/>
          <a:sy n="103"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A8F8-3CA1-4E14-8F3B-2F692CEB8D4C}"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01979-76BD-4C4C-B28A-4B598487E598}" type="slidenum">
              <a:rPr lang="en-US" smtClean="0"/>
              <a:t>‹#›</a:t>
            </a:fld>
            <a:endParaRPr lang="en-US"/>
          </a:p>
        </p:txBody>
      </p:sp>
    </p:spTree>
    <p:extLst>
      <p:ext uri="{BB962C8B-B14F-4D97-AF65-F5344CB8AC3E}">
        <p14:creationId xmlns:p14="http://schemas.microsoft.com/office/powerpoint/2010/main" val="70403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88027-3097-460A-8CDB-668943773A59}" type="slidenum">
              <a:rPr lang="en-US" smtClean="0"/>
              <a:pPr/>
              <a:t>2</a:t>
            </a:fld>
            <a:endParaRPr lang="en-US"/>
          </a:p>
        </p:txBody>
      </p:sp>
    </p:spTree>
    <p:extLst>
      <p:ext uri="{BB962C8B-B14F-4D97-AF65-F5344CB8AC3E}">
        <p14:creationId xmlns:p14="http://schemas.microsoft.com/office/powerpoint/2010/main" val="25156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BF7DB8-7A69-4756-8BEB-1E942397905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63364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64022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84485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53050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BF7DB8-7A69-4756-8BEB-1E942397905A}"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60621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BF7DB8-7A69-4756-8BEB-1E942397905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88962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BF7DB8-7A69-4756-8BEB-1E942397905A}"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31108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BF7DB8-7A69-4756-8BEB-1E942397905A}"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287974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F7DB8-7A69-4756-8BEB-1E942397905A}"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246181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BF7DB8-7A69-4756-8BEB-1E942397905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36968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BF7DB8-7A69-4756-8BEB-1E942397905A}"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49685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565" y="198095"/>
            <a:ext cx="11135500" cy="114926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4565" y="1266354"/>
            <a:ext cx="11135500" cy="50899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F7DB8-7A69-4756-8BEB-1E942397905A}" type="datetimeFigureOut">
              <a:rPr lang="en-US" smtClean="0"/>
              <a:t>4/11/2020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E9F3B-6B5E-4635-8BD2-29E46F1F6687}" type="slidenum">
              <a:rPr lang="en-US" smtClean="0"/>
              <a:t>‹#›</a:t>
            </a:fld>
            <a:endParaRPr lang="en-US"/>
          </a:p>
        </p:txBody>
      </p:sp>
    </p:spTree>
    <p:extLst>
      <p:ext uri="{BB962C8B-B14F-4D97-AF65-F5344CB8AC3E}">
        <p14:creationId xmlns:p14="http://schemas.microsoft.com/office/powerpoint/2010/main" val="39398078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stable/modules/generated/sklearn.naive_bayes.MultinomialNB.html#sklearn.naive_bayes.MultinomialNB" TargetMode="External"/><Relationship Id="rId2" Type="http://schemas.openxmlformats.org/officeDocument/2006/relationships/hyperlink" Target="https://scikit-learn.org/stable/modules/naive_bayes.html#multinomial-naive-bay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for Business Analytics</a:t>
            </a:r>
          </a:p>
        </p:txBody>
      </p:sp>
      <p:sp>
        <p:nvSpPr>
          <p:cNvPr id="3" name="Subtitle 2"/>
          <p:cNvSpPr>
            <a:spLocks noGrp="1"/>
          </p:cNvSpPr>
          <p:nvPr>
            <p:ph type="subTitle" idx="1"/>
          </p:nvPr>
        </p:nvSpPr>
        <p:spPr/>
        <p:txBody>
          <a:bodyPr>
            <a:normAutofit/>
          </a:bodyPr>
          <a:lstStyle/>
          <a:p>
            <a:r>
              <a:rPr lang="en-US" dirty="0"/>
              <a:t>Naïve Bayes and Text Mining</a:t>
            </a:r>
          </a:p>
          <a:p>
            <a:r>
              <a:rPr lang="en-US" dirty="0"/>
              <a:t>ISOM3360</a:t>
            </a:r>
          </a:p>
          <a:p>
            <a:r>
              <a:rPr lang="en-US"/>
              <a:t>Lab 6</a:t>
            </a:r>
          </a:p>
        </p:txBody>
      </p:sp>
    </p:spTree>
    <p:extLst>
      <p:ext uri="{BB962C8B-B14F-4D97-AF65-F5344CB8AC3E}">
        <p14:creationId xmlns:p14="http://schemas.microsoft.com/office/powerpoint/2010/main" val="99060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 Gaussian NB</a:t>
            </a:r>
          </a:p>
        </p:txBody>
      </p:sp>
      <p:sp>
        <p:nvSpPr>
          <p:cNvPr id="3" name="Content Placeholder 2"/>
          <p:cNvSpPr>
            <a:spLocks noGrp="1"/>
          </p:cNvSpPr>
          <p:nvPr>
            <p:ph idx="1"/>
          </p:nvPr>
        </p:nvSpPr>
        <p:spPr>
          <a:xfrm>
            <a:off x="504564" y="1266354"/>
            <a:ext cx="7440027" cy="5089996"/>
          </a:xfrm>
        </p:spPr>
        <p:txBody>
          <a:bodyPr/>
          <a:lstStyle/>
          <a:p>
            <a:r>
              <a:rPr lang="en-US" dirty="0"/>
              <a:t>Import Gaussian Naïve Bayes</a:t>
            </a:r>
          </a:p>
          <a:p>
            <a:endParaRPr lang="en-US" dirty="0"/>
          </a:p>
          <a:p>
            <a:r>
              <a:rPr lang="en-US" dirty="0"/>
              <a:t>Define Gaussian Naïve Bayes Classifier</a:t>
            </a:r>
          </a:p>
          <a:p>
            <a:pPr marL="0" indent="0">
              <a:buNone/>
            </a:pPr>
            <a:endParaRPr lang="en-US" dirty="0"/>
          </a:p>
          <a:p>
            <a:r>
              <a:rPr lang="en-US" dirty="0"/>
              <a:t>Cross validate Gaussian Naïve Bayes Classifier</a:t>
            </a:r>
          </a:p>
          <a:p>
            <a:endParaRPr lang="en-US" dirty="0"/>
          </a:p>
          <a:p>
            <a:endParaRPr lang="en-US" dirty="0"/>
          </a:p>
          <a:p>
            <a:r>
              <a:rPr lang="en-US" dirty="0"/>
              <a:t>Prediction via from Cross validation</a:t>
            </a:r>
          </a:p>
          <a:p>
            <a:endParaRPr lang="en-US" dirty="0"/>
          </a:p>
          <a:p>
            <a:pPr marL="0" indent="0">
              <a:buNone/>
            </a:pPr>
            <a:endParaRPr lang="en-US" dirty="0"/>
          </a:p>
        </p:txBody>
      </p:sp>
      <p:sp>
        <p:nvSpPr>
          <p:cNvPr id="4" name="TextBox 3"/>
          <p:cNvSpPr txBox="1"/>
          <p:nvPr/>
        </p:nvSpPr>
        <p:spPr>
          <a:xfrm>
            <a:off x="813443" y="1692211"/>
            <a:ext cx="5801113"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#Import Gaussian Naive Bayes model from </a:t>
            </a:r>
            <a:r>
              <a:rPr lang="en-US" sz="1600" i="1" dirty="0" err="1">
                <a:solidFill>
                  <a:schemeClr val="accent6">
                    <a:lumMod val="75000"/>
                  </a:schemeClr>
                </a:solidFill>
                <a:latin typeface="Consolas" panose="020B0609020204030204" pitchFamily="49" charset="0"/>
              </a:rPr>
              <a:t>sklearn</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sklearn.naive_bayes</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GaussianNB</a:t>
            </a:r>
            <a:endParaRPr lang="en-US" sz="1600" dirty="0">
              <a:latin typeface="Consolas" panose="020B0609020204030204" pitchFamily="49" charset="0"/>
            </a:endParaRPr>
          </a:p>
        </p:txBody>
      </p:sp>
      <p:sp>
        <p:nvSpPr>
          <p:cNvPr id="5" name="TextBox 4"/>
          <p:cNvSpPr txBox="1"/>
          <p:nvPr/>
        </p:nvSpPr>
        <p:spPr>
          <a:xfrm>
            <a:off x="813443" y="2703561"/>
            <a:ext cx="5242973"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#Create a Gaussian Naive Bayes Classifier</a:t>
            </a:r>
          </a:p>
          <a:p>
            <a:r>
              <a:rPr lang="en-US" sz="1600" dirty="0" err="1">
                <a:latin typeface="Consolas" panose="020B0609020204030204" pitchFamily="49" charset="0"/>
              </a:rPr>
              <a:t>gnb</a:t>
            </a:r>
            <a:r>
              <a:rPr lang="en-US" sz="1600" dirty="0">
                <a:latin typeface="Consolas" panose="020B0609020204030204" pitchFamily="49" charset="0"/>
              </a:rPr>
              <a:t> = </a:t>
            </a:r>
            <a:r>
              <a:rPr lang="en-US" sz="1600" dirty="0" err="1">
                <a:latin typeface="Consolas" panose="020B0609020204030204" pitchFamily="49" charset="0"/>
              </a:rPr>
              <a:t>GaussianNB</a:t>
            </a:r>
            <a:r>
              <a:rPr lang="en-US" sz="1600" dirty="0">
                <a:latin typeface="Consolas" panose="020B0609020204030204" pitchFamily="49" charset="0"/>
              </a:rPr>
              <a:t>() </a:t>
            </a:r>
          </a:p>
        </p:txBody>
      </p:sp>
      <p:pic>
        <p:nvPicPr>
          <p:cNvPr id="8" name="Picture 7"/>
          <p:cNvPicPr>
            <a:picLocks noChangeAspect="1"/>
          </p:cNvPicPr>
          <p:nvPr/>
        </p:nvPicPr>
        <p:blipFill rotWithShape="1">
          <a:blip r:embed="rId2"/>
          <a:srcRect b="11225"/>
          <a:stretch/>
        </p:blipFill>
        <p:spPr>
          <a:xfrm>
            <a:off x="813443" y="3650309"/>
            <a:ext cx="3794183" cy="1186013"/>
          </a:xfrm>
          <a:prstGeom prst="rect">
            <a:avLst/>
          </a:prstGeom>
        </p:spPr>
      </p:pic>
      <p:pic>
        <p:nvPicPr>
          <p:cNvPr id="9" name="Picture 8"/>
          <p:cNvPicPr>
            <a:picLocks noChangeAspect="1"/>
          </p:cNvPicPr>
          <p:nvPr/>
        </p:nvPicPr>
        <p:blipFill>
          <a:blip r:embed="rId3"/>
          <a:stretch>
            <a:fillRect/>
          </a:stretch>
        </p:blipFill>
        <p:spPr>
          <a:xfrm>
            <a:off x="813443" y="5241925"/>
            <a:ext cx="4086930" cy="1242002"/>
          </a:xfrm>
          <a:prstGeom prst="rect">
            <a:avLst/>
          </a:prstGeom>
        </p:spPr>
      </p:pic>
    </p:spTree>
    <p:extLst>
      <p:ext uri="{BB962C8B-B14F-4D97-AF65-F5344CB8AC3E}">
        <p14:creationId xmlns:p14="http://schemas.microsoft.com/office/powerpoint/2010/main" val="9889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 Gaussian NB</a:t>
            </a:r>
          </a:p>
        </p:txBody>
      </p:sp>
      <p:sp>
        <p:nvSpPr>
          <p:cNvPr id="3" name="Content Placeholder 2"/>
          <p:cNvSpPr>
            <a:spLocks noGrp="1"/>
          </p:cNvSpPr>
          <p:nvPr>
            <p:ph idx="1"/>
          </p:nvPr>
        </p:nvSpPr>
        <p:spPr/>
        <p:txBody>
          <a:bodyPr/>
          <a:lstStyle/>
          <a:p>
            <a:r>
              <a:rPr lang="en-US" dirty="0"/>
              <a:t>Fit a </a:t>
            </a:r>
            <a:r>
              <a:rPr lang="en-US" dirty="0" err="1"/>
              <a:t>gnb</a:t>
            </a:r>
            <a:r>
              <a:rPr lang="en-US" dirty="0"/>
              <a:t> classifier</a:t>
            </a:r>
          </a:p>
          <a:p>
            <a:endParaRPr lang="en-US" dirty="0"/>
          </a:p>
          <a:p>
            <a:endParaRPr lang="en-US" dirty="0"/>
          </a:p>
          <a:p>
            <a:r>
              <a:rPr lang="en-US" dirty="0"/>
              <a:t>Use the model for prediction</a:t>
            </a:r>
          </a:p>
          <a:p>
            <a:pPr lvl="1"/>
            <a:r>
              <a:rPr lang="en-US" dirty="0"/>
              <a:t>Predict label</a:t>
            </a:r>
          </a:p>
          <a:p>
            <a:pPr lvl="1"/>
            <a:endParaRPr lang="en-US" dirty="0"/>
          </a:p>
          <a:p>
            <a:pPr lvl="1"/>
            <a:r>
              <a:rPr lang="en-US" dirty="0"/>
              <a:t>Predict Probabilities</a:t>
            </a:r>
          </a:p>
          <a:p>
            <a:endParaRPr lang="en-US" dirty="0"/>
          </a:p>
          <a:p>
            <a:endParaRPr lang="en-US" dirty="0"/>
          </a:p>
          <a:p>
            <a:endParaRPr lang="en-US" dirty="0"/>
          </a:p>
        </p:txBody>
      </p:sp>
      <p:sp>
        <p:nvSpPr>
          <p:cNvPr id="4" name="TextBox 3"/>
          <p:cNvSpPr txBox="1"/>
          <p:nvPr/>
        </p:nvSpPr>
        <p:spPr>
          <a:xfrm>
            <a:off x="813443" y="1692211"/>
            <a:ext cx="5801113"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train model using all training dataset</a:t>
            </a:r>
            <a:r>
              <a:rPr lang="en-US" sz="1600" dirty="0">
                <a:latin typeface="Consolas" panose="020B0609020204030204" pitchFamily="49" charset="0"/>
              </a:rPr>
              <a:t> </a:t>
            </a:r>
            <a:r>
              <a:rPr lang="en-US" sz="1600" dirty="0" err="1">
                <a:latin typeface="Consolas" panose="020B0609020204030204" pitchFamily="49" charset="0"/>
              </a:rPr>
              <a:t>gnb.fit</a:t>
            </a:r>
            <a:r>
              <a:rPr lang="en-US" sz="1600" dirty="0">
                <a:latin typeface="Consolas" panose="020B0609020204030204" pitchFamily="49" charset="0"/>
              </a:rPr>
              <a:t>(X, y)</a:t>
            </a:r>
          </a:p>
        </p:txBody>
      </p:sp>
      <p:sp>
        <p:nvSpPr>
          <p:cNvPr id="8" name="TextBox 7">
            <a:extLst>
              <a:ext uri="{FF2B5EF4-FFF2-40B4-BE49-F238E27FC236}">
                <a16:creationId xmlns:a16="http://schemas.microsoft.com/office/drawing/2014/main" id="{DDC276E5-3361-4D07-A732-485C27D70764}"/>
              </a:ext>
            </a:extLst>
          </p:cNvPr>
          <p:cNvSpPr txBox="1"/>
          <p:nvPr/>
        </p:nvSpPr>
        <p:spPr>
          <a:xfrm>
            <a:off x="1265537" y="3642075"/>
            <a:ext cx="2741604" cy="338554"/>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g</a:t>
            </a:r>
            <a:r>
              <a:rPr lang="fr-FR" sz="1600" dirty="0" err="1">
                <a:latin typeface="Consolas" panose="020B0609020204030204" pitchFamily="49" charset="0"/>
              </a:rPr>
              <a:t>nb.predict</a:t>
            </a:r>
            <a:r>
              <a:rPr lang="fr-FR" sz="1600" dirty="0">
                <a:latin typeface="Consolas" panose="020B0609020204030204" pitchFamily="49" charset="0"/>
              </a:rPr>
              <a:t>(</a:t>
            </a:r>
            <a:r>
              <a:rPr lang="fr-FR" sz="1600" dirty="0" err="1">
                <a:latin typeface="Consolas" panose="020B0609020204030204" pitchFamily="49" charset="0"/>
              </a:rPr>
              <a:t>testdata</a:t>
            </a:r>
            <a:r>
              <a:rPr lang="fr-FR" sz="1600" dirty="0">
                <a:latin typeface="Consolas" panose="020B0609020204030204" pitchFamily="49" charset="0"/>
              </a:rPr>
              <a:t>)</a:t>
            </a:r>
            <a:endParaRPr lang="en-US" sz="1600" dirty="0">
              <a:latin typeface="Consolas" panose="020B0609020204030204" pitchFamily="49" charset="0"/>
            </a:endParaRPr>
          </a:p>
        </p:txBody>
      </p:sp>
      <p:sp>
        <p:nvSpPr>
          <p:cNvPr id="10" name="TextBox 9">
            <a:extLst>
              <a:ext uri="{FF2B5EF4-FFF2-40B4-BE49-F238E27FC236}">
                <a16:creationId xmlns:a16="http://schemas.microsoft.com/office/drawing/2014/main" id="{08ACDCBC-290C-45F2-887B-786656B2DBA6}"/>
              </a:ext>
            </a:extLst>
          </p:cNvPr>
          <p:cNvSpPr txBox="1"/>
          <p:nvPr/>
        </p:nvSpPr>
        <p:spPr>
          <a:xfrm>
            <a:off x="1265536" y="4400374"/>
            <a:ext cx="3767857" cy="338554"/>
          </a:xfrm>
          <a:prstGeom prst="rect">
            <a:avLst/>
          </a:prstGeom>
          <a:solidFill>
            <a:schemeClr val="bg1">
              <a:lumMod val="95000"/>
            </a:schemeClr>
          </a:solidFill>
        </p:spPr>
        <p:txBody>
          <a:bodyPr wrap="square" rtlCol="0">
            <a:spAutoFit/>
          </a:bodyPr>
          <a:lstStyle/>
          <a:p>
            <a:r>
              <a:rPr lang="fr-FR" sz="1600" dirty="0" err="1">
                <a:latin typeface="Consolas" panose="020B0609020204030204" pitchFamily="49" charset="0"/>
              </a:rPr>
              <a:t>gnb.predict_Proba</a:t>
            </a:r>
            <a:r>
              <a:rPr lang="fr-FR" sz="1600" dirty="0">
                <a:latin typeface="Consolas" panose="020B0609020204030204" pitchFamily="49" charset="0"/>
              </a:rPr>
              <a:t>(</a:t>
            </a:r>
            <a:r>
              <a:rPr lang="fr-FR" sz="1600" dirty="0" err="1">
                <a:latin typeface="Consolas" panose="020B0609020204030204" pitchFamily="49" charset="0"/>
              </a:rPr>
              <a:t>testdata</a:t>
            </a:r>
            <a:r>
              <a:rPr lang="fr-FR" sz="1600" dirty="0">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238139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9892-8CDF-467E-BEA5-489CB424B1CC}"/>
              </a:ext>
            </a:extLst>
          </p:cNvPr>
          <p:cNvSpPr>
            <a:spLocks noGrp="1"/>
          </p:cNvSpPr>
          <p:nvPr>
            <p:ph type="title"/>
          </p:nvPr>
        </p:nvSpPr>
        <p:spPr/>
        <p:txBody>
          <a:bodyPr/>
          <a:lstStyle/>
          <a:p>
            <a:r>
              <a:rPr lang="en-US" dirty="0"/>
              <a:t>Text Mining</a:t>
            </a:r>
          </a:p>
        </p:txBody>
      </p:sp>
      <p:sp>
        <p:nvSpPr>
          <p:cNvPr id="3" name="Content Placeholder 2">
            <a:extLst>
              <a:ext uri="{FF2B5EF4-FFF2-40B4-BE49-F238E27FC236}">
                <a16:creationId xmlns:a16="http://schemas.microsoft.com/office/drawing/2014/main" id="{9057EBF4-ACCD-4A8C-9136-91DDECAD2E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4482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 with Naïve Bayes</a:t>
            </a:r>
          </a:p>
        </p:txBody>
      </p:sp>
      <p:sp>
        <p:nvSpPr>
          <p:cNvPr id="3" name="Slide Number Placeholder 2"/>
          <p:cNvSpPr>
            <a:spLocks noGrp="1"/>
          </p:cNvSpPr>
          <p:nvPr>
            <p:ph type="sldNum" sz="quarter" idx="12"/>
          </p:nvPr>
        </p:nvSpPr>
        <p:spPr/>
        <p:txBody>
          <a:bodyPr/>
          <a:lstStyle/>
          <a:p>
            <a:fld id="{E609B8FF-A56C-4439-A633-F049EC3AB0B7}" type="slidenum">
              <a:rPr lang="en-US" smtClean="0"/>
              <a:pPr/>
              <a:t>13</a:t>
            </a:fld>
            <a:endParaRPr lang="en-US"/>
          </a:p>
        </p:txBody>
      </p:sp>
      <p:sp>
        <p:nvSpPr>
          <p:cNvPr id="4" name="Content Placeholder 3"/>
          <p:cNvSpPr>
            <a:spLocks noGrp="1"/>
          </p:cNvSpPr>
          <p:nvPr>
            <p:ph sz="quarter" idx="1"/>
          </p:nvPr>
        </p:nvSpPr>
        <p:spPr/>
        <p:txBody>
          <a:bodyPr/>
          <a:lstStyle/>
          <a:p>
            <a:r>
              <a:rPr lang="en-US" dirty="0"/>
              <a:t>In the case of Spam detection</a:t>
            </a:r>
          </a:p>
        </p:txBody>
      </p:sp>
      <p:graphicFrame>
        <p:nvGraphicFramePr>
          <p:cNvPr id="5" name="Table 4"/>
          <p:cNvGraphicFramePr>
            <a:graphicFrameLocks noGrp="1"/>
          </p:cNvGraphicFramePr>
          <p:nvPr>
            <p:extLst/>
          </p:nvPr>
        </p:nvGraphicFramePr>
        <p:xfrm>
          <a:off x="2127682" y="1798320"/>
          <a:ext cx="2901518" cy="2011680"/>
        </p:xfrm>
        <a:graphic>
          <a:graphicData uri="http://schemas.openxmlformats.org/drawingml/2006/table">
            <a:tbl>
              <a:tblPr firstRow="1" bandRow="1">
                <a:tableStyleId>{5C22544A-7EE6-4342-B048-85BDC9FD1C3A}</a:tableStyleId>
              </a:tblPr>
              <a:tblGrid>
                <a:gridCol w="1674126">
                  <a:extLst>
                    <a:ext uri="{9D8B030D-6E8A-4147-A177-3AD203B41FA5}">
                      <a16:colId xmlns:a16="http://schemas.microsoft.com/office/drawing/2014/main" val="1874890971"/>
                    </a:ext>
                  </a:extLst>
                </a:gridCol>
                <a:gridCol w="1227392">
                  <a:extLst>
                    <a:ext uri="{9D8B030D-6E8A-4147-A177-3AD203B41FA5}">
                      <a16:colId xmlns:a16="http://schemas.microsoft.com/office/drawing/2014/main" val="1393150732"/>
                    </a:ext>
                  </a:extLst>
                </a:gridCol>
              </a:tblGrid>
              <a:tr h="292100">
                <a:tc>
                  <a:txBody>
                    <a:bodyPr/>
                    <a:lstStyle/>
                    <a:p>
                      <a:r>
                        <a:rPr lang="en-US" sz="1600" dirty="0"/>
                        <a:t>Document#</a:t>
                      </a:r>
                    </a:p>
                  </a:txBody>
                  <a:tcPr/>
                </a:tc>
                <a:tc>
                  <a:txBody>
                    <a:bodyPr/>
                    <a:lstStyle/>
                    <a:p>
                      <a:r>
                        <a:rPr lang="en-US" sz="1600" dirty="0"/>
                        <a:t>Class</a:t>
                      </a:r>
                    </a:p>
                  </a:txBody>
                  <a:tcPr/>
                </a:tc>
                <a:extLst>
                  <a:ext uri="{0D108BD9-81ED-4DB2-BD59-A6C34878D82A}">
                    <a16:rowId xmlns:a16="http://schemas.microsoft.com/office/drawing/2014/main" val="1423222058"/>
                  </a:ext>
                </a:extLst>
              </a:tr>
              <a:tr h="292100">
                <a:tc>
                  <a:txBody>
                    <a:bodyPr/>
                    <a:lstStyle/>
                    <a:p>
                      <a:r>
                        <a:rPr lang="en-US" sz="1600" dirty="0"/>
                        <a:t>Doc 1</a:t>
                      </a:r>
                    </a:p>
                  </a:txBody>
                  <a:tcPr/>
                </a:tc>
                <a:tc>
                  <a:txBody>
                    <a:bodyPr/>
                    <a:lstStyle/>
                    <a:p>
                      <a:r>
                        <a:rPr lang="en-US" sz="1600" dirty="0"/>
                        <a:t>Ham</a:t>
                      </a:r>
                    </a:p>
                  </a:txBody>
                  <a:tcPr/>
                </a:tc>
                <a:extLst>
                  <a:ext uri="{0D108BD9-81ED-4DB2-BD59-A6C34878D82A}">
                    <a16:rowId xmlns:a16="http://schemas.microsoft.com/office/drawing/2014/main" val="1195079631"/>
                  </a:ext>
                </a:extLst>
              </a:tr>
              <a:tr h="292100">
                <a:tc>
                  <a:txBody>
                    <a:bodyPr/>
                    <a:lstStyle/>
                    <a:p>
                      <a:r>
                        <a:rPr lang="en-US" sz="1600" dirty="0"/>
                        <a:t>Doc</a:t>
                      </a:r>
                      <a:r>
                        <a:rPr lang="en-US" sz="1600" baseline="0" dirty="0"/>
                        <a:t> 2</a:t>
                      </a:r>
                      <a:endParaRPr lang="en-US" sz="1600" dirty="0"/>
                    </a:p>
                  </a:txBody>
                  <a:tcPr/>
                </a:tc>
                <a:tc>
                  <a:txBody>
                    <a:bodyPr/>
                    <a:lstStyle/>
                    <a:p>
                      <a:r>
                        <a:rPr lang="en-US" sz="1600" dirty="0"/>
                        <a:t>Spam</a:t>
                      </a:r>
                    </a:p>
                  </a:txBody>
                  <a:tcPr/>
                </a:tc>
                <a:extLst>
                  <a:ext uri="{0D108BD9-81ED-4DB2-BD59-A6C34878D82A}">
                    <a16:rowId xmlns:a16="http://schemas.microsoft.com/office/drawing/2014/main" val="2359666097"/>
                  </a:ext>
                </a:extLst>
              </a:tr>
              <a:tr h="292100">
                <a:tc>
                  <a:txBody>
                    <a:bodyPr/>
                    <a:lstStyle/>
                    <a:p>
                      <a:r>
                        <a:rPr lang="en-US" sz="1600" dirty="0"/>
                        <a:t>Doc 3</a:t>
                      </a:r>
                    </a:p>
                  </a:txBody>
                  <a:tcPr/>
                </a:tc>
                <a:tc>
                  <a:txBody>
                    <a:bodyPr/>
                    <a:lstStyle/>
                    <a:p>
                      <a:r>
                        <a:rPr lang="en-US" sz="1600" dirty="0"/>
                        <a:t>Spam</a:t>
                      </a:r>
                    </a:p>
                  </a:txBody>
                  <a:tcPr/>
                </a:tc>
                <a:extLst>
                  <a:ext uri="{0D108BD9-81ED-4DB2-BD59-A6C34878D82A}">
                    <a16:rowId xmlns:a16="http://schemas.microsoft.com/office/drawing/2014/main" val="1770947072"/>
                  </a:ext>
                </a:extLst>
              </a:tr>
              <a:tr h="292100">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2759048700"/>
                  </a:ext>
                </a:extLst>
              </a:tr>
              <a:tr h="292100">
                <a:tc>
                  <a:txBody>
                    <a:bodyPr/>
                    <a:lstStyle/>
                    <a:p>
                      <a:r>
                        <a:rPr lang="en-US" sz="1600" dirty="0"/>
                        <a:t>Doc n</a:t>
                      </a:r>
                    </a:p>
                  </a:txBody>
                  <a:tcPr/>
                </a:tc>
                <a:tc>
                  <a:txBody>
                    <a:bodyPr/>
                    <a:lstStyle/>
                    <a:p>
                      <a:r>
                        <a:rPr lang="en-US" sz="1600" dirty="0"/>
                        <a:t>Ham</a:t>
                      </a:r>
                    </a:p>
                  </a:txBody>
                  <a:tcPr/>
                </a:tc>
                <a:extLst>
                  <a:ext uri="{0D108BD9-81ED-4DB2-BD59-A6C34878D82A}">
                    <a16:rowId xmlns:a16="http://schemas.microsoft.com/office/drawing/2014/main" val="3340217689"/>
                  </a:ext>
                </a:extLst>
              </a:tr>
            </a:tbl>
          </a:graphicData>
        </a:graphic>
      </p:graphicFrame>
      <p:graphicFrame>
        <p:nvGraphicFramePr>
          <p:cNvPr id="6" name="Table 5"/>
          <p:cNvGraphicFramePr>
            <a:graphicFrameLocks noGrp="1"/>
          </p:cNvGraphicFramePr>
          <p:nvPr>
            <p:extLst/>
          </p:nvPr>
        </p:nvGraphicFramePr>
        <p:xfrm>
          <a:off x="2136644" y="3920491"/>
          <a:ext cx="8378956" cy="2256226"/>
        </p:xfrm>
        <a:graphic>
          <a:graphicData uri="http://schemas.openxmlformats.org/drawingml/2006/table">
            <a:tbl>
              <a:tblPr firstRow="1" bandRow="1">
                <a:tableStyleId>{5C22544A-7EE6-4342-B048-85BDC9FD1C3A}</a:tableStyleId>
              </a:tblPr>
              <a:tblGrid>
                <a:gridCol w="1703723">
                  <a:extLst>
                    <a:ext uri="{9D8B030D-6E8A-4147-A177-3AD203B41FA5}">
                      <a16:colId xmlns:a16="http://schemas.microsoft.com/office/drawing/2014/main" val="3791921391"/>
                    </a:ext>
                  </a:extLst>
                </a:gridCol>
                <a:gridCol w="969786">
                  <a:extLst>
                    <a:ext uri="{9D8B030D-6E8A-4147-A177-3AD203B41FA5}">
                      <a16:colId xmlns:a16="http://schemas.microsoft.com/office/drawing/2014/main" val="1067596528"/>
                    </a:ext>
                  </a:extLst>
                </a:gridCol>
                <a:gridCol w="969786">
                  <a:extLst>
                    <a:ext uri="{9D8B030D-6E8A-4147-A177-3AD203B41FA5}">
                      <a16:colId xmlns:a16="http://schemas.microsoft.com/office/drawing/2014/main" val="3753473523"/>
                    </a:ext>
                  </a:extLst>
                </a:gridCol>
                <a:gridCol w="969786">
                  <a:extLst>
                    <a:ext uri="{9D8B030D-6E8A-4147-A177-3AD203B41FA5}">
                      <a16:colId xmlns:a16="http://schemas.microsoft.com/office/drawing/2014/main" val="2115618446"/>
                    </a:ext>
                  </a:extLst>
                </a:gridCol>
                <a:gridCol w="969786">
                  <a:extLst>
                    <a:ext uri="{9D8B030D-6E8A-4147-A177-3AD203B41FA5}">
                      <a16:colId xmlns:a16="http://schemas.microsoft.com/office/drawing/2014/main" val="3799781603"/>
                    </a:ext>
                  </a:extLst>
                </a:gridCol>
                <a:gridCol w="969786">
                  <a:extLst>
                    <a:ext uri="{9D8B030D-6E8A-4147-A177-3AD203B41FA5}">
                      <a16:colId xmlns:a16="http://schemas.microsoft.com/office/drawing/2014/main" val="1211122339"/>
                    </a:ext>
                  </a:extLst>
                </a:gridCol>
                <a:gridCol w="969786">
                  <a:extLst>
                    <a:ext uri="{9D8B030D-6E8A-4147-A177-3AD203B41FA5}">
                      <a16:colId xmlns:a16="http://schemas.microsoft.com/office/drawing/2014/main" val="538716068"/>
                    </a:ext>
                  </a:extLst>
                </a:gridCol>
                <a:gridCol w="856517">
                  <a:extLst>
                    <a:ext uri="{9D8B030D-6E8A-4147-A177-3AD203B41FA5}">
                      <a16:colId xmlns:a16="http://schemas.microsoft.com/office/drawing/2014/main" val="361837021"/>
                    </a:ext>
                  </a:extLst>
                </a:gridCol>
              </a:tblGrid>
              <a:tr h="579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Document#</a:t>
                      </a:r>
                    </a:p>
                    <a:p>
                      <a:r>
                        <a:rPr lang="en-US" sz="1600" dirty="0"/>
                        <a:t>1</a:t>
                      </a:r>
                    </a:p>
                  </a:txBody>
                  <a:tcPr/>
                </a:tc>
                <a:tc>
                  <a:txBody>
                    <a:bodyPr/>
                    <a:lstStyle/>
                    <a:p>
                      <a:r>
                        <a:rPr lang="en-US" sz="1600" dirty="0"/>
                        <a:t>Phrase</a:t>
                      </a:r>
                      <a:r>
                        <a:rPr lang="en-US" sz="1600" baseline="0" dirty="0"/>
                        <a:t> 1</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Phrase</a:t>
                      </a:r>
                      <a:r>
                        <a:rPr lang="en-US" sz="1600" baseline="0" dirty="0"/>
                        <a:t> 2</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Phrase</a:t>
                      </a:r>
                      <a:r>
                        <a:rPr lang="en-US" sz="1600" baseline="0" dirty="0"/>
                        <a:t> 3</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Phrase</a:t>
                      </a:r>
                      <a:r>
                        <a:rPr lang="en-US" sz="1600" baseline="0" dirty="0"/>
                        <a:t> 4</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Phrase</a:t>
                      </a:r>
                      <a:r>
                        <a:rPr lang="en-US" sz="1600" baseline="0" dirty="0"/>
                        <a:t> j</a:t>
                      </a:r>
                      <a:endParaRPr lang="en-US" sz="1600" dirty="0"/>
                    </a:p>
                  </a:txBody>
                  <a:tcPr/>
                </a:tc>
                <a:tc>
                  <a:txBody>
                    <a:bodyPr/>
                    <a:lstStyle/>
                    <a:p>
                      <a:r>
                        <a:rPr lang="en-US" sz="1600" dirty="0"/>
                        <a:t>Class</a:t>
                      </a:r>
                    </a:p>
                  </a:txBody>
                  <a:tcPr/>
                </a:tc>
                <a:extLst>
                  <a:ext uri="{0D108BD9-81ED-4DB2-BD59-A6C34878D82A}">
                    <a16:rowId xmlns:a16="http://schemas.microsoft.com/office/drawing/2014/main" val="2588163604"/>
                  </a:ext>
                </a:extLst>
              </a:tr>
              <a:tr h="331329">
                <a:tc>
                  <a:txBody>
                    <a:bodyPr/>
                    <a:lstStyle/>
                    <a:p>
                      <a:r>
                        <a:rPr lang="en-US" sz="1600" dirty="0"/>
                        <a:t>Doc 1</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endParaRPr lang="en-US" sz="1600" dirty="0"/>
                    </a:p>
                  </a:txBody>
                  <a:tcPr/>
                </a:tc>
                <a:tc>
                  <a:txBody>
                    <a:bodyPr/>
                    <a:lstStyle/>
                    <a:p>
                      <a:r>
                        <a:rPr lang="en-US" sz="1600" dirty="0"/>
                        <a:t>0</a:t>
                      </a:r>
                    </a:p>
                  </a:txBody>
                  <a:tcPr/>
                </a:tc>
                <a:tc>
                  <a:txBody>
                    <a:bodyPr/>
                    <a:lstStyle/>
                    <a:p>
                      <a:r>
                        <a:rPr lang="en-US" sz="1600" dirty="0"/>
                        <a:t>Ham</a:t>
                      </a:r>
                    </a:p>
                  </a:txBody>
                  <a:tcPr/>
                </a:tc>
                <a:extLst>
                  <a:ext uri="{0D108BD9-81ED-4DB2-BD59-A6C34878D82A}">
                    <a16:rowId xmlns:a16="http://schemas.microsoft.com/office/drawing/2014/main" val="3168587916"/>
                  </a:ext>
                </a:extLst>
              </a:tr>
              <a:tr h="331329">
                <a:tc>
                  <a:txBody>
                    <a:bodyPr/>
                    <a:lstStyle/>
                    <a:p>
                      <a:r>
                        <a:rPr lang="en-US" sz="1600" dirty="0"/>
                        <a:t>Doc</a:t>
                      </a:r>
                      <a:r>
                        <a:rPr lang="en-US" sz="1600" baseline="0" dirty="0"/>
                        <a:t> 2</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1</a:t>
                      </a:r>
                    </a:p>
                  </a:txBody>
                  <a:tcPr/>
                </a:tc>
                <a:tc>
                  <a:txBody>
                    <a:bodyPr/>
                    <a:lstStyle/>
                    <a:p>
                      <a:endParaRPr lang="en-US" sz="1600" dirty="0"/>
                    </a:p>
                  </a:txBody>
                  <a:tcPr/>
                </a:tc>
                <a:tc>
                  <a:txBody>
                    <a:bodyPr/>
                    <a:lstStyle/>
                    <a:p>
                      <a:r>
                        <a:rPr lang="en-US" sz="1600" dirty="0"/>
                        <a:t>2</a:t>
                      </a:r>
                    </a:p>
                  </a:txBody>
                  <a:tcPr/>
                </a:tc>
                <a:tc>
                  <a:txBody>
                    <a:bodyPr/>
                    <a:lstStyle/>
                    <a:p>
                      <a:r>
                        <a:rPr lang="en-US" sz="1600" dirty="0"/>
                        <a:t>Spam</a:t>
                      </a:r>
                    </a:p>
                  </a:txBody>
                  <a:tcPr/>
                </a:tc>
                <a:extLst>
                  <a:ext uri="{0D108BD9-81ED-4DB2-BD59-A6C34878D82A}">
                    <a16:rowId xmlns:a16="http://schemas.microsoft.com/office/drawing/2014/main" val="733477642"/>
                  </a:ext>
                </a:extLst>
              </a:tr>
              <a:tr h="331329">
                <a:tc>
                  <a:txBody>
                    <a:bodyPr/>
                    <a:lstStyle/>
                    <a:p>
                      <a:r>
                        <a:rPr lang="en-US" sz="1600" dirty="0"/>
                        <a:t>Doc 3</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endParaRPr lang="en-US" sz="1600" dirty="0"/>
                    </a:p>
                  </a:txBody>
                  <a:tcPr/>
                </a:tc>
                <a:tc>
                  <a:txBody>
                    <a:bodyPr/>
                    <a:lstStyle/>
                    <a:p>
                      <a:r>
                        <a:rPr lang="en-US" sz="1600" dirty="0"/>
                        <a:t>1</a:t>
                      </a:r>
                    </a:p>
                  </a:txBody>
                  <a:tcPr/>
                </a:tc>
                <a:tc>
                  <a:txBody>
                    <a:bodyPr/>
                    <a:lstStyle/>
                    <a:p>
                      <a:r>
                        <a:rPr lang="en-US" sz="1600" dirty="0"/>
                        <a:t>Spam</a:t>
                      </a:r>
                    </a:p>
                  </a:txBody>
                  <a:tcPr/>
                </a:tc>
                <a:extLst>
                  <a:ext uri="{0D108BD9-81ED-4DB2-BD59-A6C34878D82A}">
                    <a16:rowId xmlns:a16="http://schemas.microsoft.com/office/drawing/2014/main" val="2263180394"/>
                  </a:ext>
                </a:extLst>
              </a:tr>
              <a:tr h="331329">
                <a:tc>
                  <a:txBody>
                    <a:bodyPr/>
                    <a:lstStyle/>
                    <a:p>
                      <a:r>
                        <a:rPr lang="en-US" sz="1600" dirty="0"/>
                        <a: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a:t>
                      </a:r>
                    </a:p>
                  </a:txBody>
                  <a:tcPr/>
                </a:tc>
                <a:extLst>
                  <a:ext uri="{0D108BD9-81ED-4DB2-BD59-A6C34878D82A}">
                    <a16:rowId xmlns:a16="http://schemas.microsoft.com/office/drawing/2014/main" val="419371192"/>
                  </a:ext>
                </a:extLst>
              </a:tr>
              <a:tr h="331329">
                <a:tc>
                  <a:txBody>
                    <a:bodyPr/>
                    <a:lstStyle/>
                    <a:p>
                      <a:r>
                        <a:rPr lang="en-US" sz="1600" dirty="0"/>
                        <a:t>Doc n</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3</a:t>
                      </a:r>
                    </a:p>
                  </a:txBody>
                  <a:tcPr/>
                </a:tc>
                <a:tc>
                  <a:txBody>
                    <a:bodyPr/>
                    <a:lstStyle/>
                    <a:p>
                      <a:endParaRPr lang="en-US" sz="1600" dirty="0"/>
                    </a:p>
                  </a:txBody>
                  <a:tcPr/>
                </a:tc>
                <a:tc>
                  <a:txBody>
                    <a:bodyPr/>
                    <a:lstStyle/>
                    <a:p>
                      <a:r>
                        <a:rPr lang="en-US" sz="1600" dirty="0"/>
                        <a:t>0</a:t>
                      </a:r>
                    </a:p>
                  </a:txBody>
                  <a:tcPr/>
                </a:tc>
                <a:tc>
                  <a:txBody>
                    <a:bodyPr/>
                    <a:lstStyle/>
                    <a:p>
                      <a:r>
                        <a:rPr lang="en-US" sz="1600" dirty="0"/>
                        <a:t>Ham</a:t>
                      </a:r>
                    </a:p>
                  </a:txBody>
                  <a:tcPr/>
                </a:tc>
                <a:extLst>
                  <a:ext uri="{0D108BD9-81ED-4DB2-BD59-A6C34878D82A}">
                    <a16:rowId xmlns:a16="http://schemas.microsoft.com/office/drawing/2014/main" val="3024908079"/>
                  </a:ext>
                </a:extLst>
              </a:tr>
            </a:tbl>
          </a:graphicData>
        </a:graphic>
      </p:graphicFrame>
      <p:sp>
        <p:nvSpPr>
          <p:cNvPr id="7" name="Bent Arrow 6"/>
          <p:cNvSpPr/>
          <p:nvPr/>
        </p:nvSpPr>
        <p:spPr>
          <a:xfrm rot="5400000">
            <a:off x="5334000" y="2667000"/>
            <a:ext cx="1143000" cy="990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6781800" y="2286001"/>
            <a:ext cx="19812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Candara" pitchFamily="34" charset="0"/>
              </a:rPr>
              <a:t>Tokenization</a:t>
            </a:r>
          </a:p>
          <a:p>
            <a:pPr marL="285750" indent="-285750">
              <a:buFont typeface="Arial" panose="020B0604020202020204" pitchFamily="34" charset="0"/>
              <a:buChar char="•"/>
            </a:pPr>
            <a:r>
              <a:rPr lang="en-US" altLang="zh-CN" dirty="0">
                <a:latin typeface="Candara" pitchFamily="34" charset="0"/>
              </a:rPr>
              <a:t>Stemming</a:t>
            </a:r>
          </a:p>
          <a:p>
            <a:pPr marL="285750" indent="-285750">
              <a:buFont typeface="Arial" panose="020B0604020202020204" pitchFamily="34" charset="0"/>
              <a:buChar char="•"/>
            </a:pPr>
            <a:r>
              <a:rPr lang="en-US" altLang="zh-CN" dirty="0">
                <a:latin typeface="Candara" pitchFamily="34" charset="0"/>
              </a:rPr>
              <a:t>stop words</a:t>
            </a:r>
          </a:p>
          <a:p>
            <a:r>
              <a:rPr lang="en-US" dirty="0">
                <a:latin typeface="Candara" pitchFamily="34" charset="0"/>
              </a:rPr>
              <a:t>…</a:t>
            </a:r>
            <a:endParaRPr lang="en-US" dirty="0"/>
          </a:p>
        </p:txBody>
      </p:sp>
    </p:spTree>
    <p:extLst>
      <p:ext uri="{BB962C8B-B14F-4D97-AF65-F5344CB8AC3E}">
        <p14:creationId xmlns:p14="http://schemas.microsoft.com/office/powerpoint/2010/main" val="341090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 Spam Email</a:t>
            </a:r>
          </a:p>
        </p:txBody>
      </p:sp>
      <p:sp>
        <p:nvSpPr>
          <p:cNvPr id="3" name="Content Placeholder 2"/>
          <p:cNvSpPr>
            <a:spLocks noGrp="1"/>
          </p:cNvSpPr>
          <p:nvPr>
            <p:ph sz="half" idx="1"/>
          </p:nvPr>
        </p:nvSpPr>
        <p:spPr>
          <a:xfrm>
            <a:off x="838199" y="1226024"/>
            <a:ext cx="8317675" cy="4950939"/>
          </a:xfrm>
        </p:spPr>
        <p:txBody>
          <a:bodyPr>
            <a:normAutofit/>
          </a:bodyPr>
          <a:lstStyle/>
          <a:p>
            <a:r>
              <a:rPr lang="en-US" dirty="0"/>
              <a:t>725 email</a:t>
            </a:r>
          </a:p>
          <a:p>
            <a:r>
              <a:rPr lang="en-US" dirty="0"/>
              <a:t>Class: Ham or Spam</a:t>
            </a:r>
          </a:p>
          <a:p>
            <a:r>
              <a:rPr lang="en-US" dirty="0"/>
              <a:t>Load Dataset</a:t>
            </a:r>
          </a:p>
          <a:p>
            <a:pPr marL="0" indent="0">
              <a:buNone/>
            </a:pPr>
            <a:endParaRPr lang="en-US" dirty="0"/>
          </a:p>
          <a:p>
            <a:r>
              <a:rPr lang="en-US" dirty="0"/>
              <a:t>Convert Label to numeric variable </a:t>
            </a:r>
          </a:p>
          <a:p>
            <a:pPr marL="0" indent="0">
              <a:buNone/>
            </a:pPr>
            <a:endParaRPr lang="en-US" dirty="0"/>
          </a:p>
          <a:p>
            <a:r>
              <a:rPr lang="en-US" dirty="0"/>
              <a:t>Define features and target</a:t>
            </a:r>
          </a:p>
          <a:p>
            <a:endParaRPr lang="en-US" dirty="0"/>
          </a:p>
          <a:p>
            <a:pPr marL="0" indent="0">
              <a:buNone/>
            </a:pPr>
            <a:endParaRPr lang="en-US" dirty="0"/>
          </a:p>
        </p:txBody>
      </p:sp>
      <p:sp>
        <p:nvSpPr>
          <p:cNvPr id="5" name="TextBox 4"/>
          <p:cNvSpPr txBox="1"/>
          <p:nvPr/>
        </p:nvSpPr>
        <p:spPr>
          <a:xfrm>
            <a:off x="953471" y="2709881"/>
            <a:ext cx="5298845"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load dataset 'Spam.csv‘</a:t>
            </a:r>
          </a:p>
          <a:p>
            <a:r>
              <a:rPr lang="en-US" sz="1600" dirty="0">
                <a:latin typeface="Consolas" panose="020B0609020204030204" pitchFamily="49" charset="0"/>
              </a:rPr>
              <a:t>dataset = </a:t>
            </a:r>
            <a:r>
              <a:rPr lang="en-US" sz="1600" dirty="0" err="1">
                <a:latin typeface="Consolas" panose="020B0609020204030204" pitchFamily="49" charset="0"/>
              </a:rPr>
              <a:t>pd.read_csv</a:t>
            </a:r>
            <a:r>
              <a:rPr lang="en-US" sz="1600" dirty="0">
                <a:latin typeface="Consolas" panose="020B0609020204030204" pitchFamily="49" charset="0"/>
              </a:rPr>
              <a:t>(</a:t>
            </a:r>
            <a:r>
              <a:rPr lang="zh-CN" altLang="en-US" sz="1600" dirty="0">
                <a:solidFill>
                  <a:srgbClr val="C00000"/>
                </a:solidFill>
                <a:latin typeface="Consolas" panose="020B0609020204030204" pitchFamily="49" charset="0"/>
              </a:rPr>
              <a:t>‘</a:t>
            </a:r>
            <a:r>
              <a:rPr lang="en-US" altLang="zh-CN" sz="1600" dirty="0">
                <a:solidFill>
                  <a:srgbClr val="C00000"/>
                </a:solidFill>
                <a:latin typeface="Consolas" panose="020B0609020204030204" pitchFamily="49" charset="0"/>
              </a:rPr>
              <a:t>S</a:t>
            </a:r>
            <a:r>
              <a:rPr lang="en-US" sz="1600" dirty="0">
                <a:solidFill>
                  <a:srgbClr val="C00000"/>
                </a:solidFill>
                <a:latin typeface="Consolas" panose="020B0609020204030204" pitchFamily="49" charset="0"/>
              </a:rPr>
              <a:t>pamHamEmail.csv</a:t>
            </a:r>
            <a:r>
              <a:rPr lang="zh-CN" altLang="en-US" sz="1600" dirty="0">
                <a:solidFill>
                  <a:srgbClr val="C00000"/>
                </a:solidFill>
                <a:latin typeface="Consolas" panose="020B0609020204030204" pitchFamily="49" charset="0"/>
              </a:rPr>
              <a:t>’</a:t>
            </a:r>
            <a:r>
              <a:rPr lang="en-US" sz="1600" dirty="0">
                <a:latin typeface="Consolas" panose="020B0609020204030204" pitchFamily="49" charset="0"/>
              </a:rPr>
              <a:t>)</a:t>
            </a:r>
          </a:p>
        </p:txBody>
      </p:sp>
      <p:pic>
        <p:nvPicPr>
          <p:cNvPr id="6" name="Picture 5"/>
          <p:cNvPicPr>
            <a:picLocks noChangeAspect="1"/>
          </p:cNvPicPr>
          <p:nvPr/>
        </p:nvPicPr>
        <p:blipFill rotWithShape="1">
          <a:blip r:embed="rId2"/>
          <a:srcRect t="7693"/>
          <a:stretch/>
        </p:blipFill>
        <p:spPr>
          <a:xfrm>
            <a:off x="6657088" y="1226024"/>
            <a:ext cx="4578205" cy="2101122"/>
          </a:xfrm>
          <a:prstGeom prst="rect">
            <a:avLst/>
          </a:prstGeom>
        </p:spPr>
      </p:pic>
      <p:sp>
        <p:nvSpPr>
          <p:cNvPr id="7" name="TextBox 6"/>
          <p:cNvSpPr txBox="1"/>
          <p:nvPr/>
        </p:nvSpPr>
        <p:spPr>
          <a:xfrm>
            <a:off x="953472" y="3701493"/>
            <a:ext cx="953244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convert the 'label' column into a numeric variable; 'ham' as 0, 'spam' as 1</a:t>
            </a:r>
          </a:p>
          <a:p>
            <a:r>
              <a:rPr lang="en-US" sz="1600" dirty="0">
                <a:solidFill>
                  <a:schemeClr val="accent6">
                    <a:lumMod val="75000"/>
                  </a:schemeClr>
                </a:solidFill>
                <a:latin typeface="Consolas" panose="020B0609020204030204" pitchFamily="49" charset="0"/>
              </a:rPr>
              <a:t>dataset[</a:t>
            </a:r>
            <a:r>
              <a:rPr lang="en-US" sz="1600" dirty="0">
                <a:solidFill>
                  <a:srgbClr val="C00000"/>
                </a:solidFill>
                <a:latin typeface="Consolas" panose="020B0609020204030204" pitchFamily="49" charset="0"/>
              </a:rPr>
              <a:t>'Label'</a:t>
            </a:r>
            <a:r>
              <a:rPr lang="en-US" sz="1600" dirty="0">
                <a:solidFill>
                  <a:schemeClr val="accent6">
                    <a:lumMod val="75000"/>
                  </a:schemeClr>
                </a:solidFill>
                <a:latin typeface="Consolas" panose="020B0609020204030204" pitchFamily="49" charset="0"/>
              </a:rPr>
              <a:t>] = dataset[</a:t>
            </a:r>
            <a:r>
              <a:rPr lang="en-US" sz="1600" dirty="0">
                <a:solidFill>
                  <a:srgbClr val="C00000"/>
                </a:solidFill>
                <a:latin typeface="Consolas" panose="020B0609020204030204" pitchFamily="49" charset="0"/>
              </a:rPr>
              <a:t>'Class'</a:t>
            </a:r>
            <a:r>
              <a:rPr lang="en-US" sz="1600" dirty="0">
                <a:solidFill>
                  <a:schemeClr val="accent6">
                    <a:lumMod val="75000"/>
                  </a:schemeClr>
                </a:solidFill>
                <a:latin typeface="Consolas" panose="020B0609020204030204" pitchFamily="49" charset="0"/>
              </a:rPr>
              <a:t>].map({</a:t>
            </a:r>
            <a:r>
              <a:rPr lang="en-US" sz="1600" dirty="0">
                <a:solidFill>
                  <a:srgbClr val="C00000"/>
                </a:solidFill>
                <a:latin typeface="Consolas" panose="020B0609020204030204" pitchFamily="49" charset="0"/>
              </a:rPr>
              <a:t>'ham'</a:t>
            </a:r>
            <a:r>
              <a:rPr lang="en-US" sz="1600" dirty="0">
                <a:solidFill>
                  <a:schemeClr val="accent6">
                    <a:lumMod val="75000"/>
                  </a:schemeClr>
                </a:solidFill>
                <a:latin typeface="Consolas" panose="020B0609020204030204" pitchFamily="49" charset="0"/>
              </a:rPr>
              <a:t>:0, </a:t>
            </a:r>
            <a:r>
              <a:rPr lang="en-US" sz="1600" dirty="0">
                <a:solidFill>
                  <a:srgbClr val="C00000"/>
                </a:solidFill>
                <a:latin typeface="Consolas" panose="020B0609020204030204" pitchFamily="49" charset="0"/>
              </a:rPr>
              <a:t>'spam'</a:t>
            </a:r>
            <a:r>
              <a:rPr lang="en-US" sz="1600" dirty="0">
                <a:solidFill>
                  <a:schemeClr val="accent6">
                    <a:lumMod val="75000"/>
                  </a:schemeClr>
                </a:solidFill>
                <a:latin typeface="Consolas" panose="020B0609020204030204" pitchFamily="49" charset="0"/>
              </a:rPr>
              <a:t>:1})</a:t>
            </a:r>
            <a:endParaRPr lang="en-US" sz="1600" dirty="0">
              <a:latin typeface="Consolas" panose="020B0609020204030204" pitchFamily="49" charset="0"/>
            </a:endParaRPr>
          </a:p>
        </p:txBody>
      </p:sp>
      <p:pic>
        <p:nvPicPr>
          <p:cNvPr id="8" name="Picture 7"/>
          <p:cNvPicPr>
            <a:picLocks noChangeAspect="1"/>
          </p:cNvPicPr>
          <p:nvPr/>
        </p:nvPicPr>
        <p:blipFill>
          <a:blip r:embed="rId3"/>
          <a:stretch>
            <a:fillRect/>
          </a:stretch>
        </p:blipFill>
        <p:spPr>
          <a:xfrm>
            <a:off x="6657088" y="4286268"/>
            <a:ext cx="4934762" cy="2059197"/>
          </a:xfrm>
          <a:prstGeom prst="rect">
            <a:avLst/>
          </a:prstGeom>
        </p:spPr>
      </p:pic>
      <p:sp>
        <p:nvSpPr>
          <p:cNvPr id="10" name="TextBox 9"/>
          <p:cNvSpPr txBox="1"/>
          <p:nvPr/>
        </p:nvSpPr>
        <p:spPr>
          <a:xfrm>
            <a:off x="953472" y="4816117"/>
            <a:ext cx="3865435" cy="830997"/>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define X and y </a:t>
            </a:r>
          </a:p>
          <a:p>
            <a:r>
              <a:rPr lang="en-US" sz="1600" dirty="0">
                <a:latin typeface="Consolas" panose="020B0609020204030204" pitchFamily="49" charset="0"/>
              </a:rPr>
              <a:t>X = dataset[</a:t>
            </a:r>
            <a:r>
              <a:rPr lang="en-US" sz="1600" dirty="0">
                <a:solidFill>
                  <a:srgbClr val="C00000"/>
                </a:solidFill>
                <a:latin typeface="Consolas" panose="020B0609020204030204" pitchFamily="49" charset="0"/>
              </a:rPr>
              <a:t>'Text'</a:t>
            </a:r>
            <a:r>
              <a:rPr lang="en-US" sz="1600" dirty="0">
                <a:latin typeface="Consolas" panose="020B0609020204030204" pitchFamily="49" charset="0"/>
              </a:rPr>
              <a:t>]</a:t>
            </a:r>
          </a:p>
          <a:p>
            <a:r>
              <a:rPr lang="en-US" sz="1600" dirty="0">
                <a:latin typeface="Consolas" panose="020B0609020204030204" pitchFamily="49" charset="0"/>
              </a:rPr>
              <a:t>y = dataset[</a:t>
            </a:r>
            <a:r>
              <a:rPr lang="en-US" sz="1600" dirty="0">
                <a:solidFill>
                  <a:srgbClr val="C00000"/>
                </a:solidFill>
                <a:latin typeface="Consolas" panose="020B0609020204030204" pitchFamily="49" charset="0"/>
              </a:rPr>
              <a:t>'Label']</a:t>
            </a:r>
          </a:p>
        </p:txBody>
      </p:sp>
    </p:spTree>
    <p:extLst>
      <p:ext uri="{BB962C8B-B14F-4D97-AF65-F5344CB8AC3E}">
        <p14:creationId xmlns:p14="http://schemas.microsoft.com/office/powerpoint/2010/main" val="85211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p:txBody>
          <a:bodyPr>
            <a:normAutofit/>
          </a:bodyPr>
          <a:lstStyle/>
          <a:p>
            <a:r>
              <a:rPr lang="en-US" dirty="0"/>
              <a:t>Import </a:t>
            </a:r>
            <a:r>
              <a:rPr lang="en-US" dirty="0" err="1"/>
              <a:t>feature_extraction.text.CountVectorizer</a:t>
            </a:r>
            <a:r>
              <a:rPr lang="en-US" dirty="0"/>
              <a:t> from </a:t>
            </a:r>
            <a:r>
              <a:rPr lang="en-US" dirty="0" err="1"/>
              <a:t>sklearn</a:t>
            </a:r>
            <a:endParaRPr lang="en-US" dirty="0"/>
          </a:p>
          <a:p>
            <a:pPr marL="0" indent="0">
              <a:buNone/>
            </a:pPr>
            <a:endParaRPr lang="en-US" dirty="0"/>
          </a:p>
          <a:p>
            <a:pPr marL="0" indent="0">
              <a:buNone/>
            </a:pPr>
            <a:endParaRPr lang="en-US" dirty="0"/>
          </a:p>
          <a:p>
            <a:r>
              <a:rPr lang="en-US" dirty="0"/>
              <a:t>Build a </a:t>
            </a:r>
            <a:r>
              <a:rPr lang="en-US" dirty="0" err="1"/>
              <a:t>vectorizer</a:t>
            </a:r>
            <a:endParaRPr lang="en-US" dirty="0"/>
          </a:p>
          <a:p>
            <a:endParaRPr lang="en-US" dirty="0"/>
          </a:p>
        </p:txBody>
      </p:sp>
      <p:sp>
        <p:nvSpPr>
          <p:cNvPr id="5" name="TextBox 4"/>
          <p:cNvSpPr txBox="1"/>
          <p:nvPr/>
        </p:nvSpPr>
        <p:spPr>
          <a:xfrm>
            <a:off x="680338" y="1722445"/>
            <a:ext cx="846366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the </a:t>
            </a:r>
            <a:r>
              <a:rPr lang="en-US" sz="1600" i="1" dirty="0" err="1">
                <a:solidFill>
                  <a:schemeClr val="accent6">
                    <a:lumMod val="75000"/>
                  </a:schemeClr>
                </a:solidFill>
                <a:latin typeface="Consolas" panose="020B0609020204030204" pitchFamily="49" charset="0"/>
              </a:rPr>
              <a:t>CountVectorizer</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sklearn.feature_extraction.text</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CountVectorizer</a:t>
            </a:r>
            <a:endParaRPr lang="en-US" sz="1600" dirty="0">
              <a:latin typeface="Consolas" panose="020B0609020204030204" pitchFamily="49" charset="0"/>
            </a:endParaRPr>
          </a:p>
        </p:txBody>
      </p:sp>
      <p:sp>
        <p:nvSpPr>
          <p:cNvPr id="6" name="TextBox 5"/>
          <p:cNvSpPr txBox="1"/>
          <p:nvPr/>
        </p:nvSpPr>
        <p:spPr>
          <a:xfrm>
            <a:off x="680338" y="3254567"/>
            <a:ext cx="10755599" cy="1077218"/>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instantiate the </a:t>
            </a:r>
            <a:r>
              <a:rPr lang="en-US" sz="1600" i="1" dirty="0" err="1">
                <a:solidFill>
                  <a:schemeClr val="accent6">
                    <a:lumMod val="75000"/>
                  </a:schemeClr>
                </a:solidFill>
                <a:latin typeface="Consolas" panose="020B0609020204030204" pitchFamily="49" charset="0"/>
              </a:rPr>
              <a:t>vectorizer</a:t>
            </a:r>
            <a:endParaRPr lang="en-US" sz="1600" i="1" dirty="0">
              <a:solidFill>
                <a:schemeClr val="accent6">
                  <a:lumMod val="75000"/>
                </a:schemeClr>
              </a:solidFill>
              <a:latin typeface="Consolas" panose="020B0609020204030204" pitchFamily="49" charset="0"/>
            </a:endParaRPr>
          </a:p>
          <a:p>
            <a:r>
              <a:rPr lang="en-US" sz="1600" i="1" dirty="0">
                <a:solidFill>
                  <a:schemeClr val="accent6">
                    <a:lumMod val="75000"/>
                  </a:schemeClr>
                </a:solidFill>
                <a:latin typeface="Consolas" panose="020B0609020204030204" pitchFamily="49" charset="0"/>
              </a:rPr>
              <a:t># https://scikit-learn.org/stable/modules/generated/sklearn.feature_extraction.text.CountVectorizer.html</a:t>
            </a:r>
          </a:p>
          <a:p>
            <a:r>
              <a:rPr lang="en-US" sz="1600" dirty="0" err="1">
                <a:latin typeface="Consolas" panose="020B0609020204030204" pitchFamily="49" charset="0"/>
              </a:rPr>
              <a:t>vectorizer</a:t>
            </a:r>
            <a:r>
              <a:rPr lang="en-US" sz="1600" dirty="0">
                <a:latin typeface="Consolas" panose="020B0609020204030204" pitchFamily="49" charset="0"/>
              </a:rPr>
              <a:t> = </a:t>
            </a:r>
            <a:r>
              <a:rPr lang="en-US" sz="1600" dirty="0" err="1">
                <a:latin typeface="Consolas" panose="020B0609020204030204" pitchFamily="49" charset="0"/>
              </a:rPr>
              <a:t>CountVectorizer</a:t>
            </a:r>
            <a:r>
              <a:rPr lang="en-US" sz="1600" dirty="0">
                <a:latin typeface="Consolas" panose="020B0609020204030204" pitchFamily="49" charset="0"/>
              </a:rPr>
              <a:t>(encoding=</a:t>
            </a:r>
            <a:r>
              <a:rPr lang="en-US" sz="1600" dirty="0">
                <a:solidFill>
                  <a:srgbClr val="C00000"/>
                </a:solidFill>
                <a:latin typeface="Consolas" panose="020B0609020204030204" pitchFamily="49" charset="0"/>
              </a:rPr>
              <a:t>'utf-8'</a:t>
            </a:r>
            <a:r>
              <a:rPr lang="en-US" sz="1600" dirty="0">
                <a:latin typeface="Consolas" panose="020B0609020204030204" pitchFamily="49" charset="0"/>
              </a:rPr>
              <a:t>,stop_words=</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english</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r>
              <a:rPr lang="en-US" sz="1600" dirty="0" err="1">
                <a:latin typeface="Consolas" panose="020B0609020204030204" pitchFamily="49" charset="0"/>
              </a:rPr>
              <a:t>min_df</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0.02</a:t>
            </a:r>
            <a:r>
              <a:rPr lang="en-US" sz="1600" dirty="0">
                <a:latin typeface="Consolas" panose="020B0609020204030204" pitchFamily="49" charset="0"/>
              </a:rPr>
              <a:t>, </a:t>
            </a:r>
            <a:r>
              <a:rPr lang="en-US" sz="1600" dirty="0" err="1">
                <a:latin typeface="Consolas" panose="020B0609020204030204" pitchFamily="49" charset="0"/>
              </a:rPr>
              <a:t>max_df</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0.5</a:t>
            </a:r>
            <a:r>
              <a:rPr lang="en-US" sz="1600" dirty="0">
                <a:latin typeface="Consolas" panose="020B0609020204030204" pitchFamily="49" charset="0"/>
              </a:rPr>
              <a:t>)</a:t>
            </a:r>
          </a:p>
        </p:txBody>
      </p:sp>
    </p:spTree>
    <p:extLst>
      <p:ext uri="{BB962C8B-B14F-4D97-AF65-F5344CB8AC3E}">
        <p14:creationId xmlns:p14="http://schemas.microsoft.com/office/powerpoint/2010/main" val="189711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CountVectorizer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CountVectorizer</a:t>
            </a:r>
            <a:r>
              <a:rPr lang="en-US" dirty="0"/>
              <a:t> class</a:t>
            </a:r>
          </a:p>
          <a:p>
            <a:endParaRPr lang="en-US" dirty="0"/>
          </a:p>
          <a:p>
            <a:endParaRPr lang="en-US" dirty="0"/>
          </a:p>
          <a:p>
            <a:endParaRPr lang="en-US" dirty="0"/>
          </a:p>
          <a:p>
            <a:endParaRPr lang="en-US" dirty="0"/>
          </a:p>
          <a:p>
            <a:r>
              <a:rPr lang="en-US" dirty="0"/>
              <a:t>Parameters of </a:t>
            </a:r>
            <a:r>
              <a:rPr lang="en-US" dirty="0" err="1"/>
              <a:t>CountVectorizer</a:t>
            </a:r>
            <a:r>
              <a:rPr lang="en-US" dirty="0"/>
              <a:t>:</a:t>
            </a:r>
          </a:p>
          <a:p>
            <a:pPr lvl="1"/>
            <a:r>
              <a:rPr lang="en-US" b="1" i="1" dirty="0" err="1"/>
              <a:t>ngram_range</a:t>
            </a:r>
            <a:r>
              <a:rPr lang="en-US" b="1" i="1" dirty="0"/>
              <a:t> : </a:t>
            </a:r>
            <a:r>
              <a:rPr lang="en-US" dirty="0"/>
              <a:t>The lower and upper boundary of the range of n-values for different n-grams to be extracted. All values of n such that </a:t>
            </a:r>
            <a:r>
              <a:rPr lang="en-US" dirty="0" err="1"/>
              <a:t>min_n</a:t>
            </a:r>
            <a:r>
              <a:rPr lang="en-US" dirty="0"/>
              <a:t> &lt;= n &lt;= </a:t>
            </a:r>
            <a:r>
              <a:rPr lang="en-US" dirty="0" err="1"/>
              <a:t>max_n</a:t>
            </a:r>
            <a:r>
              <a:rPr lang="en-US" dirty="0"/>
              <a:t> will be used.</a:t>
            </a:r>
          </a:p>
          <a:p>
            <a:pPr lvl="1"/>
            <a:r>
              <a:rPr lang="en-US" b="1" i="1" dirty="0" err="1"/>
              <a:t>max_df</a:t>
            </a:r>
            <a:r>
              <a:rPr lang="en-US" b="1" i="1" dirty="0"/>
              <a:t> : </a:t>
            </a:r>
            <a:r>
              <a:rPr lang="en-US" dirty="0"/>
              <a:t>ignore terms that have a document frequency strictly higher than the given threshold (corpus-specific stop words). If float, the parameter represents a proportion of documents, integer absolute counts.</a:t>
            </a:r>
          </a:p>
          <a:p>
            <a:pPr lvl="1"/>
            <a:r>
              <a:rPr lang="en-US" b="1" dirty="0" err="1"/>
              <a:t>min_df</a:t>
            </a:r>
            <a:r>
              <a:rPr lang="en-US" b="1" dirty="0"/>
              <a:t> : </a:t>
            </a:r>
            <a:r>
              <a:rPr lang="en-US" b="1" i="1" dirty="0"/>
              <a:t>float in range [0.0, 1.0] or </a:t>
            </a:r>
            <a:r>
              <a:rPr lang="en-US" b="1" i="1" dirty="0" err="1"/>
              <a:t>int</a:t>
            </a:r>
            <a:r>
              <a:rPr lang="en-US" b="1" i="1" dirty="0"/>
              <a:t>, default=1 </a:t>
            </a:r>
            <a:r>
              <a:rPr lang="en-US" dirty="0"/>
              <a:t>ignore terms that have a document frequency strictly lower than the given threshold.</a:t>
            </a:r>
          </a:p>
          <a:p>
            <a:pPr lvl="1"/>
            <a:r>
              <a:rPr lang="en-US" b="1" dirty="0" err="1"/>
              <a:t>max_features</a:t>
            </a:r>
            <a:r>
              <a:rPr lang="en-US" b="1" dirty="0"/>
              <a:t> : </a:t>
            </a:r>
            <a:r>
              <a:rPr lang="en-US" dirty="0"/>
              <a:t>only consider the top </a:t>
            </a:r>
            <a:r>
              <a:rPr lang="en-US" dirty="0" err="1"/>
              <a:t>max_features</a:t>
            </a:r>
            <a:r>
              <a:rPr lang="en-US" dirty="0"/>
              <a:t> ordered by term frequency across the corpus.</a:t>
            </a:r>
          </a:p>
          <a:p>
            <a:pPr lvl="1"/>
            <a:r>
              <a:rPr lang="en-US" b="1" dirty="0"/>
              <a:t>binary: </a:t>
            </a:r>
            <a:r>
              <a:rPr lang="en-US" dirty="0"/>
              <a:t>If True, all non zero counts are set to 1</a:t>
            </a:r>
          </a:p>
          <a:p>
            <a:endParaRPr lang="en-US" dirty="0"/>
          </a:p>
          <a:p>
            <a:endParaRPr lang="en-US" dirty="0"/>
          </a:p>
          <a:p>
            <a:endParaRPr lang="en-US" dirty="0"/>
          </a:p>
          <a:p>
            <a:endParaRPr lang="en-US" dirty="0"/>
          </a:p>
          <a:p>
            <a:endParaRPr lang="en-US" dirty="0"/>
          </a:p>
        </p:txBody>
      </p:sp>
      <p:sp>
        <p:nvSpPr>
          <p:cNvPr id="4" name="Rectangle 3"/>
          <p:cNvSpPr/>
          <p:nvPr/>
        </p:nvSpPr>
        <p:spPr>
          <a:xfrm>
            <a:off x="504565" y="1732328"/>
            <a:ext cx="11050257" cy="1200329"/>
          </a:xfrm>
          <a:prstGeom prst="rect">
            <a:avLst/>
          </a:prstGeom>
          <a:solidFill>
            <a:schemeClr val="bg1">
              <a:lumMod val="95000"/>
            </a:schemeClr>
          </a:solidFill>
        </p:spPr>
        <p:txBody>
          <a:bodyPr wrap="square">
            <a:spAutoFit/>
          </a:bodyPr>
          <a:lstStyle/>
          <a:p>
            <a:r>
              <a:rPr lang="en-US" dirty="0"/>
              <a:t>class </a:t>
            </a:r>
            <a:r>
              <a:rPr lang="en-US" dirty="0" err="1"/>
              <a:t>sklearn.feature_extraction.text.</a:t>
            </a:r>
            <a:r>
              <a:rPr lang="en-US" b="1" dirty="0" err="1"/>
              <a:t>CountVectorizer</a:t>
            </a:r>
            <a:r>
              <a:rPr lang="en-US" dirty="0"/>
              <a:t>(input=’content’, encoding=’utf-8’, </a:t>
            </a:r>
            <a:r>
              <a:rPr lang="en-US" dirty="0" err="1"/>
              <a:t>decode_error</a:t>
            </a:r>
            <a:r>
              <a:rPr lang="en-US" dirty="0"/>
              <a:t>=’strict’, </a:t>
            </a:r>
            <a:r>
              <a:rPr lang="en-US" dirty="0" err="1"/>
              <a:t>strip_accents</a:t>
            </a:r>
            <a:r>
              <a:rPr lang="en-US" dirty="0"/>
              <a:t>=None, lowercase=True, preprocessor=None, tokenizer=None, </a:t>
            </a:r>
            <a:r>
              <a:rPr lang="en-US" dirty="0" err="1"/>
              <a:t>stop_words</a:t>
            </a:r>
            <a:r>
              <a:rPr lang="en-US" dirty="0"/>
              <a:t>=None, </a:t>
            </a:r>
            <a:r>
              <a:rPr lang="en-US" dirty="0" err="1"/>
              <a:t>token_pattern</a:t>
            </a:r>
            <a:r>
              <a:rPr lang="en-US" dirty="0"/>
              <a:t>=’(?u)\b\w\w+\b’, </a:t>
            </a:r>
            <a:r>
              <a:rPr lang="en-US" dirty="0" err="1"/>
              <a:t>ngram_range</a:t>
            </a:r>
            <a:r>
              <a:rPr lang="en-US" dirty="0"/>
              <a:t>=(1, 1), analyzer=’word’, </a:t>
            </a:r>
            <a:r>
              <a:rPr lang="en-US" dirty="0" err="1"/>
              <a:t>max_df</a:t>
            </a:r>
            <a:r>
              <a:rPr lang="en-US" dirty="0"/>
              <a:t>=1.0, </a:t>
            </a:r>
            <a:r>
              <a:rPr lang="en-US" dirty="0" err="1"/>
              <a:t>min_df</a:t>
            </a:r>
            <a:r>
              <a:rPr lang="en-US" dirty="0"/>
              <a:t>=1, </a:t>
            </a:r>
            <a:r>
              <a:rPr lang="en-US" dirty="0" err="1"/>
              <a:t>max_features</a:t>
            </a:r>
            <a:r>
              <a:rPr lang="en-US" dirty="0"/>
              <a:t>=None, vocabulary=None, binary=False, </a:t>
            </a:r>
            <a:r>
              <a:rPr lang="en-US" dirty="0" err="1"/>
              <a:t>dtype</a:t>
            </a:r>
            <a:r>
              <a:rPr lang="en-US" dirty="0"/>
              <a:t>=&lt;class ‘numpy.int64’&gt;)</a:t>
            </a:r>
          </a:p>
        </p:txBody>
      </p:sp>
    </p:spTree>
    <p:extLst>
      <p:ext uri="{BB962C8B-B14F-4D97-AF65-F5344CB8AC3E}">
        <p14:creationId xmlns:p14="http://schemas.microsoft.com/office/powerpoint/2010/main" val="174662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p:txBody>
          <a:bodyPr/>
          <a:lstStyle/>
          <a:p>
            <a:r>
              <a:rPr lang="en-US" dirty="0"/>
              <a:t>Learn the vocabulary dictionary and return term-document matrix</a:t>
            </a:r>
          </a:p>
          <a:p>
            <a:endParaRPr lang="en-US" dirty="0"/>
          </a:p>
          <a:p>
            <a:r>
              <a:rPr lang="en-US" dirty="0"/>
              <a:t>Get features / attributers / terms</a:t>
            </a:r>
          </a:p>
          <a:p>
            <a:endParaRPr lang="en-US" dirty="0"/>
          </a:p>
          <a:p>
            <a:r>
              <a:rPr lang="en-US" dirty="0"/>
              <a:t>Get the count of each terms in each document</a:t>
            </a:r>
          </a:p>
          <a:p>
            <a:endParaRPr lang="en-US" dirty="0"/>
          </a:p>
        </p:txBody>
      </p:sp>
      <p:sp>
        <p:nvSpPr>
          <p:cNvPr id="4" name="TextBox 3"/>
          <p:cNvSpPr txBox="1"/>
          <p:nvPr/>
        </p:nvSpPr>
        <p:spPr>
          <a:xfrm>
            <a:off x="680338" y="1668245"/>
            <a:ext cx="846366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Learn the vocabulary dictionary and return term-document matrix.</a:t>
            </a:r>
          </a:p>
          <a:p>
            <a:r>
              <a:rPr lang="en-US" sz="1600" dirty="0" err="1">
                <a:latin typeface="Consolas" panose="020B0609020204030204" pitchFamily="49" charset="0"/>
              </a:rPr>
              <a:t>X_vec</a:t>
            </a:r>
            <a:r>
              <a:rPr lang="en-US" sz="1600" dirty="0">
                <a:latin typeface="Consolas" panose="020B0609020204030204" pitchFamily="49" charset="0"/>
              </a:rPr>
              <a:t> = </a:t>
            </a:r>
            <a:r>
              <a:rPr lang="en-US" sz="1600" dirty="0" err="1">
                <a:latin typeface="Consolas" panose="020B0609020204030204" pitchFamily="49" charset="0"/>
              </a:rPr>
              <a:t>vectorizer.fit_transform</a:t>
            </a:r>
            <a:r>
              <a:rPr lang="en-US" sz="1600" dirty="0">
                <a:latin typeface="Consolas" panose="020B0609020204030204" pitchFamily="49" charset="0"/>
              </a:rPr>
              <a:t>(X)</a:t>
            </a:r>
          </a:p>
        </p:txBody>
      </p:sp>
      <p:sp>
        <p:nvSpPr>
          <p:cNvPr id="5" name="TextBox 4"/>
          <p:cNvSpPr txBox="1"/>
          <p:nvPr/>
        </p:nvSpPr>
        <p:spPr>
          <a:xfrm>
            <a:off x="680338" y="2677129"/>
            <a:ext cx="4675433"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print the terms</a:t>
            </a:r>
          </a:p>
          <a:p>
            <a:r>
              <a:rPr lang="en-US" sz="1600" dirty="0">
                <a:latin typeface="Consolas" panose="020B0609020204030204" pitchFamily="49" charset="0"/>
              </a:rPr>
              <a:t>print(</a:t>
            </a:r>
            <a:r>
              <a:rPr lang="en-US" sz="1600" dirty="0" err="1">
                <a:latin typeface="Consolas" panose="020B0609020204030204" pitchFamily="49" charset="0"/>
              </a:rPr>
              <a:t>vectorizer.get_feature_names</a:t>
            </a:r>
            <a:r>
              <a:rPr lang="en-US" sz="1600" dirty="0">
                <a:latin typeface="Consolas" panose="020B0609020204030204" pitchFamily="49" charset="0"/>
              </a:rPr>
              <a:t>())</a:t>
            </a:r>
          </a:p>
        </p:txBody>
      </p:sp>
      <p:sp>
        <p:nvSpPr>
          <p:cNvPr id="6" name="TextBox 5"/>
          <p:cNvSpPr txBox="1"/>
          <p:nvPr/>
        </p:nvSpPr>
        <p:spPr>
          <a:xfrm>
            <a:off x="680338" y="3714424"/>
            <a:ext cx="5518581"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get the count of each terms in each document</a:t>
            </a:r>
          </a:p>
          <a:p>
            <a:r>
              <a:rPr lang="en-US" sz="1600" dirty="0">
                <a:latin typeface="Consolas" panose="020B0609020204030204" pitchFamily="49" charset="0"/>
              </a:rPr>
              <a:t>print(</a:t>
            </a:r>
            <a:r>
              <a:rPr lang="en-US" sz="1600" dirty="0" err="1">
                <a:latin typeface="Consolas" panose="020B0609020204030204" pitchFamily="49" charset="0"/>
              </a:rPr>
              <a:t>X_vec.toarray</a:t>
            </a:r>
            <a:r>
              <a:rPr lang="en-US" sz="1600" dirty="0">
                <a:latin typeface="Consolas" panose="020B0609020204030204" pitchFamily="49" charset="0"/>
              </a:rPr>
              <a:t>())</a:t>
            </a:r>
          </a:p>
        </p:txBody>
      </p:sp>
    </p:spTree>
    <p:extLst>
      <p:ext uri="{BB962C8B-B14F-4D97-AF65-F5344CB8AC3E}">
        <p14:creationId xmlns:p14="http://schemas.microsoft.com/office/powerpoint/2010/main" val="424378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multinomial Naïve Bayes Classifier</a:t>
            </a:r>
          </a:p>
        </p:txBody>
      </p:sp>
      <p:sp>
        <p:nvSpPr>
          <p:cNvPr id="3" name="Content Placeholder 2"/>
          <p:cNvSpPr>
            <a:spLocks noGrp="1"/>
          </p:cNvSpPr>
          <p:nvPr>
            <p:ph idx="1"/>
          </p:nvPr>
        </p:nvSpPr>
        <p:spPr>
          <a:xfrm>
            <a:off x="504565" y="1567543"/>
            <a:ext cx="11135500" cy="4788806"/>
          </a:xfrm>
        </p:spPr>
        <p:txBody>
          <a:bodyPr/>
          <a:lstStyle/>
          <a:p>
            <a:r>
              <a:rPr lang="en-US" dirty="0"/>
              <a:t>Import cross validation</a:t>
            </a:r>
          </a:p>
          <a:p>
            <a:endParaRPr lang="en-US" dirty="0"/>
          </a:p>
          <a:p>
            <a:r>
              <a:rPr lang="en-US" dirty="0"/>
              <a:t>Import multinomial Naïve Bayes and create a Multinomial Naive Bayes Classifier</a:t>
            </a:r>
          </a:p>
          <a:p>
            <a:endParaRPr lang="en-US" dirty="0"/>
          </a:p>
          <a:p>
            <a:pPr marL="0" indent="0">
              <a:buNone/>
            </a:pPr>
            <a:endParaRPr lang="en-US" dirty="0"/>
          </a:p>
          <a:p>
            <a:pPr marL="0" indent="0">
              <a:buNone/>
            </a:pPr>
            <a:endParaRPr lang="en-US" dirty="0"/>
          </a:p>
        </p:txBody>
      </p:sp>
      <p:sp>
        <p:nvSpPr>
          <p:cNvPr id="5" name="TextBox 4"/>
          <p:cNvSpPr txBox="1"/>
          <p:nvPr/>
        </p:nvSpPr>
        <p:spPr>
          <a:xfrm>
            <a:off x="680338" y="1982747"/>
            <a:ext cx="8463660" cy="338554"/>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sklearn.model_selection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cross_val_score,cross_val_predict</a:t>
            </a:r>
            <a:endParaRPr lang="en-US" sz="1600" dirty="0">
              <a:latin typeface="Consolas" panose="020B0609020204030204" pitchFamily="49" charset="0"/>
            </a:endParaRPr>
          </a:p>
        </p:txBody>
      </p:sp>
      <p:sp>
        <p:nvSpPr>
          <p:cNvPr id="6" name="TextBox 5"/>
          <p:cNvSpPr txBox="1"/>
          <p:nvPr/>
        </p:nvSpPr>
        <p:spPr>
          <a:xfrm>
            <a:off x="680338" y="3375724"/>
            <a:ext cx="6326104" cy="584775"/>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sklearn.sklearn.naive_bayes</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MultinomialNB</a:t>
            </a:r>
            <a:endParaRPr lang="en-US" sz="1600" dirty="0">
              <a:latin typeface="Consolas" panose="020B0609020204030204" pitchFamily="49" charset="0"/>
            </a:endParaRPr>
          </a:p>
          <a:p>
            <a:r>
              <a:rPr lang="en-US" sz="1600" dirty="0" err="1">
                <a:latin typeface="Consolas" panose="020B0609020204030204" pitchFamily="49" charset="0"/>
              </a:rPr>
              <a:t>mnb</a:t>
            </a:r>
            <a:r>
              <a:rPr lang="en-US" sz="1600" dirty="0">
                <a:latin typeface="Consolas" panose="020B0609020204030204" pitchFamily="49" charset="0"/>
              </a:rPr>
              <a:t> = </a:t>
            </a:r>
            <a:r>
              <a:rPr lang="en-US" sz="1600" dirty="0" err="1">
                <a:latin typeface="Consolas" panose="020B0609020204030204" pitchFamily="49" charset="0"/>
              </a:rPr>
              <a:t>MultinomialNB</a:t>
            </a:r>
            <a:r>
              <a:rPr lang="en-US" sz="1600" dirty="0">
                <a:latin typeface="Consolas" panose="020B0609020204030204" pitchFamily="49" charset="0"/>
              </a:rPr>
              <a:t>()</a:t>
            </a:r>
          </a:p>
        </p:txBody>
      </p:sp>
    </p:spTree>
    <p:extLst>
      <p:ext uri="{BB962C8B-B14F-4D97-AF65-F5344CB8AC3E}">
        <p14:creationId xmlns:p14="http://schemas.microsoft.com/office/powerpoint/2010/main" val="33531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cross validation to test multinomial Naïve Bayes model</a:t>
            </a:r>
          </a:p>
        </p:txBody>
      </p:sp>
      <p:sp>
        <p:nvSpPr>
          <p:cNvPr id="3" name="Content Placeholder 2"/>
          <p:cNvSpPr>
            <a:spLocks noGrp="1"/>
          </p:cNvSpPr>
          <p:nvPr>
            <p:ph idx="1"/>
          </p:nvPr>
        </p:nvSpPr>
        <p:spPr>
          <a:xfrm>
            <a:off x="504565" y="1603168"/>
            <a:ext cx="11135500" cy="4753181"/>
          </a:xfrm>
        </p:spPr>
        <p:txBody>
          <a:bodyPr/>
          <a:lstStyle/>
          <a:p>
            <a:r>
              <a:rPr lang="en-US" dirty="0"/>
              <a:t>Accuracy from cross validation </a:t>
            </a:r>
          </a:p>
          <a:p>
            <a:endParaRPr lang="en-US" dirty="0"/>
          </a:p>
          <a:p>
            <a:endParaRPr lang="en-US" dirty="0"/>
          </a:p>
          <a:p>
            <a:r>
              <a:rPr lang="en-US" dirty="0"/>
              <a:t>Classification report and Confusion matrix</a:t>
            </a:r>
          </a:p>
          <a:p>
            <a:endParaRPr lang="en-US" dirty="0"/>
          </a:p>
          <a:p>
            <a:pPr marL="0" indent="0">
              <a:buNone/>
            </a:pPr>
            <a:endParaRPr lang="en-US" dirty="0"/>
          </a:p>
        </p:txBody>
      </p:sp>
      <p:sp>
        <p:nvSpPr>
          <p:cNvPr id="4" name="TextBox 3"/>
          <p:cNvSpPr txBox="1"/>
          <p:nvPr/>
        </p:nvSpPr>
        <p:spPr>
          <a:xfrm>
            <a:off x="632836" y="2006277"/>
            <a:ext cx="6326104" cy="584775"/>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score = </a:t>
            </a:r>
            <a:r>
              <a:rPr lang="en-US" sz="1600" dirty="0" err="1">
                <a:latin typeface="Consolas" panose="020B0609020204030204" pitchFamily="49" charset="0"/>
              </a:rPr>
              <a:t>cross_val_score</a:t>
            </a:r>
            <a:r>
              <a:rPr lang="en-US" sz="1600" dirty="0">
                <a:latin typeface="Consolas" panose="020B0609020204030204" pitchFamily="49" charset="0"/>
              </a:rPr>
              <a:t>(</a:t>
            </a:r>
            <a:r>
              <a:rPr lang="en-US" sz="1600" dirty="0" err="1">
                <a:latin typeface="Consolas" panose="020B0609020204030204" pitchFamily="49" charset="0"/>
              </a:rPr>
              <a:t>mnb,X_vec,y,cv</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10</a:t>
            </a:r>
            <a:r>
              <a:rPr lang="en-US" sz="1600" dirty="0">
                <a:latin typeface="Consolas" panose="020B0609020204030204" pitchFamily="49" charset="0"/>
              </a:rPr>
              <a:t>)</a:t>
            </a:r>
          </a:p>
          <a:p>
            <a:r>
              <a:rPr lang="en-US" sz="1600" dirty="0" err="1">
                <a:latin typeface="Consolas" panose="020B0609020204030204" pitchFamily="49" charset="0"/>
              </a:rPr>
              <a:t>score.mean</a:t>
            </a:r>
            <a:r>
              <a:rPr lang="en-US" sz="1600" dirty="0">
                <a:latin typeface="Consolas" panose="020B0609020204030204" pitchFamily="49" charset="0"/>
              </a:rPr>
              <a:t>()</a:t>
            </a:r>
          </a:p>
        </p:txBody>
      </p:sp>
      <p:sp>
        <p:nvSpPr>
          <p:cNvPr id="6" name="TextBox 5"/>
          <p:cNvSpPr txBox="1"/>
          <p:nvPr/>
        </p:nvSpPr>
        <p:spPr>
          <a:xfrm>
            <a:off x="632836" y="3572785"/>
            <a:ext cx="6326104"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get predicted class for y</a:t>
            </a:r>
          </a:p>
          <a:p>
            <a:r>
              <a:rPr lang="en-US" sz="1600" dirty="0" err="1">
                <a:latin typeface="Consolas" panose="020B0609020204030204" pitchFamily="49" charset="0"/>
              </a:rPr>
              <a:t>y_pred_class</a:t>
            </a:r>
            <a:r>
              <a:rPr lang="en-US" sz="1600" dirty="0">
                <a:latin typeface="Consolas" panose="020B0609020204030204" pitchFamily="49" charset="0"/>
              </a:rPr>
              <a:t> = </a:t>
            </a:r>
            <a:r>
              <a:rPr lang="en-US" sz="1600" dirty="0" err="1">
                <a:latin typeface="Consolas" panose="020B0609020204030204" pitchFamily="49" charset="0"/>
              </a:rPr>
              <a:t>cross_val_predict</a:t>
            </a:r>
            <a:r>
              <a:rPr lang="en-US" sz="1600" dirty="0">
                <a:latin typeface="Consolas" panose="020B0609020204030204" pitchFamily="49" charset="0"/>
              </a:rPr>
              <a:t>(</a:t>
            </a:r>
            <a:r>
              <a:rPr lang="en-US" sz="1600" dirty="0" err="1">
                <a:latin typeface="Consolas" panose="020B0609020204030204" pitchFamily="49" charset="0"/>
              </a:rPr>
              <a:t>mnb,X_vec,y,cv</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10</a:t>
            </a:r>
            <a:r>
              <a:rPr lang="en-US" sz="1600" dirty="0">
                <a:latin typeface="Consolas" panose="020B0609020204030204" pitchFamily="49" charset="0"/>
              </a:rPr>
              <a:t>)</a:t>
            </a:r>
          </a:p>
        </p:txBody>
      </p:sp>
      <p:sp>
        <p:nvSpPr>
          <p:cNvPr id="7" name="TextBox 6"/>
          <p:cNvSpPr txBox="1"/>
          <p:nvPr/>
        </p:nvSpPr>
        <p:spPr>
          <a:xfrm>
            <a:off x="632836" y="4284792"/>
            <a:ext cx="10031206" cy="584775"/>
          </a:xfrm>
          <a:prstGeom prst="rect">
            <a:avLst/>
          </a:prstGeom>
          <a:solidFill>
            <a:schemeClr val="bg1">
              <a:lumMod val="95000"/>
            </a:schemeClr>
          </a:solidFill>
        </p:spPr>
        <p:txBody>
          <a:bodyPr wrap="square" rtlCol="0">
            <a:spAutoFit/>
          </a:bodyPr>
          <a:lstStyle/>
          <a:p>
            <a:r>
              <a:rPr lang="en-US" sz="1600" dirty="0">
                <a:solidFill>
                  <a:schemeClr val="accent6">
                    <a:lumMod val="75000"/>
                  </a:schemeClr>
                </a:solidFill>
                <a:latin typeface="Consolas" panose="020B0609020204030204" pitchFamily="49" charset="0"/>
              </a:rPr>
              <a:t>print</a:t>
            </a:r>
            <a:r>
              <a:rPr lang="en-US" sz="1600" dirty="0">
                <a:solidFill>
                  <a:srgbClr val="C00000"/>
                </a:solidFill>
                <a:latin typeface="Consolas" panose="020B0609020204030204" pitchFamily="49" charset="0"/>
              </a:rPr>
              <a:t>("Confusion Matrix:", "\n", </a:t>
            </a:r>
            <a:r>
              <a:rPr lang="en-US" sz="1600" dirty="0" err="1">
                <a:solidFill>
                  <a:schemeClr val="accent6">
                    <a:lumMod val="75000"/>
                  </a:schemeClr>
                </a:solidFill>
                <a:latin typeface="Consolas" panose="020B0609020204030204" pitchFamily="49" charset="0"/>
              </a:rPr>
              <a:t>confusion_matrix</a:t>
            </a:r>
            <a:r>
              <a:rPr lang="en-US" sz="1600" dirty="0">
                <a:solidFill>
                  <a:schemeClr val="accent6">
                    <a:lumMod val="75000"/>
                  </a:schemeClr>
                </a:solidFill>
                <a:latin typeface="Consolas" panose="020B0609020204030204" pitchFamily="49" charset="0"/>
              </a:rPr>
              <a:t>(y, </a:t>
            </a:r>
            <a:r>
              <a:rPr lang="en-US" sz="1600" dirty="0" err="1">
                <a:solidFill>
                  <a:schemeClr val="accent6">
                    <a:lumMod val="75000"/>
                  </a:schemeClr>
                </a:solidFill>
                <a:latin typeface="Consolas" panose="020B0609020204030204" pitchFamily="49" charset="0"/>
              </a:rPr>
              <a:t>y_pred_class</a:t>
            </a:r>
            <a:r>
              <a:rPr lang="en-US" sz="1600" dirty="0">
                <a:solidFill>
                  <a:schemeClr val="accent6">
                    <a:lumMod val="75000"/>
                  </a:schemeClr>
                </a:solidFill>
                <a:latin typeface="Consolas" panose="020B0609020204030204" pitchFamily="49" charset="0"/>
              </a:rPr>
              <a:t>))</a:t>
            </a:r>
          </a:p>
          <a:p>
            <a:r>
              <a:rPr lang="en-US" sz="1600" dirty="0">
                <a:solidFill>
                  <a:schemeClr val="accent6">
                    <a:lumMod val="75000"/>
                  </a:schemeClr>
                </a:solidFill>
                <a:latin typeface="Consolas" panose="020B0609020204030204" pitchFamily="49" charset="0"/>
              </a:rPr>
              <a:t>print(</a:t>
            </a:r>
            <a:r>
              <a:rPr lang="en-US" sz="1600" dirty="0">
                <a:solidFill>
                  <a:srgbClr val="C00000"/>
                </a:solidFill>
                <a:latin typeface="Consolas" panose="020B0609020204030204" pitchFamily="49" charset="0"/>
              </a:rPr>
              <a:t>"Classification Report:","\n"</a:t>
            </a:r>
            <a:r>
              <a:rPr lang="en-US" sz="1600" dirty="0">
                <a:solidFill>
                  <a:schemeClr val="accent6">
                    <a:lumMod val="75000"/>
                  </a:schemeClr>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classification_report</a:t>
            </a:r>
            <a:r>
              <a:rPr lang="en-US" sz="1600" dirty="0">
                <a:solidFill>
                  <a:schemeClr val="accent6">
                    <a:lumMod val="75000"/>
                  </a:schemeClr>
                </a:solidFill>
                <a:latin typeface="Consolas" panose="020B0609020204030204" pitchFamily="49" charset="0"/>
              </a:rPr>
              <a:t>(y, </a:t>
            </a:r>
            <a:r>
              <a:rPr lang="en-US" sz="1600" dirty="0" err="1">
                <a:solidFill>
                  <a:schemeClr val="accent6">
                    <a:lumMod val="75000"/>
                  </a:schemeClr>
                </a:solidFill>
                <a:latin typeface="Consolas" panose="020B0609020204030204" pitchFamily="49" charset="0"/>
              </a:rPr>
              <a:t>y_pred_class</a:t>
            </a:r>
            <a:r>
              <a:rPr lang="en-US" sz="1600" dirty="0">
                <a:solidFill>
                  <a:schemeClr val="accent6">
                    <a:lumMod val="75000"/>
                  </a:schemeClr>
                </a:solidFill>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2307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t>Naïve Bayes Learning – Review of the method (Weather/Golf Dataset)</a:t>
            </a:r>
            <a:endParaRPr lang="zh-HK" altLang="en-US" dirty="0"/>
          </a:p>
        </p:txBody>
      </p:sp>
      <p:sp>
        <p:nvSpPr>
          <p:cNvPr id="3" name="Slide Number Placeholder 2"/>
          <p:cNvSpPr>
            <a:spLocks noGrp="1"/>
          </p:cNvSpPr>
          <p:nvPr>
            <p:ph type="sldNum" sz="quarter" idx="12"/>
          </p:nvPr>
        </p:nvSpPr>
        <p:spPr/>
        <p:txBody>
          <a:bodyPr/>
          <a:lstStyle/>
          <a:p>
            <a:fld id="{E609B8FF-A56C-4439-A633-F049EC3AB0B7}" type="slidenum">
              <a:rPr lang="en-US" smtClean="0"/>
              <a:pPr/>
              <a:t>2</a:t>
            </a:fld>
            <a:endParaRPr lang="en-US"/>
          </a:p>
        </p:txBody>
      </p:sp>
      <p:sp>
        <p:nvSpPr>
          <p:cNvPr id="6" name="Content Placeholder 5"/>
          <p:cNvSpPr>
            <a:spLocks noGrp="1"/>
          </p:cNvSpPr>
          <p:nvPr>
            <p:ph sz="quarter" idx="1"/>
          </p:nvPr>
        </p:nvSpPr>
        <p:spPr/>
        <p:txBody>
          <a:bodyPr>
            <a:normAutofit/>
          </a:bodyPr>
          <a:lstStyle/>
          <a:p>
            <a:r>
              <a:rPr lang="en-US" altLang="zh-HK" sz="2400" dirty="0"/>
              <a:t>We build the NB model based on counting</a:t>
            </a:r>
          </a:p>
          <a:p>
            <a:endParaRPr lang="en-US" altLang="zh-HK" sz="2400" dirty="0"/>
          </a:p>
          <a:p>
            <a:endParaRPr lang="en-US" altLang="zh-HK" sz="2400" dirty="0"/>
          </a:p>
          <a:p>
            <a:pPr marL="0" indent="0">
              <a:buNone/>
            </a:pPr>
            <a:endParaRPr lang="en-US" altLang="zh-HK" sz="2400" dirty="0"/>
          </a:p>
          <a:p>
            <a:pPr marL="0" indent="0">
              <a:buNone/>
            </a:pPr>
            <a:endParaRPr lang="en-US" altLang="zh-HK" sz="300" dirty="0"/>
          </a:p>
          <a:p>
            <a:r>
              <a:rPr lang="en-US" altLang="zh-HK" sz="2400" dirty="0"/>
              <a:t>Once we have the NB model, we can use it event “play” based on different set of evidences. to predict the </a:t>
            </a:r>
            <a:endParaRPr lang="zh-HK" altLang="en-US"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76401"/>
            <a:ext cx="5105400" cy="1531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626" y="3962400"/>
            <a:ext cx="33623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886" y="4562564"/>
            <a:ext cx="3651261" cy="212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0650" y="5151547"/>
            <a:ext cx="36290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455616" y="3962400"/>
            <a:ext cx="4134059" cy="1200329"/>
          </a:xfrm>
          <a:prstGeom prst="rect">
            <a:avLst/>
          </a:prstGeom>
        </p:spPr>
        <p:txBody>
          <a:bodyPr wrap="square">
            <a:spAutoFit/>
          </a:bodyPr>
          <a:lstStyle/>
          <a:p>
            <a:r>
              <a:rPr lang="en-US" altLang="zh-HK" dirty="0"/>
              <a:t>We can ignore </a:t>
            </a:r>
            <a:r>
              <a:rPr lang="en-US" altLang="zh-HK" dirty="0" err="1"/>
              <a:t>Pr</a:t>
            </a:r>
            <a:r>
              <a:rPr lang="en-US" altLang="zh-HK" dirty="0"/>
              <a:t>(E) because we only need to “relatively” compare the value to other class. Therefore we have the following results:</a:t>
            </a:r>
            <a:endParaRPr lang="zh-HK" altLang="en-US" dirty="0"/>
          </a:p>
        </p:txBody>
      </p:sp>
      <p:pic>
        <p:nvPicPr>
          <p:cNvPr id="1026" name="Picture 2" descr="We will build a nave Bayes classifier based on the below weather ...">
            <a:extLst>
              <a:ext uri="{FF2B5EF4-FFF2-40B4-BE49-F238E27FC236}">
                <a16:creationId xmlns:a16="http://schemas.microsoft.com/office/drawing/2014/main" id="{BD88B3FF-0EED-4318-A8CC-60951CECE9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4795" b="4059"/>
          <a:stretch/>
        </p:blipFill>
        <p:spPr bwMode="auto">
          <a:xfrm>
            <a:off x="8112154" y="815456"/>
            <a:ext cx="3087149" cy="244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6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cross validation to test multinomial Naïve Bayes model</a:t>
            </a:r>
          </a:p>
        </p:txBody>
      </p:sp>
      <p:sp>
        <p:nvSpPr>
          <p:cNvPr id="3" name="Content Placeholder 2"/>
          <p:cNvSpPr>
            <a:spLocks noGrp="1"/>
          </p:cNvSpPr>
          <p:nvPr>
            <p:ph idx="1"/>
          </p:nvPr>
        </p:nvSpPr>
        <p:spPr>
          <a:xfrm>
            <a:off x="504565" y="1555668"/>
            <a:ext cx="11135500" cy="4800682"/>
          </a:xfrm>
        </p:spPr>
        <p:txBody>
          <a:bodyPr/>
          <a:lstStyle/>
          <a:p>
            <a:r>
              <a:rPr lang="en-US" dirty="0"/>
              <a:t>Import roc and </a:t>
            </a:r>
            <a:r>
              <a:rPr lang="en-US" dirty="0" err="1"/>
              <a:t>auc</a:t>
            </a:r>
            <a:endParaRPr lang="en-US" dirty="0"/>
          </a:p>
          <a:p>
            <a:endParaRPr lang="en-US" dirty="0"/>
          </a:p>
          <a:p>
            <a:endParaRPr lang="en-US" dirty="0"/>
          </a:p>
          <a:p>
            <a:r>
              <a:rPr lang="en-US" altLang="zh-CN" dirty="0"/>
              <a:t>Get </a:t>
            </a:r>
            <a:r>
              <a:rPr lang="en-US" altLang="zh-CN" dirty="0" err="1"/>
              <a:t>fpr</a:t>
            </a:r>
            <a:r>
              <a:rPr lang="en-US" altLang="zh-CN" dirty="0"/>
              <a:t>, </a:t>
            </a:r>
            <a:r>
              <a:rPr lang="en-US" altLang="zh-CN" dirty="0" err="1"/>
              <a:t>tpr</a:t>
            </a:r>
            <a:r>
              <a:rPr lang="en-US" altLang="zh-CN" dirty="0"/>
              <a:t> and thresholds to construct ROC curve</a:t>
            </a:r>
          </a:p>
          <a:p>
            <a:endParaRPr lang="en-US" dirty="0"/>
          </a:p>
          <a:p>
            <a:r>
              <a:rPr lang="en-US" dirty="0"/>
              <a:t>AUC</a:t>
            </a:r>
          </a:p>
          <a:p>
            <a:endParaRPr lang="en-US" dirty="0"/>
          </a:p>
        </p:txBody>
      </p:sp>
      <p:sp>
        <p:nvSpPr>
          <p:cNvPr id="5" name="TextBox 4"/>
          <p:cNvSpPr txBox="1"/>
          <p:nvPr/>
        </p:nvSpPr>
        <p:spPr>
          <a:xfrm>
            <a:off x="632836" y="2006277"/>
            <a:ext cx="7026748" cy="584775"/>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sklearn.metrics</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roc_curve</a:t>
            </a:r>
            <a:endParaRPr lang="en-US" sz="1600" dirty="0">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sklearn.metrics</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auc</a:t>
            </a:r>
            <a:endParaRPr lang="en-US" sz="1600" dirty="0">
              <a:latin typeface="Consolas" panose="020B0609020204030204" pitchFamily="49" charset="0"/>
            </a:endParaRPr>
          </a:p>
        </p:txBody>
      </p:sp>
      <p:sp>
        <p:nvSpPr>
          <p:cNvPr id="6" name="TextBox 5"/>
          <p:cNvSpPr txBox="1"/>
          <p:nvPr/>
        </p:nvSpPr>
        <p:spPr>
          <a:xfrm>
            <a:off x="632835" y="3596538"/>
            <a:ext cx="10256837" cy="338554"/>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fpr</a:t>
            </a:r>
            <a:r>
              <a:rPr lang="en-US" sz="1600" dirty="0">
                <a:latin typeface="Consolas" panose="020B0609020204030204" pitchFamily="49" charset="0"/>
              </a:rPr>
              <a:t>, </a:t>
            </a:r>
            <a:r>
              <a:rPr lang="en-US" sz="1600" dirty="0" err="1">
                <a:latin typeface="Consolas" panose="020B0609020204030204" pitchFamily="49" charset="0"/>
              </a:rPr>
              <a:t>tpr</a:t>
            </a:r>
            <a:r>
              <a:rPr lang="en-US" sz="1600" dirty="0">
                <a:latin typeface="Consolas" panose="020B0609020204030204" pitchFamily="49" charset="0"/>
              </a:rPr>
              <a:t>, thresholds = </a:t>
            </a:r>
            <a:r>
              <a:rPr lang="en-US" sz="1600" dirty="0" err="1">
                <a:latin typeface="Consolas" panose="020B0609020204030204" pitchFamily="49" charset="0"/>
              </a:rPr>
              <a:t>roc_curve</a:t>
            </a:r>
            <a:r>
              <a:rPr lang="en-US" sz="1600" dirty="0">
                <a:latin typeface="Consolas" panose="020B0609020204030204" pitchFamily="49" charset="0"/>
              </a:rPr>
              <a:t>(y, </a:t>
            </a:r>
            <a:r>
              <a:rPr lang="en-US" sz="1600" dirty="0" err="1">
                <a:latin typeface="Consolas" panose="020B0609020204030204" pitchFamily="49" charset="0"/>
              </a:rPr>
              <a:t>y_pred_prob</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1</a:t>
            </a:r>
            <a:r>
              <a:rPr lang="en-US" sz="1600" dirty="0">
                <a:latin typeface="Consolas" panose="020B0609020204030204" pitchFamily="49" charset="0"/>
              </a:rPr>
              <a:t>], </a:t>
            </a:r>
            <a:r>
              <a:rPr lang="en-US" sz="1600" dirty="0" err="1">
                <a:latin typeface="Consolas" panose="020B0609020204030204" pitchFamily="49" charset="0"/>
              </a:rPr>
              <a:t>pos_label</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1</a:t>
            </a:r>
            <a:r>
              <a:rPr lang="en-US" sz="1600" dirty="0">
                <a:latin typeface="Consolas" panose="020B0609020204030204" pitchFamily="49" charset="0"/>
              </a:rPr>
              <a:t>)</a:t>
            </a:r>
          </a:p>
        </p:txBody>
      </p:sp>
      <p:sp>
        <p:nvSpPr>
          <p:cNvPr id="7" name="TextBox 6"/>
          <p:cNvSpPr txBox="1"/>
          <p:nvPr/>
        </p:nvSpPr>
        <p:spPr>
          <a:xfrm>
            <a:off x="632836" y="4602024"/>
            <a:ext cx="2941638" cy="830997"/>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Area under ROC curve</a:t>
            </a:r>
          </a:p>
          <a:p>
            <a:r>
              <a:rPr lang="en-US" sz="1600" dirty="0" err="1">
                <a:latin typeface="Consolas" panose="020B0609020204030204" pitchFamily="49" charset="0"/>
              </a:rPr>
              <a:t>roc_auc</a:t>
            </a:r>
            <a:r>
              <a:rPr lang="en-US" sz="1600" dirty="0">
                <a:latin typeface="Consolas" panose="020B0609020204030204" pitchFamily="49" charset="0"/>
              </a:rPr>
              <a:t>=</a:t>
            </a:r>
            <a:r>
              <a:rPr lang="en-US" sz="1600" dirty="0" err="1">
                <a:latin typeface="Consolas" panose="020B0609020204030204" pitchFamily="49" charset="0"/>
              </a:rPr>
              <a:t>auc</a:t>
            </a:r>
            <a:r>
              <a:rPr lang="en-US" sz="1600" dirty="0">
                <a:latin typeface="Consolas" panose="020B0609020204030204" pitchFamily="49" charset="0"/>
              </a:rPr>
              <a:t>(</a:t>
            </a:r>
            <a:r>
              <a:rPr lang="en-US" sz="1600" dirty="0" err="1">
                <a:latin typeface="Consolas" panose="020B0609020204030204" pitchFamily="49" charset="0"/>
              </a:rPr>
              <a:t>fpr,tpr</a:t>
            </a:r>
            <a:r>
              <a:rPr lang="en-US" sz="1600" dirty="0">
                <a:latin typeface="Consolas" panose="020B0609020204030204" pitchFamily="49" charset="0"/>
              </a:rPr>
              <a:t>)</a:t>
            </a:r>
          </a:p>
          <a:p>
            <a:r>
              <a:rPr lang="en-US" sz="1600" dirty="0" err="1">
                <a:latin typeface="Consolas" panose="020B0609020204030204" pitchFamily="49" charset="0"/>
              </a:rPr>
              <a:t>roc_auc</a:t>
            </a:r>
            <a:endParaRPr lang="en-US" sz="1600" dirty="0">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5149819" y="3898991"/>
            <a:ext cx="4076700" cy="2790825"/>
          </a:xfrm>
          <a:prstGeom prst="rect">
            <a:avLst/>
          </a:prstGeom>
        </p:spPr>
      </p:pic>
    </p:spTree>
    <p:extLst>
      <p:ext uri="{BB962C8B-B14F-4D97-AF65-F5344CB8AC3E}">
        <p14:creationId xmlns:p14="http://schemas.microsoft.com/office/powerpoint/2010/main" val="406484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504565" y="1266354"/>
            <a:ext cx="10401123" cy="5089996"/>
          </a:xfrm>
        </p:spPr>
        <p:txBody>
          <a:bodyPr>
            <a:normAutofit lnSpcReduction="10000"/>
          </a:bodyPr>
          <a:lstStyle/>
          <a:p>
            <a:r>
              <a:rPr lang="en-US" dirty="0"/>
              <a:t>Naive Bayes methods are a set of supervised learning algorithms based on applying Bayes’ theorem with the “naive” assumption of conditional independence between every pair of features given the value of the class variable.</a:t>
            </a:r>
          </a:p>
          <a:p>
            <a:r>
              <a:rPr lang="en-US" altLang="zh-CN" dirty="0"/>
              <a:t>What kind of attributes we can use for NB model?</a:t>
            </a:r>
            <a:endParaRPr lang="en-US" dirty="0"/>
          </a:p>
          <a:p>
            <a:r>
              <a:rPr lang="en-US" dirty="0"/>
              <a:t>Naïve Bayes from Python </a:t>
            </a:r>
            <a:r>
              <a:rPr lang="en-US" dirty="0" err="1"/>
              <a:t>sklearn</a:t>
            </a:r>
            <a:br>
              <a:rPr lang="en-US" dirty="0"/>
            </a:br>
            <a:r>
              <a:rPr lang="en-US" sz="1800" dirty="0">
                <a:hlinkClick r:id="rId2"/>
              </a:rPr>
              <a:t>https://scikit-learn.org/stable/modules/naive_bayes.html#multinomial-naive-bayes</a:t>
            </a:r>
            <a:r>
              <a:rPr lang="en-US" sz="1800" dirty="0"/>
              <a:t> </a:t>
            </a:r>
          </a:p>
          <a:p>
            <a:pPr lvl="1"/>
            <a:r>
              <a:rPr lang="en-US" dirty="0"/>
              <a:t>Multinomial Naive Bayes </a:t>
            </a:r>
            <a:r>
              <a:rPr lang="en-US" sz="1800" dirty="0">
                <a:hlinkClick r:id="rId3"/>
              </a:rPr>
              <a:t>https://scikit-learn.org/stable/modules/generated/sklearn.naive_bayes.MultinomialNB.html#sklearn.naive_bayes.MultinomialNB</a:t>
            </a:r>
            <a:endParaRPr lang="en-US" sz="1800" dirty="0"/>
          </a:p>
          <a:p>
            <a:pPr lvl="2"/>
            <a:r>
              <a:rPr lang="en-US" dirty="0"/>
              <a:t>The multinomial Naive Bayes classifier is suitable for classification with discrete features based on </a:t>
            </a:r>
          </a:p>
          <a:p>
            <a:pPr lvl="1"/>
            <a:r>
              <a:rPr lang="en-US" dirty="0"/>
              <a:t>Gaussian Naive Bayes</a:t>
            </a:r>
          </a:p>
          <a:p>
            <a:pPr lvl="2"/>
            <a:r>
              <a:rPr lang="en-US" dirty="0"/>
              <a:t>Dealing with continuous data occurrence counts.</a:t>
            </a:r>
          </a:p>
          <a:p>
            <a:pPr lvl="2"/>
            <a:endParaRPr lang="en-US" dirty="0"/>
          </a:p>
        </p:txBody>
      </p:sp>
    </p:spTree>
    <p:extLst>
      <p:ext uri="{BB962C8B-B14F-4D97-AF65-F5344CB8AC3E}">
        <p14:creationId xmlns:p14="http://schemas.microsoft.com/office/powerpoint/2010/main" val="153635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Naïve Bayes – Multinomial NB – Data preparation</a:t>
            </a:r>
          </a:p>
        </p:txBody>
      </p:sp>
      <p:sp>
        <p:nvSpPr>
          <p:cNvPr id="3" name="Content Placeholder 2"/>
          <p:cNvSpPr>
            <a:spLocks noGrp="1"/>
          </p:cNvSpPr>
          <p:nvPr>
            <p:ph idx="1"/>
          </p:nvPr>
        </p:nvSpPr>
        <p:spPr/>
        <p:txBody>
          <a:bodyPr>
            <a:normAutofit/>
          </a:bodyPr>
          <a:lstStyle/>
          <a:p>
            <a:r>
              <a:rPr lang="en-US" dirty="0"/>
              <a:t>Weather / Golf example</a:t>
            </a:r>
          </a:p>
          <a:p>
            <a:r>
              <a:rPr lang="en-US" dirty="0"/>
              <a:t>Convert string labels (both attributes and target variable) into numbers</a:t>
            </a:r>
          </a:p>
          <a:p>
            <a:pPr lvl="1"/>
            <a:r>
              <a:rPr lang="en-US" dirty="0"/>
              <a:t>Import and create label encoder</a:t>
            </a:r>
          </a:p>
          <a:p>
            <a:pPr lvl="1"/>
            <a:endParaRPr lang="en-US" dirty="0"/>
          </a:p>
          <a:p>
            <a:pPr lvl="1"/>
            <a:endParaRPr lang="en-US" dirty="0"/>
          </a:p>
          <a:p>
            <a:pPr marL="457200" lvl="1" indent="0">
              <a:buNone/>
            </a:pPr>
            <a:endParaRPr lang="en-US" dirty="0"/>
          </a:p>
          <a:p>
            <a:pPr marL="457200" lvl="1" indent="0">
              <a:buNone/>
            </a:pPr>
            <a:endParaRPr lang="en-US" dirty="0"/>
          </a:p>
          <a:p>
            <a:pPr lvl="1"/>
            <a:r>
              <a:rPr lang="en-US" dirty="0"/>
              <a:t>Converting string labels into numbers</a:t>
            </a:r>
          </a:p>
          <a:p>
            <a:pPr marL="0" indent="0">
              <a:buNone/>
            </a:pPr>
            <a:endParaRPr lang="en-US" dirty="0"/>
          </a:p>
          <a:p>
            <a:endParaRPr lang="en-US" dirty="0"/>
          </a:p>
          <a:p>
            <a:endParaRPr lang="en-US" dirty="0"/>
          </a:p>
          <a:p>
            <a:endParaRPr lang="en-US" dirty="0"/>
          </a:p>
        </p:txBody>
      </p:sp>
      <p:sp>
        <p:nvSpPr>
          <p:cNvPr id="4" name="TextBox 3"/>
          <p:cNvSpPr txBox="1"/>
          <p:nvPr/>
        </p:nvSpPr>
        <p:spPr>
          <a:xfrm>
            <a:off x="1301013" y="2667146"/>
            <a:ext cx="4386723" cy="1077218"/>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a:t>
            </a:r>
            <a:r>
              <a:rPr lang="en-US" sz="1600" i="1" dirty="0" err="1">
                <a:solidFill>
                  <a:schemeClr val="accent6">
                    <a:lumMod val="75000"/>
                  </a:schemeClr>
                </a:solidFill>
                <a:latin typeface="Consolas" panose="020B0609020204030204" pitchFamily="49" charset="0"/>
              </a:rPr>
              <a:t>LabelEncoder</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preprocessing</a:t>
            </a:r>
          </a:p>
          <a:p>
            <a:r>
              <a:rPr lang="en-US" sz="1600" i="1" dirty="0">
                <a:solidFill>
                  <a:schemeClr val="accent6">
                    <a:lumMod val="75000"/>
                  </a:schemeClr>
                </a:solidFill>
                <a:latin typeface="Consolas" panose="020B0609020204030204" pitchFamily="49" charset="0"/>
              </a:rPr>
              <a:t>#creating </a:t>
            </a:r>
            <a:r>
              <a:rPr lang="en-US" sz="1600" i="1" dirty="0" err="1">
                <a:solidFill>
                  <a:schemeClr val="accent6">
                    <a:lumMod val="75000"/>
                  </a:schemeClr>
                </a:solidFill>
                <a:latin typeface="Consolas" panose="020B0609020204030204" pitchFamily="49" charset="0"/>
              </a:rPr>
              <a:t>labelEncoder</a:t>
            </a:r>
            <a:endParaRPr lang="en-US" sz="1600" i="1" dirty="0">
              <a:solidFill>
                <a:schemeClr val="accent6">
                  <a:lumMod val="75000"/>
                </a:schemeClr>
              </a:solidFill>
              <a:latin typeface="Consolas" panose="020B0609020204030204" pitchFamily="49" charset="0"/>
            </a:endParaRPr>
          </a:p>
          <a:p>
            <a:r>
              <a:rPr lang="en-US" sz="1600" dirty="0">
                <a:latin typeface="Consolas" panose="020B0609020204030204" pitchFamily="49" charset="0"/>
              </a:rPr>
              <a:t>le </a:t>
            </a:r>
            <a:r>
              <a:rPr lang="en-US" sz="1600" dirty="0">
                <a:solidFill>
                  <a:srgbClr val="7030A0"/>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preprocessing.LabelEncoder</a:t>
            </a:r>
            <a:r>
              <a:rPr lang="en-US" sz="1600" dirty="0">
                <a:latin typeface="Consolas" panose="020B0609020204030204" pitchFamily="49" charset="0"/>
              </a:rPr>
              <a:t>()</a:t>
            </a:r>
          </a:p>
        </p:txBody>
      </p:sp>
      <p:sp>
        <p:nvSpPr>
          <p:cNvPr id="7" name="Rectangle 6">
            <a:extLst>
              <a:ext uri="{FF2B5EF4-FFF2-40B4-BE49-F238E27FC236}">
                <a16:creationId xmlns:a16="http://schemas.microsoft.com/office/drawing/2014/main" id="{0B07DB0D-A652-4D36-BAF5-9E523FB7762B}"/>
              </a:ext>
            </a:extLst>
          </p:cNvPr>
          <p:cNvSpPr/>
          <p:nvPr/>
        </p:nvSpPr>
        <p:spPr>
          <a:xfrm>
            <a:off x="6160316" y="2815478"/>
            <a:ext cx="3797416" cy="646331"/>
          </a:xfrm>
          <a:prstGeom prst="rect">
            <a:avLst/>
          </a:prstGeom>
        </p:spPr>
        <p:txBody>
          <a:bodyPr wrap="square">
            <a:spAutoFit/>
          </a:bodyPr>
          <a:lstStyle/>
          <a:p>
            <a:r>
              <a:rPr lang="en-US" i="1" dirty="0">
                <a:solidFill>
                  <a:schemeClr val="accent2"/>
                </a:solidFill>
              </a:rPr>
              <a:t>Note: </a:t>
            </a:r>
            <a:r>
              <a:rPr lang="en-US" i="1" dirty="0" err="1">
                <a:solidFill>
                  <a:schemeClr val="accent2"/>
                </a:solidFill>
              </a:rPr>
              <a:t>scikit</a:t>
            </a:r>
            <a:r>
              <a:rPr lang="en-US" i="1" dirty="0">
                <a:solidFill>
                  <a:schemeClr val="accent2"/>
                </a:solidFill>
              </a:rPr>
              <a:t>-learn implementation does not support categorical variables</a:t>
            </a:r>
          </a:p>
        </p:txBody>
      </p:sp>
      <p:sp>
        <p:nvSpPr>
          <p:cNvPr id="8" name="TextBox 7">
            <a:extLst>
              <a:ext uri="{FF2B5EF4-FFF2-40B4-BE49-F238E27FC236}">
                <a16:creationId xmlns:a16="http://schemas.microsoft.com/office/drawing/2014/main" id="{438713DD-A839-496D-8154-75845F323E17}"/>
              </a:ext>
            </a:extLst>
          </p:cNvPr>
          <p:cNvSpPr txBox="1"/>
          <p:nvPr/>
        </p:nvSpPr>
        <p:spPr>
          <a:xfrm>
            <a:off x="1301013" y="4634022"/>
            <a:ext cx="7491369" cy="1323439"/>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data[</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Outlook_encoded</a:t>
            </a:r>
            <a:r>
              <a:rPr lang="en-US" sz="1600" dirty="0">
                <a:solidFill>
                  <a:srgbClr val="C00000"/>
                </a:solidFill>
                <a:latin typeface="Consolas" panose="020B0609020204030204" pitchFamily="49" charset="0"/>
              </a:rPr>
              <a:t>'</a:t>
            </a:r>
            <a:r>
              <a:rPr lang="en-US" sz="1600" dirty="0">
                <a:latin typeface="Consolas" panose="020B0609020204030204" pitchFamily="49" charset="0"/>
              </a:rPr>
              <a:t>] = </a:t>
            </a:r>
            <a:r>
              <a:rPr lang="en-US" sz="1600" dirty="0" err="1">
                <a:latin typeface="Consolas" panose="020B0609020204030204" pitchFamily="49" charset="0"/>
              </a:rPr>
              <a:t>le.fit_transform</a:t>
            </a:r>
            <a:r>
              <a:rPr lang="en-US" sz="1600" dirty="0">
                <a:latin typeface="Consolas" panose="020B0609020204030204" pitchFamily="49" charset="0"/>
              </a:rPr>
              <a:t>(data[</a:t>
            </a:r>
            <a:r>
              <a:rPr lang="en-US" sz="1600" dirty="0">
                <a:solidFill>
                  <a:srgbClr val="C00000"/>
                </a:solidFill>
                <a:latin typeface="Consolas" panose="020B0609020204030204" pitchFamily="49" charset="0"/>
              </a:rPr>
              <a:t>'Outlook'</a:t>
            </a:r>
            <a:r>
              <a:rPr lang="en-US" sz="1600" dirty="0">
                <a:latin typeface="Consolas" panose="020B0609020204030204" pitchFamily="49" charset="0"/>
              </a:rPr>
              <a:t>])</a:t>
            </a:r>
          </a:p>
          <a:p>
            <a:r>
              <a:rPr lang="en-US" sz="1600" dirty="0">
                <a:latin typeface="Consolas" panose="020B0609020204030204" pitchFamily="49" charset="0"/>
              </a:rPr>
              <a:t>data[</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Tem_encoded</a:t>
            </a:r>
            <a:r>
              <a:rPr lang="en-US" sz="1600" dirty="0">
                <a:solidFill>
                  <a:srgbClr val="C00000"/>
                </a:solidFill>
                <a:latin typeface="Consolas" panose="020B0609020204030204" pitchFamily="49" charset="0"/>
              </a:rPr>
              <a:t>'</a:t>
            </a:r>
            <a:r>
              <a:rPr lang="en-US" sz="1600" dirty="0">
                <a:latin typeface="Consolas" panose="020B0609020204030204" pitchFamily="49" charset="0"/>
              </a:rPr>
              <a:t>] = </a:t>
            </a:r>
            <a:r>
              <a:rPr lang="en-US" sz="1600" dirty="0" err="1">
                <a:latin typeface="Consolas" panose="020B0609020204030204" pitchFamily="49" charset="0"/>
              </a:rPr>
              <a:t>le.fit_transform</a:t>
            </a:r>
            <a:r>
              <a:rPr lang="en-US" sz="1600" dirty="0">
                <a:latin typeface="Consolas" panose="020B0609020204030204" pitchFamily="49" charset="0"/>
              </a:rPr>
              <a:t>(data[</a:t>
            </a:r>
            <a:r>
              <a:rPr lang="en-US" sz="1600" dirty="0">
                <a:solidFill>
                  <a:srgbClr val="C00000"/>
                </a:solidFill>
                <a:latin typeface="Consolas" panose="020B0609020204030204" pitchFamily="49" charset="0"/>
              </a:rPr>
              <a:t>'Temperature'</a:t>
            </a:r>
            <a:r>
              <a:rPr lang="en-US" sz="1600" dirty="0">
                <a:latin typeface="Consolas" panose="020B0609020204030204" pitchFamily="49" charset="0"/>
              </a:rPr>
              <a:t>])</a:t>
            </a:r>
          </a:p>
          <a:p>
            <a:r>
              <a:rPr lang="en-US" sz="1600" dirty="0">
                <a:latin typeface="Consolas" panose="020B0609020204030204" pitchFamily="49" charset="0"/>
              </a:rPr>
              <a:t>data[</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Humidity_encoded</a:t>
            </a:r>
            <a:r>
              <a:rPr lang="en-US" sz="1600" dirty="0">
                <a:solidFill>
                  <a:srgbClr val="C00000"/>
                </a:solidFill>
                <a:latin typeface="Consolas" panose="020B0609020204030204" pitchFamily="49" charset="0"/>
              </a:rPr>
              <a:t>'</a:t>
            </a:r>
            <a:r>
              <a:rPr lang="en-US" sz="1600" dirty="0">
                <a:latin typeface="Consolas" panose="020B0609020204030204" pitchFamily="49" charset="0"/>
              </a:rPr>
              <a:t>] = </a:t>
            </a:r>
            <a:r>
              <a:rPr lang="en-US" sz="1600" dirty="0" err="1">
                <a:latin typeface="Consolas" panose="020B0609020204030204" pitchFamily="49" charset="0"/>
              </a:rPr>
              <a:t>le.fit_transform</a:t>
            </a:r>
            <a:r>
              <a:rPr lang="en-US" sz="1600" dirty="0">
                <a:latin typeface="Consolas" panose="020B0609020204030204" pitchFamily="49" charset="0"/>
              </a:rPr>
              <a:t>(data[</a:t>
            </a:r>
            <a:r>
              <a:rPr lang="en-US" sz="1600" dirty="0">
                <a:solidFill>
                  <a:srgbClr val="C00000"/>
                </a:solidFill>
                <a:latin typeface="Consolas" panose="020B0609020204030204" pitchFamily="49" charset="0"/>
              </a:rPr>
              <a:t>'Humidity'</a:t>
            </a:r>
            <a:r>
              <a:rPr lang="en-US" sz="1600" dirty="0">
                <a:latin typeface="Consolas" panose="020B0609020204030204" pitchFamily="49" charset="0"/>
              </a:rPr>
              <a:t>])</a:t>
            </a:r>
          </a:p>
          <a:p>
            <a:r>
              <a:rPr lang="en-US" sz="1600" dirty="0">
                <a:latin typeface="Consolas" panose="020B0609020204030204" pitchFamily="49" charset="0"/>
              </a:rPr>
              <a:t>data[</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Windy_enoded</a:t>
            </a:r>
            <a:r>
              <a:rPr lang="en-US" sz="1600" dirty="0">
                <a:solidFill>
                  <a:srgbClr val="C00000"/>
                </a:solidFill>
                <a:latin typeface="Consolas" panose="020B0609020204030204" pitchFamily="49" charset="0"/>
              </a:rPr>
              <a:t>'</a:t>
            </a:r>
            <a:r>
              <a:rPr lang="en-US" sz="1600" dirty="0">
                <a:latin typeface="Consolas" panose="020B0609020204030204" pitchFamily="49" charset="0"/>
              </a:rPr>
              <a:t>] = </a:t>
            </a:r>
            <a:r>
              <a:rPr lang="en-US" sz="1600" dirty="0" err="1">
                <a:latin typeface="Consolas" panose="020B0609020204030204" pitchFamily="49" charset="0"/>
              </a:rPr>
              <a:t>le.fit_transform</a:t>
            </a:r>
            <a:r>
              <a:rPr lang="en-US" sz="1600" dirty="0">
                <a:latin typeface="Consolas" panose="020B0609020204030204" pitchFamily="49" charset="0"/>
              </a:rPr>
              <a:t>(data[</a:t>
            </a:r>
            <a:r>
              <a:rPr lang="en-US" sz="1600" dirty="0">
                <a:solidFill>
                  <a:srgbClr val="C00000"/>
                </a:solidFill>
                <a:latin typeface="Consolas" panose="020B0609020204030204" pitchFamily="49" charset="0"/>
              </a:rPr>
              <a:t>'Windy'</a:t>
            </a:r>
            <a:r>
              <a:rPr lang="en-US" sz="1600" dirty="0">
                <a:latin typeface="Consolas" panose="020B0609020204030204" pitchFamily="49" charset="0"/>
              </a:rPr>
              <a:t>])</a:t>
            </a:r>
          </a:p>
          <a:p>
            <a:r>
              <a:rPr lang="en-US" sz="1600" dirty="0">
                <a:latin typeface="Consolas" panose="020B0609020204030204" pitchFamily="49" charset="0"/>
              </a:rPr>
              <a:t>data[</a:t>
            </a:r>
            <a:r>
              <a:rPr lang="en-US" sz="1600" dirty="0">
                <a:solidFill>
                  <a:srgbClr val="C00000"/>
                </a:solidFill>
                <a:latin typeface="Consolas" panose="020B0609020204030204" pitchFamily="49" charset="0"/>
              </a:rPr>
              <a:t>'Label'</a:t>
            </a:r>
            <a:r>
              <a:rPr lang="en-US" sz="1600" dirty="0">
                <a:latin typeface="Consolas" panose="020B0609020204030204" pitchFamily="49" charset="0"/>
              </a:rPr>
              <a:t>] = </a:t>
            </a:r>
            <a:r>
              <a:rPr lang="en-US" sz="1600" dirty="0" err="1">
                <a:latin typeface="Consolas" panose="020B0609020204030204" pitchFamily="49" charset="0"/>
              </a:rPr>
              <a:t>le.fit_transform</a:t>
            </a:r>
            <a:r>
              <a:rPr lang="en-US" sz="1600" dirty="0">
                <a:latin typeface="Consolas" panose="020B0609020204030204" pitchFamily="49" charset="0"/>
              </a:rPr>
              <a:t>(data[</a:t>
            </a:r>
            <a:r>
              <a:rPr lang="en-US" sz="1600" dirty="0">
                <a:solidFill>
                  <a:srgbClr val="C00000"/>
                </a:solidFill>
                <a:latin typeface="Consolas" panose="020B0609020204030204" pitchFamily="49" charset="0"/>
              </a:rPr>
              <a:t>'Play'</a:t>
            </a:r>
            <a:r>
              <a:rPr lang="en-US" sz="1600" dirty="0">
                <a:latin typeface="Consolas" panose="020B0609020204030204" pitchFamily="49" charset="0"/>
              </a:rPr>
              <a:t>])</a:t>
            </a:r>
          </a:p>
        </p:txBody>
      </p:sp>
    </p:spTree>
    <p:extLst>
      <p:ext uri="{BB962C8B-B14F-4D97-AF65-F5344CB8AC3E}">
        <p14:creationId xmlns:p14="http://schemas.microsoft.com/office/powerpoint/2010/main" val="65535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346E-EBAC-4494-9D4D-E2048D4B3FC5}"/>
              </a:ext>
            </a:extLst>
          </p:cNvPr>
          <p:cNvSpPr>
            <a:spLocks noGrp="1"/>
          </p:cNvSpPr>
          <p:nvPr>
            <p:ph type="title"/>
          </p:nvPr>
        </p:nvSpPr>
        <p:spPr/>
        <p:txBody>
          <a:bodyPr>
            <a:normAutofit/>
          </a:bodyPr>
          <a:lstStyle/>
          <a:p>
            <a:r>
              <a:rPr lang="en-US" dirty="0"/>
              <a:t>Naïve Bayes – Multinomial NB – modelling</a:t>
            </a:r>
          </a:p>
        </p:txBody>
      </p:sp>
      <p:sp>
        <p:nvSpPr>
          <p:cNvPr id="3" name="Content Placeholder 2">
            <a:extLst>
              <a:ext uri="{FF2B5EF4-FFF2-40B4-BE49-F238E27FC236}">
                <a16:creationId xmlns:a16="http://schemas.microsoft.com/office/drawing/2014/main" id="{D144D11A-429E-42CC-A01D-0729764E6782}"/>
              </a:ext>
            </a:extLst>
          </p:cNvPr>
          <p:cNvSpPr>
            <a:spLocks noGrp="1"/>
          </p:cNvSpPr>
          <p:nvPr>
            <p:ph idx="1"/>
          </p:nvPr>
        </p:nvSpPr>
        <p:spPr/>
        <p:txBody>
          <a:bodyPr/>
          <a:lstStyle/>
          <a:p>
            <a:r>
              <a:rPr lang="en-US" dirty="0"/>
              <a:t>Select features and set target variable </a:t>
            </a:r>
          </a:p>
          <a:p>
            <a:endParaRPr lang="en-US" dirty="0"/>
          </a:p>
          <a:p>
            <a:endParaRPr lang="en-US" dirty="0"/>
          </a:p>
          <a:p>
            <a:pPr marL="0" indent="0">
              <a:buNone/>
            </a:pPr>
            <a:endParaRPr lang="en-US" dirty="0"/>
          </a:p>
          <a:p>
            <a:r>
              <a:rPr lang="en-US" dirty="0"/>
              <a:t>Create multinomial NB</a:t>
            </a:r>
          </a:p>
          <a:p>
            <a:endParaRPr lang="en-US" dirty="0"/>
          </a:p>
          <a:p>
            <a:endParaRPr lang="en-US" dirty="0"/>
          </a:p>
          <a:p>
            <a:endParaRPr lang="en-US" dirty="0"/>
          </a:p>
          <a:p>
            <a:r>
              <a:rPr lang="en-US" dirty="0"/>
              <a:t>alpha: Additive (Laplace/</a:t>
            </a:r>
            <a:r>
              <a:rPr lang="en-US" dirty="0" err="1"/>
              <a:t>Lidstone</a:t>
            </a:r>
            <a:r>
              <a:rPr lang="en-US" dirty="0"/>
              <a:t>) smoothing parameter (0 for no smoothing)</a:t>
            </a:r>
          </a:p>
          <a:p>
            <a:endParaRPr lang="en-US" dirty="0"/>
          </a:p>
          <a:p>
            <a:endParaRPr lang="en-US" dirty="0"/>
          </a:p>
        </p:txBody>
      </p:sp>
      <p:sp>
        <p:nvSpPr>
          <p:cNvPr id="5" name="TextBox 4">
            <a:extLst>
              <a:ext uri="{FF2B5EF4-FFF2-40B4-BE49-F238E27FC236}">
                <a16:creationId xmlns:a16="http://schemas.microsoft.com/office/drawing/2014/main" id="{E77C48EC-E1E8-4F72-ADA8-2D03B3CD89FF}"/>
              </a:ext>
            </a:extLst>
          </p:cNvPr>
          <p:cNvSpPr txBox="1"/>
          <p:nvPr/>
        </p:nvSpPr>
        <p:spPr>
          <a:xfrm>
            <a:off x="825316" y="3722154"/>
            <a:ext cx="6204657" cy="1077218"/>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#Import Multinomial Naive Bayes model from </a:t>
            </a:r>
            <a:r>
              <a:rPr lang="en-US" sz="1600" i="1" dirty="0" err="1">
                <a:solidFill>
                  <a:schemeClr val="accent6">
                    <a:lumMod val="75000"/>
                  </a:schemeClr>
                </a:solidFill>
                <a:latin typeface="Consolas" panose="020B0609020204030204" pitchFamily="49" charset="0"/>
              </a:rPr>
              <a:t>sklearn</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sklearn.naive_bayes</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MultinomialNB</a:t>
            </a:r>
            <a:endParaRPr lang="en-US" sz="1600" dirty="0">
              <a:latin typeface="Consolas" panose="020B0609020204030204" pitchFamily="49" charset="0"/>
            </a:endParaRPr>
          </a:p>
          <a:p>
            <a:r>
              <a:rPr lang="en-US" sz="1600" i="1" dirty="0">
                <a:solidFill>
                  <a:schemeClr val="accent6">
                    <a:lumMod val="75000"/>
                  </a:schemeClr>
                </a:solidFill>
                <a:latin typeface="Consolas" panose="020B0609020204030204" pitchFamily="49" charset="0"/>
              </a:rPr>
              <a:t>#Create a Multinomial Bayes Classifier</a:t>
            </a:r>
          </a:p>
          <a:p>
            <a:r>
              <a:rPr lang="en-US" sz="1600" dirty="0" err="1">
                <a:latin typeface="Consolas" panose="020B0609020204030204" pitchFamily="49" charset="0"/>
              </a:rPr>
              <a:t>mnb</a:t>
            </a:r>
            <a:r>
              <a:rPr lang="en-US" sz="1600" dirty="0">
                <a:latin typeface="Consolas" panose="020B0609020204030204" pitchFamily="49" charset="0"/>
              </a:rPr>
              <a:t> = </a:t>
            </a:r>
            <a:r>
              <a:rPr lang="en-US" sz="1600" dirty="0" err="1">
                <a:latin typeface="Consolas" panose="020B0609020204030204" pitchFamily="49" charset="0"/>
              </a:rPr>
              <a:t>MultinomialNB</a:t>
            </a:r>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EA708297-8203-4591-ABA3-6795DD732AC1}"/>
              </a:ext>
            </a:extLst>
          </p:cNvPr>
          <p:cNvSpPr txBox="1"/>
          <p:nvPr/>
        </p:nvSpPr>
        <p:spPr>
          <a:xfrm>
            <a:off x="825317" y="1672735"/>
            <a:ext cx="6204657" cy="1569660"/>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define independent attributes </a:t>
            </a:r>
          </a:p>
          <a:p>
            <a:r>
              <a:rPr lang="en-US" sz="1600" dirty="0">
                <a:latin typeface="Consolas" panose="020B0609020204030204" pitchFamily="49" charset="0"/>
              </a:rPr>
              <a:t>features = list(</a:t>
            </a:r>
            <a:r>
              <a:rPr lang="en-US" sz="1600" dirty="0" err="1">
                <a:latin typeface="Consolas" panose="020B0609020204030204" pitchFamily="49" charset="0"/>
              </a:rPr>
              <a:t>data.columns</a:t>
            </a:r>
            <a:r>
              <a:rPr lang="en-US" sz="1600" dirty="0">
                <a:latin typeface="Consolas" panose="020B0609020204030204" pitchFamily="49" charset="0"/>
              </a:rPr>
              <a:t>[</a:t>
            </a:r>
            <a:r>
              <a:rPr lang="en-US" altLang="zh-CN" sz="1600" dirty="0">
                <a:solidFill>
                  <a:schemeClr val="accent6">
                    <a:lumMod val="75000"/>
                  </a:schemeClr>
                </a:solidFill>
                <a:latin typeface="Consolas" panose="020B0609020204030204" pitchFamily="49" charset="0"/>
              </a:rPr>
              <a:t>5</a:t>
            </a:r>
            <a:r>
              <a:rPr lang="en-US" sz="1600" dirty="0">
                <a:latin typeface="Consolas" panose="020B0609020204030204" pitchFamily="49" charset="0"/>
              </a:rPr>
              <a:t>:</a:t>
            </a:r>
            <a:r>
              <a:rPr lang="en-US" altLang="zh-CN" sz="1600" dirty="0">
                <a:solidFill>
                  <a:schemeClr val="accent6">
                    <a:lumMod val="75000"/>
                  </a:schemeClr>
                </a:solidFill>
                <a:latin typeface="Consolas" panose="020B0609020204030204" pitchFamily="49" charset="0"/>
              </a:rPr>
              <a:t>9</a:t>
            </a:r>
            <a:r>
              <a:rPr lang="en-US" sz="1600" dirty="0">
                <a:latin typeface="Consolas" panose="020B0609020204030204" pitchFamily="49" charset="0"/>
              </a:rPr>
              <a:t>])</a:t>
            </a:r>
          </a:p>
          <a:p>
            <a:r>
              <a:rPr lang="en-US" sz="1600" i="1" dirty="0">
                <a:solidFill>
                  <a:schemeClr val="accent6">
                    <a:lumMod val="75000"/>
                  </a:schemeClr>
                </a:solidFill>
                <a:latin typeface="Consolas" panose="020B0609020204030204" pitchFamily="49" charset="0"/>
              </a:rPr>
              <a:t># assign values for independent variables and target variable (‘Label')</a:t>
            </a:r>
          </a:p>
          <a:p>
            <a:r>
              <a:rPr lang="en-US" sz="1600" dirty="0">
                <a:latin typeface="Consolas" panose="020B0609020204030204" pitchFamily="49" charset="0"/>
              </a:rPr>
              <a:t>X = data [features]</a:t>
            </a:r>
          </a:p>
          <a:p>
            <a:r>
              <a:rPr lang="en-US" sz="1600" dirty="0">
                <a:latin typeface="Consolas" panose="020B0609020204030204" pitchFamily="49" charset="0"/>
              </a:rPr>
              <a:t>y = data [</a:t>
            </a:r>
            <a:r>
              <a:rPr lang="en-US" sz="1600" dirty="0">
                <a:solidFill>
                  <a:srgbClr val="C00000"/>
                </a:solidFill>
                <a:latin typeface="Consolas" panose="020B0609020204030204" pitchFamily="49" charset="0"/>
              </a:rPr>
              <a:t>‘Label'</a:t>
            </a:r>
            <a:r>
              <a:rPr lang="en-US" sz="1600" dirty="0">
                <a:latin typeface="Consolas" panose="020B0609020204030204" pitchFamily="49" charset="0"/>
              </a:rPr>
              <a:t>]</a:t>
            </a:r>
          </a:p>
        </p:txBody>
      </p:sp>
      <p:pic>
        <p:nvPicPr>
          <p:cNvPr id="7" name="Picture 6">
            <a:extLst>
              <a:ext uri="{FF2B5EF4-FFF2-40B4-BE49-F238E27FC236}">
                <a16:creationId xmlns:a16="http://schemas.microsoft.com/office/drawing/2014/main" id="{B2CDE4C7-2932-4096-B1A2-7D314F576494}"/>
              </a:ext>
            </a:extLst>
          </p:cNvPr>
          <p:cNvPicPr>
            <a:picLocks noChangeAspect="1"/>
          </p:cNvPicPr>
          <p:nvPr/>
        </p:nvPicPr>
        <p:blipFill>
          <a:blip r:embed="rId2"/>
          <a:stretch>
            <a:fillRect/>
          </a:stretch>
        </p:blipFill>
        <p:spPr>
          <a:xfrm>
            <a:off x="7350726" y="1113753"/>
            <a:ext cx="3300243" cy="2687623"/>
          </a:xfrm>
          <a:prstGeom prst="rect">
            <a:avLst/>
          </a:prstGeom>
        </p:spPr>
      </p:pic>
      <p:sp>
        <p:nvSpPr>
          <p:cNvPr id="9" name="Rectangle 1">
            <a:extLst>
              <a:ext uri="{FF2B5EF4-FFF2-40B4-BE49-F238E27FC236}">
                <a16:creationId xmlns:a16="http://schemas.microsoft.com/office/drawing/2014/main" id="{24BF5CB8-B878-4300-AA8D-C0ED29BC7B2E}"/>
              </a:ext>
            </a:extLst>
          </p:cNvPr>
          <p:cNvSpPr>
            <a:spLocks noChangeArrowheads="1"/>
          </p:cNvSpPr>
          <p:nvPr/>
        </p:nvSpPr>
        <p:spPr bwMode="auto">
          <a:xfrm>
            <a:off x="741426" y="4951973"/>
            <a:ext cx="8578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12529"/>
                </a:solidFill>
                <a:effectLst/>
                <a:latin typeface="Arial" panose="020B0604020202020204" pitchFamily="34" charset="0"/>
                <a:ea typeface="-apple-system"/>
              </a:rPr>
              <a:t>class </a:t>
            </a:r>
            <a:r>
              <a:rPr kumimoji="0" lang="en-US" altLang="en-US" sz="1200" b="0" i="0" u="none" strike="noStrike" cap="none" normalizeH="0" baseline="0" dirty="0" err="1">
                <a:ln>
                  <a:noFill/>
                </a:ln>
                <a:solidFill>
                  <a:srgbClr val="222222"/>
                </a:solidFill>
                <a:effectLst/>
                <a:latin typeface="Arial Unicode MS"/>
                <a:ea typeface="SFMono-Regular"/>
              </a:rPr>
              <a:t>sklearn.naive_bayes.</a:t>
            </a:r>
            <a:r>
              <a:rPr kumimoji="0" lang="en-US" altLang="en-US" sz="1200" b="1" i="0" u="none" strike="noStrike" cap="none" normalizeH="0" baseline="0" dirty="0" err="1">
                <a:ln>
                  <a:noFill/>
                </a:ln>
                <a:solidFill>
                  <a:srgbClr val="222222"/>
                </a:solidFill>
                <a:effectLst/>
                <a:latin typeface="Arial Unicode MS"/>
                <a:ea typeface="SFMono-Regular"/>
              </a:rPr>
              <a:t>MultinomialNB</a:t>
            </a:r>
            <a:r>
              <a:rPr kumimoji="0" lang="en-US" altLang="en-US" b="0" i="0" u="none" strike="noStrike" cap="none" normalizeH="0" baseline="0" dirty="0">
                <a:ln>
                  <a:noFill/>
                </a:ln>
                <a:solidFill>
                  <a:srgbClr val="212529"/>
                </a:solidFill>
                <a:effectLst/>
                <a:ea typeface="-apple-system"/>
              </a:rPr>
              <a:t>(</a:t>
            </a:r>
            <a:r>
              <a:rPr kumimoji="0" lang="en-US" altLang="en-US" b="0" i="1" u="none" strike="noStrike" cap="none" normalizeH="0" baseline="0" dirty="0">
                <a:ln>
                  <a:noFill/>
                </a:ln>
                <a:solidFill>
                  <a:srgbClr val="212529"/>
                </a:solidFill>
                <a:effectLst/>
                <a:latin typeface="Arial" panose="020B0604020202020204" pitchFamily="34" charset="0"/>
                <a:ea typeface="-apple-system"/>
              </a:rPr>
              <a:t>alpha=1.0</a:t>
            </a:r>
            <a:r>
              <a:rPr kumimoji="0" lang="en-US" altLang="en-US" b="0" i="0" u="none" strike="noStrike" cap="none" normalizeH="0" baseline="0" dirty="0">
                <a:ln>
                  <a:noFill/>
                </a:ln>
                <a:solidFill>
                  <a:srgbClr val="212529"/>
                </a:solidFill>
                <a:effectLst/>
                <a:latin typeface="Arial" panose="020B0604020202020204" pitchFamily="34" charset="0"/>
                <a:ea typeface="-apple-system"/>
              </a:rPr>
              <a:t>, </a:t>
            </a:r>
            <a:r>
              <a:rPr kumimoji="0" lang="en-US" altLang="en-US" b="0" i="1" u="none" strike="noStrike" cap="none" normalizeH="0" baseline="0" dirty="0" err="1">
                <a:ln>
                  <a:noFill/>
                </a:ln>
                <a:solidFill>
                  <a:srgbClr val="212529"/>
                </a:solidFill>
                <a:effectLst/>
                <a:latin typeface="Arial" panose="020B0604020202020204" pitchFamily="34" charset="0"/>
                <a:ea typeface="-apple-system"/>
              </a:rPr>
              <a:t>fit_prior</a:t>
            </a:r>
            <a:r>
              <a:rPr kumimoji="0" lang="en-US" altLang="en-US" b="0" i="1" u="none" strike="noStrike" cap="none" normalizeH="0" baseline="0" dirty="0">
                <a:ln>
                  <a:noFill/>
                </a:ln>
                <a:solidFill>
                  <a:srgbClr val="212529"/>
                </a:solidFill>
                <a:effectLst/>
                <a:latin typeface="Arial" panose="020B0604020202020204" pitchFamily="34" charset="0"/>
                <a:ea typeface="-apple-system"/>
              </a:rPr>
              <a:t>=True</a:t>
            </a:r>
            <a:r>
              <a:rPr kumimoji="0" lang="en-US" altLang="en-US" b="0" i="0" u="none" strike="noStrike" cap="none" normalizeH="0" baseline="0" dirty="0">
                <a:ln>
                  <a:noFill/>
                </a:ln>
                <a:solidFill>
                  <a:srgbClr val="212529"/>
                </a:solidFill>
                <a:effectLst/>
                <a:latin typeface="Arial" panose="020B0604020202020204" pitchFamily="34" charset="0"/>
                <a:ea typeface="-apple-system"/>
              </a:rPr>
              <a:t>, </a:t>
            </a:r>
            <a:r>
              <a:rPr kumimoji="0" lang="en-US" altLang="en-US" b="0" i="1" u="none" strike="noStrike" cap="none" normalizeH="0" baseline="0" dirty="0" err="1">
                <a:ln>
                  <a:noFill/>
                </a:ln>
                <a:solidFill>
                  <a:srgbClr val="212529"/>
                </a:solidFill>
                <a:effectLst/>
                <a:latin typeface="Arial" panose="020B0604020202020204" pitchFamily="34" charset="0"/>
                <a:ea typeface="-apple-system"/>
              </a:rPr>
              <a:t>class_prior</a:t>
            </a:r>
            <a:r>
              <a:rPr kumimoji="0" lang="en-US" altLang="en-US" b="0" i="1" u="none" strike="noStrike" cap="none" normalizeH="0" baseline="0" dirty="0">
                <a:ln>
                  <a:noFill/>
                </a:ln>
                <a:solidFill>
                  <a:srgbClr val="212529"/>
                </a:solidFill>
                <a:effectLst/>
                <a:latin typeface="Arial" panose="020B0604020202020204" pitchFamily="34" charset="0"/>
                <a:ea typeface="-apple-system"/>
              </a:rPr>
              <a:t>=None</a:t>
            </a:r>
            <a:r>
              <a:rPr kumimoji="0" lang="en-US" altLang="en-US" b="0" i="0" u="none" strike="noStrike" cap="none" normalizeH="0" baseline="0" dirty="0">
                <a:ln>
                  <a:noFill/>
                </a:ln>
                <a:solidFill>
                  <a:srgbClr val="212529"/>
                </a:solidFill>
                <a:effectLst/>
                <a:latin typeface="Arial" panose="020B0604020202020204" pitchFamily="34" charset="0"/>
                <a:ea typeface="-apple-system"/>
              </a:rPr>
              <a:t>)</a:t>
            </a:r>
            <a:r>
              <a:rPr kumimoji="0" lang="en-US" altLang="en-US" sz="1100" b="0" i="0" u="none" strike="noStrike" cap="none" normalizeH="0" baseline="0" dirty="0">
                <a:ln>
                  <a:noFill/>
                </a:ln>
                <a:solidFill>
                  <a:schemeClr val="tx1"/>
                </a:solidFill>
                <a:effectLst/>
                <a:latin typeface="Arial" panose="020B0604020202020204" pitchFamily="34"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760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3F00-90C8-45B4-9191-D9FC78457A1E}"/>
              </a:ext>
            </a:extLst>
          </p:cNvPr>
          <p:cNvSpPr>
            <a:spLocks noGrp="1"/>
          </p:cNvSpPr>
          <p:nvPr>
            <p:ph type="title"/>
          </p:nvPr>
        </p:nvSpPr>
        <p:spPr/>
        <p:txBody>
          <a:bodyPr/>
          <a:lstStyle/>
          <a:p>
            <a:r>
              <a:rPr lang="en-US" dirty="0"/>
              <a:t>Naïve Bayes – Multinomial NB - evaluation</a:t>
            </a:r>
          </a:p>
        </p:txBody>
      </p:sp>
      <p:sp>
        <p:nvSpPr>
          <p:cNvPr id="3" name="Content Placeholder 2">
            <a:extLst>
              <a:ext uri="{FF2B5EF4-FFF2-40B4-BE49-F238E27FC236}">
                <a16:creationId xmlns:a16="http://schemas.microsoft.com/office/drawing/2014/main" id="{FC1402ED-C2B9-43B4-94E0-6759BD4099B4}"/>
              </a:ext>
            </a:extLst>
          </p:cNvPr>
          <p:cNvSpPr>
            <a:spLocks noGrp="1"/>
          </p:cNvSpPr>
          <p:nvPr>
            <p:ph idx="1"/>
          </p:nvPr>
        </p:nvSpPr>
        <p:spPr/>
        <p:txBody>
          <a:bodyPr/>
          <a:lstStyle/>
          <a:p>
            <a:r>
              <a:rPr lang="en-US" dirty="0"/>
              <a:t>Cross validate result</a:t>
            </a:r>
          </a:p>
          <a:p>
            <a:endParaRPr lang="en-US" dirty="0"/>
          </a:p>
          <a:p>
            <a:pPr lvl="1"/>
            <a:r>
              <a:rPr lang="en-US" dirty="0"/>
              <a:t>Accuracy</a:t>
            </a:r>
          </a:p>
          <a:p>
            <a:pPr lvl="1"/>
            <a:endParaRPr lang="en-US" dirty="0"/>
          </a:p>
          <a:p>
            <a:pPr lvl="1"/>
            <a:endParaRPr lang="en-US" dirty="0"/>
          </a:p>
          <a:p>
            <a:pPr lvl="1"/>
            <a:r>
              <a:rPr lang="en-US" dirty="0"/>
              <a:t>Prediction labels</a:t>
            </a:r>
          </a:p>
          <a:p>
            <a:pPr lvl="1"/>
            <a:endParaRPr lang="en-US" dirty="0"/>
          </a:p>
          <a:p>
            <a:pPr lvl="1"/>
            <a:endParaRPr lang="en-US" dirty="0"/>
          </a:p>
          <a:p>
            <a:pPr lvl="1"/>
            <a:r>
              <a:rPr lang="en-US" dirty="0"/>
              <a:t>Prediction Probabilities</a:t>
            </a:r>
          </a:p>
        </p:txBody>
      </p:sp>
      <p:sp>
        <p:nvSpPr>
          <p:cNvPr id="4" name="TextBox 3">
            <a:extLst>
              <a:ext uri="{FF2B5EF4-FFF2-40B4-BE49-F238E27FC236}">
                <a16:creationId xmlns:a16="http://schemas.microsoft.com/office/drawing/2014/main" id="{AFE36645-05AC-4CB8-82D9-BC3EB6054931}"/>
              </a:ext>
            </a:extLst>
          </p:cNvPr>
          <p:cNvSpPr txBox="1"/>
          <p:nvPr/>
        </p:nvSpPr>
        <p:spPr>
          <a:xfrm>
            <a:off x="1231982" y="3747962"/>
            <a:ext cx="4703030" cy="584775"/>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pred_y</a:t>
            </a:r>
            <a:r>
              <a:rPr lang="en-US" sz="1600" dirty="0">
                <a:latin typeface="Consolas" panose="020B0609020204030204" pitchFamily="49" charset="0"/>
              </a:rPr>
              <a:t> = </a:t>
            </a:r>
            <a:r>
              <a:rPr lang="en-US" sz="1600" dirty="0" err="1">
                <a:latin typeface="Consolas" panose="020B0609020204030204" pitchFamily="49" charset="0"/>
              </a:rPr>
              <a:t>cross_val_predict</a:t>
            </a:r>
            <a:r>
              <a:rPr lang="en-US" sz="1600" dirty="0">
                <a:latin typeface="Consolas" panose="020B0609020204030204" pitchFamily="49" charset="0"/>
              </a:rPr>
              <a:t>(</a:t>
            </a:r>
            <a:r>
              <a:rPr lang="en-US" sz="1600" dirty="0" err="1">
                <a:latin typeface="Consolas" panose="020B0609020204030204" pitchFamily="49" charset="0"/>
              </a:rPr>
              <a:t>mnb,X,y,cv</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3</a:t>
            </a:r>
            <a:r>
              <a:rPr lang="en-US" sz="1600" dirty="0">
                <a:latin typeface="Consolas" panose="020B0609020204030204" pitchFamily="49" charset="0"/>
              </a:rPr>
              <a:t>)</a:t>
            </a:r>
          </a:p>
          <a:p>
            <a:r>
              <a:rPr lang="en-US" sz="1600" dirty="0" err="1">
                <a:latin typeface="Consolas" panose="020B0609020204030204" pitchFamily="49" charset="0"/>
              </a:rPr>
              <a:t>pred_y</a:t>
            </a:r>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6F038DFA-CFC5-4BC8-B0EF-AA17BDE02C55}"/>
              </a:ext>
            </a:extLst>
          </p:cNvPr>
          <p:cNvPicPr>
            <a:picLocks noChangeAspect="1"/>
          </p:cNvPicPr>
          <p:nvPr/>
        </p:nvPicPr>
        <p:blipFill>
          <a:blip r:embed="rId2"/>
          <a:stretch>
            <a:fillRect/>
          </a:stretch>
        </p:blipFill>
        <p:spPr>
          <a:xfrm>
            <a:off x="6479495" y="3841216"/>
            <a:ext cx="4067175" cy="304800"/>
          </a:xfrm>
          <a:prstGeom prst="rect">
            <a:avLst/>
          </a:prstGeom>
        </p:spPr>
      </p:pic>
      <p:sp>
        <p:nvSpPr>
          <p:cNvPr id="6" name="TextBox 5">
            <a:extLst>
              <a:ext uri="{FF2B5EF4-FFF2-40B4-BE49-F238E27FC236}">
                <a16:creationId xmlns:a16="http://schemas.microsoft.com/office/drawing/2014/main" id="{C8EA662F-B179-46F8-8AE3-26ACFCF40744}"/>
              </a:ext>
            </a:extLst>
          </p:cNvPr>
          <p:cNvSpPr txBox="1"/>
          <p:nvPr/>
        </p:nvSpPr>
        <p:spPr>
          <a:xfrm>
            <a:off x="1231982" y="5009219"/>
            <a:ext cx="4703030" cy="830997"/>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pred_proba</a:t>
            </a:r>
            <a:r>
              <a:rPr lang="en-US" sz="1600" dirty="0">
                <a:latin typeface="Consolas" panose="020B0609020204030204" pitchFamily="49" charset="0"/>
              </a:rPr>
              <a:t> = </a:t>
            </a:r>
            <a:r>
              <a:rPr lang="en-US" sz="1600" dirty="0" err="1">
                <a:latin typeface="Consolas" panose="020B0609020204030204" pitchFamily="49" charset="0"/>
              </a:rPr>
              <a:t>cross_val_predict</a:t>
            </a:r>
            <a:r>
              <a:rPr lang="en-US" sz="1600" dirty="0">
                <a:latin typeface="Consolas" panose="020B0609020204030204" pitchFamily="49" charset="0"/>
              </a:rPr>
              <a:t>(</a:t>
            </a:r>
            <a:r>
              <a:rPr lang="en-US" sz="1600" dirty="0" err="1">
                <a:latin typeface="Consolas" panose="020B0609020204030204" pitchFamily="49" charset="0"/>
              </a:rPr>
              <a:t>mnb</a:t>
            </a:r>
            <a:r>
              <a:rPr lang="en-US" sz="1600" dirty="0">
                <a:latin typeface="Consolas" panose="020B0609020204030204" pitchFamily="49" charset="0"/>
              </a:rPr>
              <a:t>, </a:t>
            </a:r>
            <a:r>
              <a:rPr lang="en-US" sz="1600" dirty="0" err="1">
                <a:latin typeface="Consolas" panose="020B0609020204030204" pitchFamily="49" charset="0"/>
              </a:rPr>
              <a:t>X,y,cv</a:t>
            </a:r>
            <a:r>
              <a:rPr lang="en-US" sz="1600" dirty="0">
                <a:latin typeface="Consolas" panose="020B0609020204030204" pitchFamily="49" charset="0"/>
              </a:rPr>
              <a:t>=</a:t>
            </a:r>
            <a:r>
              <a:rPr lang="en-US" sz="1600" dirty="0">
                <a:solidFill>
                  <a:schemeClr val="accent6">
                    <a:lumMod val="75000"/>
                  </a:schemeClr>
                </a:solidFill>
                <a:latin typeface="Consolas" panose="020B0609020204030204" pitchFamily="49" charset="0"/>
              </a:rPr>
              <a:t>3</a:t>
            </a:r>
            <a:r>
              <a:rPr lang="en-US" sz="1600" dirty="0">
                <a:latin typeface="Consolas" panose="020B0609020204030204" pitchFamily="49" charset="0"/>
              </a:rPr>
              <a:t>, method = </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predict_proba</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p>
          <a:p>
            <a:r>
              <a:rPr lang="en-US" sz="1600" dirty="0" err="1">
                <a:latin typeface="Consolas" panose="020B0609020204030204" pitchFamily="49" charset="0"/>
              </a:rPr>
              <a:t>pred_proba</a:t>
            </a:r>
            <a:endParaRPr lang="en-US" sz="1600" dirty="0">
              <a:latin typeface="Consolas" panose="020B0609020204030204" pitchFamily="49" charset="0"/>
            </a:endParaRPr>
          </a:p>
        </p:txBody>
      </p:sp>
      <p:pic>
        <p:nvPicPr>
          <p:cNvPr id="7" name="Picture 6">
            <a:extLst>
              <a:ext uri="{FF2B5EF4-FFF2-40B4-BE49-F238E27FC236}">
                <a16:creationId xmlns:a16="http://schemas.microsoft.com/office/drawing/2014/main" id="{E982140E-7C2A-4A63-B4E0-C9CC5F3D3267}"/>
              </a:ext>
            </a:extLst>
          </p:cNvPr>
          <p:cNvPicPr>
            <a:picLocks noChangeAspect="1"/>
          </p:cNvPicPr>
          <p:nvPr/>
        </p:nvPicPr>
        <p:blipFill>
          <a:blip r:embed="rId3"/>
          <a:stretch>
            <a:fillRect/>
          </a:stretch>
        </p:blipFill>
        <p:spPr>
          <a:xfrm>
            <a:off x="6974446" y="4314825"/>
            <a:ext cx="2733675" cy="2543175"/>
          </a:xfrm>
          <a:prstGeom prst="rect">
            <a:avLst/>
          </a:prstGeom>
        </p:spPr>
      </p:pic>
      <p:sp>
        <p:nvSpPr>
          <p:cNvPr id="8" name="TextBox 7">
            <a:extLst>
              <a:ext uri="{FF2B5EF4-FFF2-40B4-BE49-F238E27FC236}">
                <a16:creationId xmlns:a16="http://schemas.microsoft.com/office/drawing/2014/main" id="{FD28565E-7487-47D9-BDF2-ABEBDCC7DFB6}"/>
              </a:ext>
            </a:extLst>
          </p:cNvPr>
          <p:cNvSpPr txBox="1"/>
          <p:nvPr/>
        </p:nvSpPr>
        <p:spPr>
          <a:xfrm>
            <a:off x="1231982" y="2600240"/>
            <a:ext cx="4703030" cy="584775"/>
          </a:xfrm>
          <a:prstGeom prst="rect">
            <a:avLst/>
          </a:prstGeom>
          <a:solidFill>
            <a:schemeClr val="bg1">
              <a:lumMod val="95000"/>
            </a:schemeClr>
          </a:solidFill>
        </p:spPr>
        <p:txBody>
          <a:bodyPr wrap="square" rtlCol="0">
            <a:spAutoFit/>
          </a:bodyPr>
          <a:lstStyle/>
          <a:p>
            <a:r>
              <a:rPr lang="fr-FR" sz="1600" dirty="0">
                <a:latin typeface="Consolas" panose="020B0609020204030204" pitchFamily="49" charset="0"/>
              </a:rPr>
              <a:t>score = </a:t>
            </a:r>
            <a:r>
              <a:rPr lang="fr-FR" sz="1600" dirty="0" err="1">
                <a:latin typeface="Consolas" panose="020B0609020204030204" pitchFamily="49" charset="0"/>
              </a:rPr>
              <a:t>cross_val_score</a:t>
            </a:r>
            <a:r>
              <a:rPr lang="fr-FR" sz="1600" dirty="0">
                <a:latin typeface="Consolas" panose="020B0609020204030204" pitchFamily="49" charset="0"/>
              </a:rPr>
              <a:t>(</a:t>
            </a:r>
            <a:r>
              <a:rPr lang="fr-FR" sz="1600" dirty="0" err="1">
                <a:latin typeface="Consolas" panose="020B0609020204030204" pitchFamily="49" charset="0"/>
              </a:rPr>
              <a:t>mnb,X,y,cv</a:t>
            </a:r>
            <a:r>
              <a:rPr lang="fr-FR" sz="1600" dirty="0">
                <a:latin typeface="Consolas" panose="020B0609020204030204" pitchFamily="49" charset="0"/>
              </a:rPr>
              <a:t>=3)</a:t>
            </a:r>
          </a:p>
          <a:p>
            <a:r>
              <a:rPr lang="en-US" sz="1600" dirty="0" err="1">
                <a:latin typeface="Consolas" panose="020B0609020204030204" pitchFamily="49" charset="0"/>
              </a:rPr>
              <a:t>score.mean</a:t>
            </a:r>
            <a:r>
              <a:rPr lang="en-US" sz="1600" dirty="0">
                <a:latin typeface="Consolas" panose="020B0609020204030204" pitchFamily="49" charset="0"/>
              </a:rPr>
              <a:t>()</a:t>
            </a:r>
          </a:p>
        </p:txBody>
      </p:sp>
      <p:sp>
        <p:nvSpPr>
          <p:cNvPr id="9" name="TextBox 8">
            <a:extLst>
              <a:ext uri="{FF2B5EF4-FFF2-40B4-BE49-F238E27FC236}">
                <a16:creationId xmlns:a16="http://schemas.microsoft.com/office/drawing/2014/main" id="{8AEDA287-6C21-4FCC-90FF-91FCFF066DD2}"/>
              </a:ext>
            </a:extLst>
          </p:cNvPr>
          <p:cNvSpPr txBox="1"/>
          <p:nvPr/>
        </p:nvSpPr>
        <p:spPr>
          <a:xfrm>
            <a:off x="797152" y="1655708"/>
            <a:ext cx="8067014"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cross validation</a:t>
            </a:r>
          </a:p>
          <a:p>
            <a:r>
              <a:rPr lang="en-US" sz="1600" b="1" dirty="0">
                <a:solidFill>
                  <a:schemeClr val="accent6">
                    <a:lumMod val="75000"/>
                  </a:schemeClr>
                </a:solidFill>
                <a:latin typeface="Consolas" panose="020B0609020204030204" pitchFamily="49" charset="0"/>
              </a:rPr>
              <a:t>from</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sklearn.model_selection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cross_val_score,cross_val_predict</a:t>
            </a:r>
            <a:endParaRPr lang="en-US" sz="1600" dirty="0">
              <a:latin typeface="Consolas" panose="020B0609020204030204" pitchFamily="49" charset="0"/>
            </a:endParaRPr>
          </a:p>
        </p:txBody>
      </p:sp>
      <p:pic>
        <p:nvPicPr>
          <p:cNvPr id="10" name="Picture 9">
            <a:extLst>
              <a:ext uri="{FF2B5EF4-FFF2-40B4-BE49-F238E27FC236}">
                <a16:creationId xmlns:a16="http://schemas.microsoft.com/office/drawing/2014/main" id="{E2F3A717-8181-440A-AE1A-B5FD99395FA0}"/>
              </a:ext>
            </a:extLst>
          </p:cNvPr>
          <p:cNvPicPr>
            <a:picLocks noChangeAspect="1"/>
          </p:cNvPicPr>
          <p:nvPr/>
        </p:nvPicPr>
        <p:blipFill>
          <a:blip r:embed="rId4"/>
          <a:stretch>
            <a:fillRect/>
          </a:stretch>
        </p:blipFill>
        <p:spPr>
          <a:xfrm>
            <a:off x="6479495" y="2764624"/>
            <a:ext cx="1581150" cy="276225"/>
          </a:xfrm>
          <a:prstGeom prst="rect">
            <a:avLst/>
          </a:prstGeom>
        </p:spPr>
      </p:pic>
    </p:spTree>
    <p:extLst>
      <p:ext uri="{BB962C8B-B14F-4D97-AF65-F5344CB8AC3E}">
        <p14:creationId xmlns:p14="http://schemas.microsoft.com/office/powerpoint/2010/main" val="12282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09F2-9A6E-4001-A388-70FC7DF27822}"/>
              </a:ext>
            </a:extLst>
          </p:cNvPr>
          <p:cNvSpPr>
            <a:spLocks noGrp="1"/>
          </p:cNvSpPr>
          <p:nvPr>
            <p:ph type="title"/>
          </p:nvPr>
        </p:nvSpPr>
        <p:spPr/>
        <p:txBody>
          <a:bodyPr/>
          <a:lstStyle/>
          <a:p>
            <a:r>
              <a:rPr lang="en-US" dirty="0"/>
              <a:t>Naïve Bayes – Multinomial NB – fit the model</a:t>
            </a:r>
          </a:p>
        </p:txBody>
      </p:sp>
      <p:sp>
        <p:nvSpPr>
          <p:cNvPr id="3" name="Content Placeholder 2">
            <a:extLst>
              <a:ext uri="{FF2B5EF4-FFF2-40B4-BE49-F238E27FC236}">
                <a16:creationId xmlns:a16="http://schemas.microsoft.com/office/drawing/2014/main" id="{18630883-1758-4F30-93BB-C047189778F7}"/>
              </a:ext>
            </a:extLst>
          </p:cNvPr>
          <p:cNvSpPr>
            <a:spLocks noGrp="1"/>
          </p:cNvSpPr>
          <p:nvPr>
            <p:ph idx="1"/>
          </p:nvPr>
        </p:nvSpPr>
        <p:spPr/>
        <p:txBody>
          <a:bodyPr/>
          <a:lstStyle/>
          <a:p>
            <a:r>
              <a:rPr lang="en-US" dirty="0"/>
              <a:t>Use the whole training set to fit the model</a:t>
            </a:r>
          </a:p>
          <a:p>
            <a:pPr marL="0" indent="0">
              <a:buNone/>
            </a:pPr>
            <a:endParaRPr lang="en-US" dirty="0"/>
          </a:p>
          <a:p>
            <a:endParaRPr lang="en-US" dirty="0"/>
          </a:p>
          <a:p>
            <a:r>
              <a:rPr lang="en-US" dirty="0"/>
              <a:t>Use the model for prediction</a:t>
            </a:r>
          </a:p>
          <a:p>
            <a:pPr lvl="1"/>
            <a:r>
              <a:rPr lang="en-US" dirty="0"/>
              <a:t>Predict label</a:t>
            </a:r>
          </a:p>
          <a:p>
            <a:pPr lvl="1"/>
            <a:endParaRPr lang="en-US" dirty="0"/>
          </a:p>
          <a:p>
            <a:pPr lvl="1"/>
            <a:r>
              <a:rPr lang="en-US" dirty="0"/>
              <a:t>Predict Probabilities</a:t>
            </a:r>
          </a:p>
        </p:txBody>
      </p:sp>
      <p:sp>
        <p:nvSpPr>
          <p:cNvPr id="4" name="TextBox 3">
            <a:extLst>
              <a:ext uri="{FF2B5EF4-FFF2-40B4-BE49-F238E27FC236}">
                <a16:creationId xmlns:a16="http://schemas.microsoft.com/office/drawing/2014/main" id="{D9F2E799-0DEA-4E96-A766-F9D0AF550DBA}"/>
              </a:ext>
            </a:extLst>
          </p:cNvPr>
          <p:cNvSpPr txBox="1"/>
          <p:nvPr/>
        </p:nvSpPr>
        <p:spPr>
          <a:xfrm>
            <a:off x="837699" y="1703575"/>
            <a:ext cx="4703030" cy="584775"/>
          </a:xfrm>
          <a:prstGeom prst="rect">
            <a:avLst/>
          </a:prstGeom>
          <a:solidFill>
            <a:schemeClr val="bg1">
              <a:lumMod val="95000"/>
            </a:schemeClr>
          </a:solidFill>
        </p:spPr>
        <p:txBody>
          <a:bodyPr wrap="square" rtlCol="0">
            <a:spAutoFit/>
          </a:bodyPr>
          <a:lstStyle/>
          <a:p>
            <a:r>
              <a:rPr lang="fr-FR" sz="1600" i="1" dirty="0">
                <a:solidFill>
                  <a:schemeClr val="accent6">
                    <a:lumMod val="75000"/>
                  </a:schemeClr>
                </a:solidFill>
                <a:latin typeface="Consolas" panose="020B0609020204030204" pitchFamily="49" charset="0"/>
              </a:rPr>
              <a:t># train model </a:t>
            </a:r>
            <a:r>
              <a:rPr lang="fr-FR" sz="1600" i="1" dirty="0" err="1">
                <a:solidFill>
                  <a:schemeClr val="accent6">
                    <a:lumMod val="75000"/>
                  </a:schemeClr>
                </a:solidFill>
                <a:latin typeface="Consolas" panose="020B0609020204030204" pitchFamily="49" charset="0"/>
              </a:rPr>
              <a:t>using</a:t>
            </a:r>
            <a:r>
              <a:rPr lang="fr-FR" sz="1600" i="1" dirty="0">
                <a:solidFill>
                  <a:schemeClr val="accent6">
                    <a:lumMod val="75000"/>
                  </a:schemeClr>
                </a:solidFill>
                <a:latin typeface="Consolas" panose="020B0609020204030204" pitchFamily="49" charset="0"/>
              </a:rPr>
              <a:t> training </a:t>
            </a:r>
            <a:r>
              <a:rPr lang="fr-FR" sz="1600" i="1" dirty="0" err="1">
                <a:solidFill>
                  <a:schemeClr val="accent6">
                    <a:lumMod val="75000"/>
                  </a:schemeClr>
                </a:solidFill>
                <a:latin typeface="Consolas" panose="020B0609020204030204" pitchFamily="49" charset="0"/>
              </a:rPr>
              <a:t>dataset</a:t>
            </a:r>
            <a:endParaRPr lang="fr-FR" sz="1600" i="1" dirty="0">
              <a:solidFill>
                <a:schemeClr val="accent6">
                  <a:lumMod val="75000"/>
                </a:schemeClr>
              </a:solidFill>
              <a:latin typeface="Consolas" panose="020B0609020204030204" pitchFamily="49" charset="0"/>
            </a:endParaRPr>
          </a:p>
          <a:p>
            <a:r>
              <a:rPr lang="fr-FR" sz="1600" dirty="0" err="1">
                <a:latin typeface="Consolas" panose="020B0609020204030204" pitchFamily="49" charset="0"/>
              </a:rPr>
              <a:t>mnb.fit</a:t>
            </a:r>
            <a:r>
              <a:rPr lang="fr-FR" sz="1600" dirty="0">
                <a:latin typeface="Consolas" panose="020B0609020204030204" pitchFamily="49" charset="0"/>
              </a:rPr>
              <a:t>(X, y)</a:t>
            </a:r>
            <a:endParaRPr lang="en-US" sz="1600" dirty="0">
              <a:latin typeface="Consolas" panose="020B0609020204030204" pitchFamily="49" charset="0"/>
            </a:endParaRPr>
          </a:p>
        </p:txBody>
      </p:sp>
      <p:sp>
        <p:nvSpPr>
          <p:cNvPr id="5" name="TextBox 4">
            <a:extLst>
              <a:ext uri="{FF2B5EF4-FFF2-40B4-BE49-F238E27FC236}">
                <a16:creationId xmlns:a16="http://schemas.microsoft.com/office/drawing/2014/main" id="{F05EC4F4-BFC9-4BEB-956F-8B87618EBE20}"/>
              </a:ext>
            </a:extLst>
          </p:cNvPr>
          <p:cNvSpPr txBox="1"/>
          <p:nvPr/>
        </p:nvSpPr>
        <p:spPr>
          <a:xfrm>
            <a:off x="1265537" y="3642075"/>
            <a:ext cx="2741604" cy="338554"/>
          </a:xfrm>
          <a:prstGeom prst="rect">
            <a:avLst/>
          </a:prstGeom>
          <a:solidFill>
            <a:schemeClr val="bg1">
              <a:lumMod val="95000"/>
            </a:schemeClr>
          </a:solidFill>
        </p:spPr>
        <p:txBody>
          <a:bodyPr wrap="square" rtlCol="0">
            <a:spAutoFit/>
          </a:bodyPr>
          <a:lstStyle/>
          <a:p>
            <a:r>
              <a:rPr lang="fr-FR" sz="1600" dirty="0" err="1">
                <a:latin typeface="Consolas" panose="020B0609020204030204" pitchFamily="49" charset="0"/>
              </a:rPr>
              <a:t>mnb.predict</a:t>
            </a:r>
            <a:r>
              <a:rPr lang="fr-FR" sz="1600" dirty="0">
                <a:latin typeface="Consolas" panose="020B0609020204030204" pitchFamily="49" charset="0"/>
              </a:rPr>
              <a:t>(</a:t>
            </a:r>
            <a:r>
              <a:rPr lang="fr-FR" sz="1600" dirty="0" err="1">
                <a:latin typeface="Consolas" panose="020B0609020204030204" pitchFamily="49" charset="0"/>
              </a:rPr>
              <a:t>testdata</a:t>
            </a:r>
            <a:r>
              <a:rPr lang="fr-FR" sz="1600" dirty="0">
                <a:latin typeface="Consolas" panose="020B0609020204030204" pitchFamily="49" charset="0"/>
              </a:rPr>
              <a:t>)</a:t>
            </a:r>
            <a:endParaRPr lang="en-US" sz="1600" dirty="0">
              <a:latin typeface="Consolas" panose="020B0609020204030204" pitchFamily="49" charset="0"/>
            </a:endParaRPr>
          </a:p>
        </p:txBody>
      </p:sp>
      <p:sp>
        <p:nvSpPr>
          <p:cNvPr id="6" name="TextBox 5">
            <a:extLst>
              <a:ext uri="{FF2B5EF4-FFF2-40B4-BE49-F238E27FC236}">
                <a16:creationId xmlns:a16="http://schemas.microsoft.com/office/drawing/2014/main" id="{BA3757CD-FF4F-47FF-BB7C-79A9EBAB2DB4}"/>
              </a:ext>
            </a:extLst>
          </p:cNvPr>
          <p:cNvSpPr txBox="1"/>
          <p:nvPr/>
        </p:nvSpPr>
        <p:spPr>
          <a:xfrm>
            <a:off x="1265536" y="4400374"/>
            <a:ext cx="3767857" cy="338554"/>
          </a:xfrm>
          <a:prstGeom prst="rect">
            <a:avLst/>
          </a:prstGeom>
          <a:solidFill>
            <a:schemeClr val="bg1">
              <a:lumMod val="95000"/>
            </a:schemeClr>
          </a:solidFill>
        </p:spPr>
        <p:txBody>
          <a:bodyPr wrap="square" rtlCol="0">
            <a:spAutoFit/>
          </a:bodyPr>
          <a:lstStyle/>
          <a:p>
            <a:r>
              <a:rPr lang="fr-FR" sz="1600" dirty="0" err="1">
                <a:latin typeface="Consolas" panose="020B0609020204030204" pitchFamily="49" charset="0"/>
              </a:rPr>
              <a:t>mnb.predict_Proba</a:t>
            </a:r>
            <a:r>
              <a:rPr lang="fr-FR" sz="1600" dirty="0">
                <a:latin typeface="Consolas" panose="020B0609020204030204" pitchFamily="49" charset="0"/>
              </a:rPr>
              <a:t>(</a:t>
            </a:r>
            <a:r>
              <a:rPr lang="fr-FR" sz="1600" dirty="0" err="1">
                <a:latin typeface="Consolas" panose="020B0609020204030204" pitchFamily="49" charset="0"/>
              </a:rPr>
              <a:t>testdata</a:t>
            </a:r>
            <a:r>
              <a:rPr lang="fr-FR" sz="1600" dirty="0">
                <a:latin typeface="Consolas" panose="020B0609020204030204" pitchFamily="49" charset="0"/>
              </a:rPr>
              <a:t>)</a:t>
            </a:r>
            <a:endParaRPr lang="en-US" sz="1600" dirty="0">
              <a:latin typeface="Consolas" panose="020B0609020204030204" pitchFamily="49" charset="0"/>
            </a:endParaRPr>
          </a:p>
        </p:txBody>
      </p:sp>
    </p:spTree>
    <p:extLst>
      <p:ext uri="{BB962C8B-B14F-4D97-AF65-F5344CB8AC3E}">
        <p14:creationId xmlns:p14="http://schemas.microsoft.com/office/powerpoint/2010/main" val="239162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Universal Bank</a:t>
            </a:r>
          </a:p>
        </p:txBody>
      </p:sp>
      <p:sp>
        <p:nvSpPr>
          <p:cNvPr id="3" name="Content Placeholder 2"/>
          <p:cNvSpPr>
            <a:spLocks noGrp="1"/>
          </p:cNvSpPr>
          <p:nvPr>
            <p:ph idx="1"/>
          </p:nvPr>
        </p:nvSpPr>
        <p:spPr>
          <a:xfrm>
            <a:off x="504565" y="1266354"/>
            <a:ext cx="11135500" cy="5407578"/>
          </a:xfrm>
        </p:spPr>
        <p:txBody>
          <a:bodyPr>
            <a:normAutofit fontScale="70000" lnSpcReduction="20000"/>
          </a:bodyPr>
          <a:lstStyle/>
          <a:p>
            <a:r>
              <a:rPr lang="en-US" b="1" dirty="0"/>
              <a:t>Predicting Personal Loan Acceptance Based on Naive Bayes Classifier</a:t>
            </a:r>
          </a:p>
          <a:p>
            <a:r>
              <a:rPr lang="en-US" dirty="0"/>
              <a:t>The file </a:t>
            </a:r>
            <a:r>
              <a:rPr lang="en-US" b="1" dirty="0"/>
              <a:t>UniversalBank.csv</a:t>
            </a:r>
            <a:r>
              <a:rPr lang="en-US" dirty="0"/>
              <a:t> contains data on 5000 customers of Universal Bank. The data include customer demographic information (age, income, etc.), the customer's relationship with the bank (mortgage, securities account, etc.), and the customer response to the last personal loan campaign (Personal Loan). Among these 5000 customers, only 480 (=9.6%) accepted the personal loan that was offered to them in the earlier campaign.</a:t>
            </a:r>
          </a:p>
          <a:p>
            <a:r>
              <a:rPr lang="en-US" dirty="0"/>
              <a:t>A brief description of the 14 variables are given below:</a:t>
            </a:r>
          </a:p>
          <a:p>
            <a:pPr lvl="1"/>
            <a:r>
              <a:rPr lang="en-US" dirty="0"/>
              <a:t>ID: Customer ID</a:t>
            </a:r>
          </a:p>
          <a:p>
            <a:pPr lvl="1"/>
            <a:r>
              <a:rPr lang="en-US" dirty="0"/>
              <a:t>Age: Customer's age in completed year</a:t>
            </a:r>
          </a:p>
          <a:p>
            <a:pPr lvl="1"/>
            <a:r>
              <a:rPr lang="en-US" dirty="0"/>
              <a:t>Experience: # years of professional experience</a:t>
            </a:r>
          </a:p>
          <a:p>
            <a:pPr lvl="1"/>
            <a:r>
              <a:rPr lang="en-US" dirty="0"/>
              <a:t>Income: Annual income of the customer (1,000)</a:t>
            </a:r>
          </a:p>
          <a:p>
            <a:pPr lvl="1"/>
            <a:r>
              <a:rPr lang="en-US" dirty="0" err="1"/>
              <a:t>ZIPcode</a:t>
            </a:r>
            <a:r>
              <a:rPr lang="en-US" dirty="0"/>
              <a:t>: Home address ZIP code</a:t>
            </a:r>
          </a:p>
          <a:p>
            <a:pPr lvl="1"/>
            <a:r>
              <a:rPr lang="en-US" dirty="0"/>
              <a:t>Family: Family size of the customer</a:t>
            </a:r>
          </a:p>
          <a:p>
            <a:pPr lvl="1"/>
            <a:r>
              <a:rPr lang="en-US" dirty="0" err="1"/>
              <a:t>CCAvg</a:t>
            </a:r>
            <a:r>
              <a:rPr lang="en-US" dirty="0"/>
              <a:t>: Average monthly credit card spending (1, 000)</a:t>
            </a:r>
          </a:p>
          <a:p>
            <a:pPr lvl="1"/>
            <a:r>
              <a:rPr lang="en-US" dirty="0"/>
              <a:t>Education: Education level: 1: undergrad; 2, Graduate; 3; Advance/Professional</a:t>
            </a:r>
          </a:p>
          <a:p>
            <a:pPr lvl="1"/>
            <a:r>
              <a:rPr lang="en-US" dirty="0"/>
              <a:t>Mortgage: Value of house mortgage if any (1, 000)</a:t>
            </a:r>
          </a:p>
          <a:p>
            <a:pPr lvl="1"/>
            <a:r>
              <a:rPr lang="en-US" dirty="0"/>
              <a:t>Personal loan: Did this customer accept the personal loan offered in he last campaign? 1, yes; 0, no</a:t>
            </a:r>
          </a:p>
          <a:p>
            <a:pPr lvl="1"/>
            <a:r>
              <a:rPr lang="en-US" dirty="0"/>
              <a:t>Securities Acct: Does the customer have a securities account with the bank?</a:t>
            </a:r>
          </a:p>
          <a:p>
            <a:pPr lvl="1"/>
            <a:r>
              <a:rPr lang="en-US" dirty="0"/>
              <a:t>CD Account: Does the customer have a </a:t>
            </a:r>
            <a:r>
              <a:rPr lang="en-US" dirty="0" err="1"/>
              <a:t>certifcate</a:t>
            </a:r>
            <a:r>
              <a:rPr lang="en-US" dirty="0"/>
              <a:t> of deposit (CD) account with the bank?</a:t>
            </a:r>
          </a:p>
          <a:p>
            <a:pPr lvl="1"/>
            <a:r>
              <a:rPr lang="en-US" dirty="0"/>
              <a:t>Online: Does the customer use internet bank facilities?</a:t>
            </a:r>
          </a:p>
          <a:p>
            <a:pPr lvl="1"/>
            <a:r>
              <a:rPr lang="en-US" dirty="0" err="1"/>
              <a:t>CreditCard</a:t>
            </a:r>
            <a:r>
              <a:rPr lang="en-US" dirty="0"/>
              <a:t>: Does the customer use a credit card issued by the Bank?</a:t>
            </a:r>
          </a:p>
        </p:txBody>
      </p:sp>
    </p:spTree>
    <p:extLst>
      <p:ext uri="{BB962C8B-B14F-4D97-AF65-F5344CB8AC3E}">
        <p14:creationId xmlns:p14="http://schemas.microsoft.com/office/powerpoint/2010/main" val="62341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Gaussian NB - Define features and target variable</a:t>
            </a:r>
          </a:p>
        </p:txBody>
      </p:sp>
      <p:sp>
        <p:nvSpPr>
          <p:cNvPr id="3" name="Content Placeholder 2"/>
          <p:cNvSpPr>
            <a:spLocks noGrp="1"/>
          </p:cNvSpPr>
          <p:nvPr>
            <p:ph idx="1"/>
          </p:nvPr>
        </p:nvSpPr>
        <p:spPr/>
        <p:txBody>
          <a:bodyPr/>
          <a:lstStyle/>
          <a:p>
            <a:r>
              <a:rPr lang="en-US" dirty="0"/>
              <a:t>Cross validate the linear model based on Mean Squared Error</a:t>
            </a:r>
          </a:p>
          <a:p>
            <a:endParaRPr lang="en-US" dirty="0"/>
          </a:p>
          <a:p>
            <a:endParaRPr lang="en-US" dirty="0"/>
          </a:p>
          <a:p>
            <a:endParaRPr lang="en-US" dirty="0"/>
          </a:p>
        </p:txBody>
      </p:sp>
      <p:sp>
        <p:nvSpPr>
          <p:cNvPr id="4" name="TextBox 3"/>
          <p:cNvSpPr txBox="1"/>
          <p:nvPr/>
        </p:nvSpPr>
        <p:spPr>
          <a:xfrm>
            <a:off x="837195" y="1854595"/>
            <a:ext cx="9864388" cy="1815882"/>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define independent attributes </a:t>
            </a:r>
          </a:p>
          <a:p>
            <a:r>
              <a:rPr lang="en-US" sz="1600" dirty="0">
                <a:latin typeface="Consolas" panose="020B0609020204030204" pitchFamily="49" charset="0"/>
              </a:rPr>
              <a:t>features = [</a:t>
            </a:r>
            <a:r>
              <a:rPr lang="en-US" sz="1600" dirty="0">
                <a:solidFill>
                  <a:srgbClr val="C00000"/>
                </a:solidFill>
                <a:latin typeface="Consolas" panose="020B0609020204030204" pitchFamily="49" charset="0"/>
              </a:rPr>
              <a:t>'Age', 'Income', 'Experience', 'Family', '</a:t>
            </a:r>
            <a:r>
              <a:rPr lang="en-US" sz="1600" dirty="0" err="1">
                <a:solidFill>
                  <a:srgbClr val="C00000"/>
                </a:solidFill>
                <a:latin typeface="Consolas" panose="020B0609020204030204" pitchFamily="49" charset="0"/>
              </a:rPr>
              <a:t>CCAvg</a:t>
            </a:r>
            <a:r>
              <a:rPr lang="en-US" sz="1600" dirty="0">
                <a:solidFill>
                  <a:srgbClr val="C00000"/>
                </a:solidFill>
                <a:latin typeface="Consolas" panose="020B0609020204030204" pitchFamily="49" charset="0"/>
              </a:rPr>
              <a:t>', 'Education', 'Mortgage', 'Securities </a:t>
            </a:r>
            <a:r>
              <a:rPr lang="en-US" sz="1600" dirty="0" err="1">
                <a:solidFill>
                  <a:srgbClr val="C00000"/>
                </a:solidFill>
                <a:latin typeface="Consolas" panose="020B0609020204030204" pitchFamily="49" charset="0"/>
              </a:rPr>
              <a:t>Account','CD</a:t>
            </a:r>
            <a:r>
              <a:rPr lang="en-US" sz="1600" dirty="0">
                <a:solidFill>
                  <a:srgbClr val="C00000"/>
                </a:solidFill>
                <a:latin typeface="Consolas" panose="020B0609020204030204" pitchFamily="49" charset="0"/>
              </a:rPr>
              <a:t> Account', 'Online', '</a:t>
            </a:r>
            <a:r>
              <a:rPr lang="en-US" sz="1600" dirty="0" err="1">
                <a:solidFill>
                  <a:srgbClr val="C00000"/>
                </a:solidFill>
                <a:latin typeface="Consolas" panose="020B0609020204030204" pitchFamily="49" charset="0"/>
              </a:rPr>
              <a:t>CreditCard</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i="1" dirty="0">
                <a:solidFill>
                  <a:schemeClr val="accent6">
                    <a:lumMod val="75000"/>
                  </a:schemeClr>
                </a:solidFill>
                <a:latin typeface="Consolas" panose="020B0609020204030204" pitchFamily="49" charset="0"/>
              </a:rPr>
              <a:t># assign values for independent variables and target variable ('Personal Loan')</a:t>
            </a:r>
          </a:p>
          <a:p>
            <a:r>
              <a:rPr lang="en-US" sz="1600" dirty="0">
                <a:latin typeface="Consolas" panose="020B0609020204030204" pitchFamily="49" charset="0"/>
              </a:rPr>
              <a:t>X = data [features]</a:t>
            </a:r>
          </a:p>
          <a:p>
            <a:r>
              <a:rPr lang="en-US" sz="1600" dirty="0">
                <a:latin typeface="Consolas" panose="020B0609020204030204" pitchFamily="49" charset="0"/>
              </a:rPr>
              <a:t>y = data [</a:t>
            </a:r>
            <a:r>
              <a:rPr lang="en-US" sz="1600" dirty="0">
                <a:solidFill>
                  <a:srgbClr val="C00000"/>
                </a:solidFill>
                <a:latin typeface="Consolas" panose="020B0609020204030204" pitchFamily="49" charset="0"/>
              </a:rPr>
              <a:t>'Personal Loan'</a:t>
            </a:r>
            <a:r>
              <a:rPr lang="en-US" sz="1600" dirty="0">
                <a:latin typeface="Consolas" panose="020B0609020204030204" pitchFamily="49" charset="0"/>
              </a:rPr>
              <a:t>]</a:t>
            </a:r>
          </a:p>
        </p:txBody>
      </p:sp>
    </p:spTree>
    <p:extLst>
      <p:ext uri="{BB962C8B-B14F-4D97-AF65-F5344CB8AC3E}">
        <p14:creationId xmlns:p14="http://schemas.microsoft.com/office/powerpoint/2010/main" val="352204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13779</TotalTime>
  <Words>1529</Words>
  <Application>Microsoft Office PowerPoint</Application>
  <PresentationFormat>Widescreen</PresentationFormat>
  <Paragraphs>289</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 Unicode MS</vt:lpstr>
      <vt:lpstr>DengXian</vt:lpstr>
      <vt:lpstr>PMingLiU</vt:lpstr>
      <vt:lpstr>SFMono-Regular</vt:lpstr>
      <vt:lpstr>Arial</vt:lpstr>
      <vt:lpstr>Calibri</vt:lpstr>
      <vt:lpstr>Calibri Light</vt:lpstr>
      <vt:lpstr>Candara</vt:lpstr>
      <vt:lpstr>Consolas</vt:lpstr>
      <vt:lpstr>Office Theme</vt:lpstr>
      <vt:lpstr>Data mining for Business Analytics</vt:lpstr>
      <vt:lpstr>Naïve Bayes Learning – Review of the method (Weather/Golf Dataset)</vt:lpstr>
      <vt:lpstr>Naïve Bayes</vt:lpstr>
      <vt:lpstr>Naïve Bayes – Multinomial NB – Data preparation</vt:lpstr>
      <vt:lpstr>Naïve Bayes – Multinomial NB – modelling</vt:lpstr>
      <vt:lpstr>Naïve Bayes – Multinomial NB - evaluation</vt:lpstr>
      <vt:lpstr>Naïve Bayes – Multinomial NB – fit the model</vt:lpstr>
      <vt:lpstr>Example – Universal Bank</vt:lpstr>
      <vt:lpstr>Gaussian NB - Define features and target variable</vt:lpstr>
      <vt:lpstr>Naïve Bayes – Gaussian NB</vt:lpstr>
      <vt:lpstr>Naïve Bayes – Gaussian NB</vt:lpstr>
      <vt:lpstr>Text Mining</vt:lpstr>
      <vt:lpstr>Text Mining with Naïve Bayes</vt:lpstr>
      <vt:lpstr>Data Set – Spam Email</vt:lpstr>
      <vt:lpstr>Preprocessing</vt:lpstr>
      <vt:lpstr>CountVectorizer</vt:lpstr>
      <vt:lpstr>Preprocessing</vt:lpstr>
      <vt:lpstr>Create a multinomial Naïve Bayes Classifier</vt:lpstr>
      <vt:lpstr>Use cross validation to test multinomial Naïve Bayes model</vt:lpstr>
      <vt:lpstr>Use cross validation to test multinomial Naïve Bayes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Business Analytics</dc:title>
  <dc:creator>Sophie GU</dc:creator>
  <cp:lastModifiedBy>Jiaying Gu</cp:lastModifiedBy>
  <cp:revision>238</cp:revision>
  <dcterms:created xsi:type="dcterms:W3CDTF">2019-01-25T03:47:20Z</dcterms:created>
  <dcterms:modified xsi:type="dcterms:W3CDTF">2020-04-11T06:29:18Z</dcterms:modified>
</cp:coreProperties>
</file>