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1" r:id="rId3"/>
    <p:sldId id="262" r:id="rId4"/>
    <p:sldId id="272" r:id="rId5"/>
    <p:sldId id="265" r:id="rId6"/>
    <p:sldId id="264" r:id="rId7"/>
    <p:sldId id="271" r:id="rId8"/>
    <p:sldId id="270" r:id="rId9"/>
    <p:sldId id="266" r:id="rId10"/>
    <p:sldId id="268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Zhao" initials="YZ" lastIdx="1" clrIdx="0">
    <p:extLst>
      <p:ext uri="{19B8F6BF-5375-455C-9EA6-DF929625EA0E}">
        <p15:presenceInfo xmlns:p15="http://schemas.microsoft.com/office/powerpoint/2012/main" userId="b012e940c718c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CFFF"/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4"/>
  </p:normalViewPr>
  <p:slideViewPr>
    <p:cSldViewPr>
      <p:cViewPr varScale="1">
        <p:scale>
          <a:sx n="143" d="100"/>
          <a:sy n="143" d="100"/>
        </p:scale>
        <p:origin x="10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sites.google.com/andrew.cmu.edu/wenwa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drew.cmu.edu/user/xiyanghu/" TargetMode="External"/><Relationship Id="rId5" Type="http://schemas.openxmlformats.org/officeDocument/2006/relationships/hyperlink" Target="https://www.andrew.cmu.edu/user/yuezhao2/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b="1" dirty="0">
                <a:solidFill>
                  <a:schemeClr val="bg1"/>
                </a:solidFill>
                <a:ea typeface="ＭＳ Ｐゴシック" charset="-128"/>
              </a:rPr>
              <a:t>M</a:t>
            </a:r>
            <a:r>
              <a:rPr lang="en-US" altLang="zh-CN" sz="4000" b="1" dirty="0">
                <a:solidFill>
                  <a:schemeClr val="bg1"/>
                </a:solidFill>
                <a:ea typeface="ＭＳ Ｐゴシック" charset="-128"/>
              </a:rPr>
              <a:t>ultimodal Anomaly Detection</a:t>
            </a:r>
            <a:endParaRPr lang="en-US" altLang="x-none" sz="4000" b="1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Yue Zhao*, 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Xiyang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 Hu*, Wen Wang*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F</a:t>
            </a:r>
            <a:r>
              <a:rPr lang="en-US" altLang="zh-CN" sz="1600" i="1" dirty="0">
                <a:solidFill>
                  <a:srgbClr val="FFFFFF"/>
                </a:solidFill>
                <a:ea typeface="ＭＳ Ｐゴシック" charset="-128"/>
              </a:rPr>
              <a:t>inal</a:t>
            </a: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 Report</a:t>
            </a:r>
          </a:p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baseline="30000" dirty="0">
                <a:solidFill>
                  <a:srgbClr val="FFFFFF"/>
                </a:solidFill>
                <a:ea typeface="ＭＳ Ｐゴシック" charset="-128"/>
              </a:rPr>
              <a:t>*</a:t>
            </a:r>
            <a:r>
              <a:rPr lang="en-US" altLang="x-none" sz="1100" dirty="0">
                <a:solidFill>
                  <a:srgbClr val="FFFFFF"/>
                </a:solidFill>
                <a:ea typeface="ＭＳ Ｐゴシック" charset="-128"/>
              </a:rPr>
              <a:t>Equal contribution</a:t>
            </a:r>
            <a:endParaRPr lang="en-US" altLang="x-none" sz="1600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 Excited?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Other than course required feedback, we welcome general feedback/advice/questions/collaborations.</a:t>
            </a:r>
          </a:p>
          <a:p>
            <a:pPr marL="0" indent="0"/>
            <a:endParaRPr lang="en-US" b="1" dirty="0"/>
          </a:p>
        </p:txBody>
      </p:sp>
      <p:pic>
        <p:nvPicPr>
          <p:cNvPr id="5" name="Google Shape;60;p11">
            <a:extLst>
              <a:ext uri="{FF2B5EF4-FFF2-40B4-BE49-F238E27FC236}">
                <a16:creationId xmlns:a16="http://schemas.microsoft.com/office/drawing/2014/main" id="{9F525773-453A-4350-9452-7F8BA6F9E939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348192" y="2255186"/>
            <a:ext cx="777300" cy="7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Google Shape;62;p11">
            <a:extLst>
              <a:ext uri="{FF2B5EF4-FFF2-40B4-BE49-F238E27FC236}">
                <a16:creationId xmlns:a16="http://schemas.microsoft.com/office/drawing/2014/main" id="{6799E653-E52D-497F-8324-BCE862B2FF0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906595" y="2288841"/>
            <a:ext cx="777300" cy="7480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64;p11">
            <a:extLst>
              <a:ext uri="{FF2B5EF4-FFF2-40B4-BE49-F238E27FC236}">
                <a16:creationId xmlns:a16="http://schemas.microsoft.com/office/drawing/2014/main" id="{C684B589-D67D-444B-BF8E-BCE33299297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035434" y="2291642"/>
            <a:ext cx="777300" cy="77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59;p11">
            <a:extLst>
              <a:ext uri="{FF2B5EF4-FFF2-40B4-BE49-F238E27FC236}">
                <a16:creationId xmlns:a16="http://schemas.microsoft.com/office/drawing/2014/main" id="{513420BF-8967-4084-8BD4-F3D72C75636D}"/>
              </a:ext>
            </a:extLst>
          </p:cNvPr>
          <p:cNvSpPr txBox="1">
            <a:spLocks/>
          </p:cNvSpPr>
          <p:nvPr/>
        </p:nvSpPr>
        <p:spPr>
          <a:xfrm>
            <a:off x="372892" y="3072511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Yue Zhao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zhaoy@cmu.edu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5"/>
              </a:rPr>
              <a:t>https://www.andrew.cmu.edu/user/yuezhao2/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9;p11">
            <a:extLst>
              <a:ext uri="{FF2B5EF4-FFF2-40B4-BE49-F238E27FC236}">
                <a16:creationId xmlns:a16="http://schemas.microsoft.com/office/drawing/2014/main" id="{33A65D9D-1E5E-46B6-8543-76FF1A57299E}"/>
              </a:ext>
            </a:extLst>
          </p:cNvPr>
          <p:cNvSpPr txBox="1">
            <a:spLocks/>
          </p:cNvSpPr>
          <p:nvPr/>
        </p:nvSpPr>
        <p:spPr>
          <a:xfrm>
            <a:off x="3120400" y="3068942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</a:t>
            </a: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xiyanghu@cmu.edu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6"/>
              </a:rPr>
              <a:t>https://www.andrew.cmu.edu/user/</a:t>
            </a:r>
            <a:r>
              <a:rPr lang="en-US" altLang="zh-CN" sz="900" dirty="0">
                <a:hlinkClick r:id="rId6"/>
              </a:rPr>
              <a:t>xiyanghu</a:t>
            </a:r>
            <a:r>
              <a:rPr lang="en-US" sz="900" dirty="0">
                <a:hlinkClick r:id="rId6"/>
              </a:rPr>
              <a:t>/</a:t>
            </a: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9;p11">
            <a:extLst>
              <a:ext uri="{FF2B5EF4-FFF2-40B4-BE49-F238E27FC236}">
                <a16:creationId xmlns:a16="http://schemas.microsoft.com/office/drawing/2014/main" id="{C8C1057F-B205-4AEB-A2D6-78A16CA941A9}"/>
              </a:ext>
            </a:extLst>
          </p:cNvPr>
          <p:cNvSpPr txBox="1">
            <a:spLocks/>
          </p:cNvSpPr>
          <p:nvPr/>
        </p:nvSpPr>
        <p:spPr>
          <a:xfrm>
            <a:off x="5943600" y="3068942"/>
            <a:ext cx="2939342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 Wang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wenw3@andrew.cmu.edu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7"/>
              </a:rPr>
              <a:t>https://sites.google.com/andrew.cmu.edu/wenwang/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D9EB8-4ECC-4355-952F-F9C4A61623DC}"/>
              </a:ext>
            </a:extLst>
          </p:cNvPr>
          <p:cNvSpPr txBox="1"/>
          <p:nvPr/>
        </p:nvSpPr>
        <p:spPr>
          <a:xfrm>
            <a:off x="457200" y="4516755"/>
            <a:ext cx="2609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1000" baseline="30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</a:t>
            </a:r>
            <a:r>
              <a:rPr lang="en-US" altLang="x-none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Equal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183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4D05-16E5-4B40-AE10-3C5605F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1C46-547A-490E-BEB0-C3AC6078D7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686800" cy="3429000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altLang="zh-CN" b="1" dirty="0"/>
              <a:t>nomaly</a:t>
            </a:r>
            <a:r>
              <a:rPr lang="en-US" b="1" dirty="0"/>
              <a:t> detection</a:t>
            </a:r>
            <a:r>
              <a:rPr lang="en-US" dirty="0"/>
              <a:t>, also known as </a:t>
            </a:r>
            <a:r>
              <a:rPr lang="en-US" b="1" dirty="0"/>
              <a:t>outlier detection</a:t>
            </a:r>
            <a:r>
              <a:rPr lang="en-US" dirty="0"/>
              <a:t>, aims to identify the data samples that are deviant from the general distribution. This task is deemed </a:t>
            </a:r>
            <a:r>
              <a:rPr lang="en-US" b="1" dirty="0"/>
              <a:t>unsupervised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long, it only concerns unimodal setting, although it is natural to consider for multimodal setting.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sensors on an autonomous driving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medical image and clinical note, we may identify </a:t>
            </a:r>
            <a:r>
              <a:rPr lang="en-US" u="sng" dirty="0"/>
              <a:t>rare disease</a:t>
            </a:r>
            <a:r>
              <a:rPr lang="en-US" dirty="0"/>
              <a:t> (as anomaly) more effectively.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this work, </a:t>
            </a:r>
            <a:r>
              <a:rPr lang="en-US" b="1" dirty="0"/>
              <a:t>we explore the possibility of leveraging multimodal machine learning in anomaly detection. To our best knowledge, there is </a:t>
            </a:r>
            <a:r>
              <a:rPr lang="en-US" altLang="zh-CN" b="1" dirty="0"/>
              <a:t>the first comprehensive research on this topic.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Major challenges</a:t>
            </a:r>
            <a:r>
              <a:rPr lang="en-US" dirty="0"/>
              <a:t>: the lack of </a:t>
            </a:r>
            <a:r>
              <a:rPr lang="en-US" u="sng" dirty="0"/>
              <a:t>benchmark datasets</a:t>
            </a:r>
            <a:r>
              <a:rPr lang="en-US" dirty="0"/>
              <a:t> and </a:t>
            </a:r>
            <a:r>
              <a:rPr lang="en-US" u="sng" dirty="0"/>
              <a:t>baselines</a:t>
            </a:r>
            <a:r>
              <a:rPr lang="en-US" dirty="0"/>
              <a:t>.</a:t>
            </a:r>
          </a:p>
        </p:txBody>
      </p:sp>
      <p:pic>
        <p:nvPicPr>
          <p:cNvPr id="4" name="Picture 2" descr="Image result for anomaly detection">
            <a:extLst>
              <a:ext uri="{FF2B5EF4-FFF2-40B4-BE49-F238E27FC236}">
                <a16:creationId xmlns:a16="http://schemas.microsoft.com/office/drawing/2014/main" id="{3B2E4C16-B6CF-4091-9A9F-DA1FE053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57350"/>
            <a:ext cx="2168289" cy="11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How to generate and extract multimodal data representation for anomaly detection</a:t>
            </a:r>
            <a:r>
              <a:rPr lang="en-US" dirty="0"/>
              <a:t>? Simply put, autoencoder is a natural choice for this purpose. We can directly extract the latent space and conduct anomaly detection on the latent space.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Will multiple modalities help the identification of anomalies</a:t>
            </a:r>
            <a:r>
              <a:rPr lang="en-US" dirty="0"/>
              <a:t>? We compare multimodal setting to unimodal setting, and ensemble learning with multiple unimodalities, to understand which approach leads to better detection quality.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Different from unimodal setting, multimodal ML uses alignment information. </a:t>
            </a:r>
            <a:r>
              <a:rPr lang="en-US" b="1" dirty="0"/>
              <a:t>Does stronger alignment facilitate the detection of anomalies?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Can we make anomaly detection part of the multimodal learning process and have an end-to-end learning method</a:t>
            </a:r>
            <a:r>
              <a:rPr lang="en-US" dirty="0"/>
              <a:t>?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To foster reproducibility and further research on this new problem, </a:t>
            </a:r>
            <a:r>
              <a:rPr lang="en-US" b="1" dirty="0"/>
              <a:t>we open-source our entire multimodal system, benchmark environment, and testbed datasets.</a:t>
            </a:r>
          </a:p>
        </p:txBody>
      </p:sp>
    </p:spTree>
    <p:extLst>
      <p:ext uri="{BB962C8B-B14F-4D97-AF65-F5344CB8AC3E}">
        <p14:creationId xmlns:p14="http://schemas.microsoft.com/office/powerpoint/2010/main" val="776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123950"/>
            <a:ext cx="8839200" cy="3429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Implement various models falling in the unimodal </a:t>
            </a:r>
            <a:r>
              <a:rPr lang="en-US" altLang="zh-CN" dirty="0"/>
              <a:t>and</a:t>
            </a:r>
            <a:r>
              <a:rPr lang="en-US" dirty="0"/>
              <a:t> multimodal categories (</a:t>
            </a:r>
            <a:r>
              <a:rPr lang="en-US" u="sng" dirty="0"/>
              <a:t>with increasing alignment</a:t>
            </a:r>
            <a:r>
              <a:rPr lang="en-US" dirty="0"/>
              <a:t>)</a:t>
            </a:r>
          </a:p>
          <a:p>
            <a:pPr marL="1079500" lvl="1" indent="-342900"/>
            <a:r>
              <a:rPr lang="en-US" dirty="0"/>
              <a:t>Three unimodal representations: </a:t>
            </a:r>
            <a:r>
              <a:rPr lang="en-US" u="sng" dirty="0"/>
              <a:t>no alignment</a:t>
            </a:r>
          </a:p>
          <a:p>
            <a:pPr marL="1079500" lvl="1" indent="-342900"/>
            <a:r>
              <a:rPr lang="en-US" dirty="0"/>
              <a:t>One ensemble approach: </a:t>
            </a:r>
            <a:r>
              <a:rPr lang="en-US" u="sng" dirty="0"/>
              <a:t>weak alignment</a:t>
            </a:r>
            <a:r>
              <a:rPr lang="en-US" dirty="0"/>
              <a:t> </a:t>
            </a:r>
          </a:p>
          <a:p>
            <a:pPr marL="1079500" lvl="1" indent="-342900"/>
            <a:r>
              <a:rPr lang="en-US" dirty="0"/>
              <a:t>Four multimodal representations: </a:t>
            </a:r>
          </a:p>
          <a:p>
            <a:pPr marL="1536700" lvl="2" indent="-342900"/>
            <a:r>
              <a:rPr lang="en-US" i="0" u="sng" dirty="0"/>
              <a:t>Some alignment</a:t>
            </a:r>
          </a:p>
          <a:p>
            <a:pPr marL="1536700" lvl="2" indent="-342900"/>
            <a:r>
              <a:rPr lang="en-US" i="0" u="sng" dirty="0"/>
              <a:t>Strong alignment</a:t>
            </a:r>
            <a:r>
              <a:rPr lang="en-US" dirty="0"/>
              <a:t>: </a:t>
            </a:r>
            <a:r>
              <a:rPr lang="en-US" i="0" dirty="0"/>
              <a:t>incorporate alignment information into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Conduct anomaly detection with multiple popular algorithms on these representations (if possible)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0B973-F318-4EBA-9B79-8CF871DF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 t="4242" r="2703" b="6657"/>
          <a:stretch/>
        </p:blipFill>
        <p:spPr>
          <a:xfrm>
            <a:off x="2819400" y="3242310"/>
            <a:ext cx="24384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3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5C8CE3-0881-40C0-8BB6-A75A528D89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52642336"/>
              </p:ext>
            </p:extLst>
          </p:nvPr>
        </p:nvGraphicFramePr>
        <p:xfrm>
          <a:off x="457200" y="895350"/>
          <a:ext cx="8534400" cy="359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61467451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239862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5991417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19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Unimodal_Image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Image2vec representation (</a:t>
                      </a:r>
                      <a:r>
                        <a:rPr lang="en-US" sz="1200" dirty="0" err="1"/>
                        <a:t>resnet</a:t>
                      </a:r>
                      <a:r>
                        <a:rPr lang="en-US" sz="1200" dirty="0"/>
                        <a:t> 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12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Unimodal_word2vec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Word2vec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97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Unimodal_Bert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Bert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8997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Multimodal_Score_Comb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the outlier scores from image and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6072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Multimodal_Input_Concat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Concatenate the raw image and text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56245"/>
                  </a:ext>
                </a:extLst>
              </a:tr>
              <a:tr h="171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Multimodal_Embedding_Concat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Concatenate the two-way relation (extracted by two autoencoders) between image and 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Weak alignment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4109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Multimodal_Joint_Embedding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a VAE to learn the joint representation with text and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Some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1634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Multimodal_Self_Supervised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unmatched pairs of samples to improve the robustness of the model. Use the alignment information explicitly.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1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4343400" cy="3429000"/>
          </a:xfrm>
        </p:spPr>
        <p:txBody>
          <a:bodyPr/>
          <a:lstStyle/>
          <a:p>
            <a:pPr marL="0" indent="0"/>
            <a:r>
              <a:rPr lang="en-US" dirty="0"/>
              <a:t>Other than directly evaluating the performance of anomaly detectors with different representations, we also take the qualitative approaches to understand the anomaly/normal points separability through direct visualization.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visualization </a:t>
            </a:r>
            <a:r>
              <a:rPr lang="en-US" u="sng" dirty="0"/>
              <a:t>does not yield a consistent conclusion on whether it is helpful to use multimodal machine learning</a:t>
            </a:r>
            <a:r>
              <a:rPr lang="en-US" dirty="0"/>
              <a:t>. 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Possible reasons</a:t>
            </a:r>
            <a:r>
              <a:rPr lang="en-US" dirty="0"/>
              <a:t>: t-SNE as a visualization tool may yield varying results based on the hyperparameters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DC6B-3882-46E0-83B8-39ABD52D6A9D}"/>
              </a:ext>
            </a:extLst>
          </p:cNvPr>
          <p:cNvSpPr txBox="1"/>
          <p:nvPr/>
        </p:nvSpPr>
        <p:spPr>
          <a:xfrm>
            <a:off x="5026975" y="4056677"/>
            <a:ext cx="259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t-SNE visualization of unimodal and multimodal representation, where 0 (red) denotes for normal points and 1 (red) denotes anomalies. By visualization, we could not find a clear conclusion on the representation quality.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23E6A-F5C8-466B-AD16-0A052086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23950"/>
            <a:ext cx="3810000" cy="28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0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2296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are in the form of pairs: {image 1, text 1}, {image 2, text 2}, …, {image n, text n}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Intuition</a:t>
            </a:r>
            <a:r>
              <a:rPr lang="en-US" dirty="0"/>
              <a:t>: we could better use the alignment information. For any true pairs, it should have more close embeddings to half-matched pairs (same text or image) than to fully different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augmentation (with self-supervised learning)</a:t>
            </a:r>
            <a:r>
              <a:rPr lang="en-US" dirty="0"/>
              <a:t>: we could better use the alignment information by creating unaligned image and text pairs like {image 1, text 3}, and use a contrastive loss to detect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B9036D-672D-47F9-95D1-9D83DA44D83B}"/>
              </a:ext>
            </a:extLst>
          </p:cNvPr>
          <p:cNvSpPr/>
          <p:nvPr/>
        </p:nvSpPr>
        <p:spPr bwMode="auto">
          <a:xfrm>
            <a:off x="1536429" y="2516442"/>
            <a:ext cx="1285112" cy="213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Data Augmentation with unaligned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– </a:t>
            </a:r>
            <a:r>
              <a:rPr lang="en-US" dirty="0" err="1"/>
              <a:t>Multimodal_Self_Supervised</a:t>
            </a:r>
            <a:r>
              <a:rPr lang="en-US" dirty="0"/>
              <a:t>   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AF26EA94-AF2D-486C-8B2A-DB4D54897458}"/>
              </a:ext>
            </a:extLst>
          </p:cNvPr>
          <p:cNvSpPr/>
          <p:nvPr/>
        </p:nvSpPr>
        <p:spPr bwMode="auto">
          <a:xfrm rot="5400000">
            <a:off x="2869304" y="3316542"/>
            <a:ext cx="1066800" cy="5334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encoder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C1611A07-A0AA-4D24-9F82-1D15DA9B97A8}"/>
              </a:ext>
            </a:extLst>
          </p:cNvPr>
          <p:cNvSpPr/>
          <p:nvPr/>
        </p:nvSpPr>
        <p:spPr bwMode="auto">
          <a:xfrm rot="16200000">
            <a:off x="4834495" y="3316890"/>
            <a:ext cx="1066800" cy="5334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decoder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16EE-2925-44EE-9C7A-772DFA47944A}"/>
              </a:ext>
            </a:extLst>
          </p:cNvPr>
          <p:cNvSpPr/>
          <p:nvPr/>
        </p:nvSpPr>
        <p:spPr bwMode="auto">
          <a:xfrm>
            <a:off x="3878676" y="3316542"/>
            <a:ext cx="93345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Latent 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DE6CE-AFD2-4A67-AB70-3CB669262123}"/>
              </a:ext>
            </a:extLst>
          </p:cNvPr>
          <p:cNvSpPr/>
          <p:nvPr/>
        </p:nvSpPr>
        <p:spPr bwMode="auto">
          <a:xfrm>
            <a:off x="585668" y="3179299"/>
            <a:ext cx="838200" cy="533400"/>
          </a:xfrm>
          <a:prstGeom prst="rect">
            <a:avLst/>
          </a:prstGeom>
          <a:solidFill>
            <a:srgbClr val="B0C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Input pairs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A88A2-D0FE-439E-A093-9683CF6DF9F6}"/>
              </a:ext>
            </a:extLst>
          </p:cNvPr>
          <p:cNvSpPr/>
          <p:nvPr/>
        </p:nvSpPr>
        <p:spPr bwMode="auto">
          <a:xfrm>
            <a:off x="1661993" y="2745042"/>
            <a:ext cx="838200" cy="3232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View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4987D-3B73-4FA6-A1F2-CF51E58CECEB}"/>
              </a:ext>
            </a:extLst>
          </p:cNvPr>
          <p:cNvSpPr/>
          <p:nvPr/>
        </p:nvSpPr>
        <p:spPr bwMode="auto">
          <a:xfrm>
            <a:off x="1656987" y="3225187"/>
            <a:ext cx="838200" cy="3232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View 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279D1-E009-4987-8FB2-822037B93DD9}"/>
              </a:ext>
            </a:extLst>
          </p:cNvPr>
          <p:cNvSpPr/>
          <p:nvPr/>
        </p:nvSpPr>
        <p:spPr bwMode="auto">
          <a:xfrm>
            <a:off x="1659526" y="3657217"/>
            <a:ext cx="838200" cy="3232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View 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D076-C151-4E13-9286-18895C3EA61E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1423868" y="2906689"/>
            <a:ext cx="238125" cy="539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6512D-534A-4A0A-A651-1EA8A206B76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 flipV="1">
            <a:off x="1423868" y="3386834"/>
            <a:ext cx="233119" cy="59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207192-2299-496F-8CBA-B2A81C05B5B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 bwMode="auto">
          <a:xfrm>
            <a:off x="1423868" y="3445999"/>
            <a:ext cx="235658" cy="372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D6CCD-AD98-43C1-B941-742D55EA6D5A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 bwMode="auto">
          <a:xfrm>
            <a:off x="2821541" y="3583242"/>
            <a:ext cx="3144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38C01-2627-4434-9367-BD9105B086D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 bwMode="auto">
          <a:xfrm>
            <a:off x="3669404" y="3583242"/>
            <a:ext cx="209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FDA52A-4AEC-4C2A-BCFC-8D5DDC345AD4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 bwMode="auto">
          <a:xfrm>
            <a:off x="4812126" y="3583242"/>
            <a:ext cx="289069" cy="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69212-CAE5-4E16-96A6-B3D9A9CBD54D}"/>
              </a:ext>
            </a:extLst>
          </p:cNvPr>
          <p:cNvSpPr/>
          <p:nvPr/>
        </p:nvSpPr>
        <p:spPr bwMode="auto">
          <a:xfrm>
            <a:off x="5943600" y="3181350"/>
            <a:ext cx="1122786" cy="820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ontrastive loss: Enforce triplet loss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563994-BE75-4ABB-9350-FF7E5CF04465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 bwMode="auto">
          <a:xfrm>
            <a:off x="5634595" y="3583590"/>
            <a:ext cx="309005" cy="8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8E55E68-F918-4A6B-9916-218F6C3AA65F}"/>
              </a:ext>
            </a:extLst>
          </p:cNvPr>
          <p:cNvSpPr/>
          <p:nvPr/>
        </p:nvSpPr>
        <p:spPr bwMode="auto">
          <a:xfrm>
            <a:off x="7312897" y="3350249"/>
            <a:ext cx="1122786" cy="4659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Reconstruction Loss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778B75-CC9A-457B-A5A7-736195B84CA4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 bwMode="auto">
          <a:xfrm flipV="1">
            <a:off x="7066386" y="3583242"/>
            <a:ext cx="246511" cy="8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22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Discussion (more in the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640" y="3172736"/>
            <a:ext cx="8229600" cy="160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combining the anomaly scores generated from unimodal representations </a:t>
            </a:r>
            <a:r>
              <a:rPr lang="en-US" altLang="zh-CN" dirty="0"/>
              <a:t>does NOT 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Multimodal representations outperform </a:t>
            </a:r>
            <a:r>
              <a:rPr lang="en-US" dirty="0"/>
              <a:t>regarding all metrics (ROC, P@N, and AP, showing the effectiveness of taking all modalities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more and more enforced alignment information, the model performance improves. </a:t>
            </a:r>
            <a:r>
              <a:rPr lang="en-US" dirty="0"/>
              <a:t>The proposed </a:t>
            </a:r>
            <a:r>
              <a:rPr lang="en-US" dirty="0" err="1"/>
              <a:t>Multimodal_Self_Supervised</a:t>
            </a:r>
            <a:r>
              <a:rPr lang="en-US" dirty="0"/>
              <a:t> outperforms on most algorithms.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86A67-5019-47A1-B75F-692CEFFE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0" y="1289309"/>
            <a:ext cx="8918719" cy="140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EAD09-92FB-4152-BE15-0561506F01C9}"/>
              </a:ext>
            </a:extLst>
          </p:cNvPr>
          <p:cNvSpPr txBox="1"/>
          <p:nvPr/>
        </p:nvSpPr>
        <p:spPr>
          <a:xfrm>
            <a:off x="990600" y="2567832"/>
            <a:ext cx="594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 score of popular anomaly detection algorithms on unimodal and multimodal representation. The highest value is highlighted in each row (for each AD algorithm). The proposed </a:t>
            </a:r>
            <a:r>
              <a:rPr lang="en-US" sz="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Multimodal_Self_Supervised</a:t>
            </a:r>
            <a:r>
              <a:rPr lang="en-US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outperforms on most algorithms.</a:t>
            </a:r>
          </a:p>
        </p:txBody>
      </p:sp>
    </p:spTree>
    <p:extLst>
      <p:ext uri="{BB962C8B-B14F-4D97-AF65-F5344CB8AC3E}">
        <p14:creationId xmlns:p14="http://schemas.microsoft.com/office/powerpoint/2010/main" val="427866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In this study, we investigate into the use of multiple modalities in anomaly detection. Key takeaway messages: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Using unimodality only is inferior to the effective use of multiple modalities</a:t>
            </a:r>
            <a:r>
              <a:rPr lang="en-US" dirty="0"/>
              <a:t>. Specifically, simple unimodal representations are worse than multimodal representations.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Ensemble learning that simply combine the representations/scores from unimodalities are not as effective as multimodal approaches that learn a joint representation.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With more emphasis on alignment, we could observe improvement on anomaly detection quality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plan to further complete the project with the following instruments: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Adapt more datasets for this purpose and conduct more experiments to verify the conclusion.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Polish the study to have it ready as a publication.</a:t>
            </a:r>
          </a:p>
        </p:txBody>
      </p:sp>
    </p:spTree>
    <p:extLst>
      <p:ext uri="{BB962C8B-B14F-4D97-AF65-F5344CB8AC3E}">
        <p14:creationId xmlns:p14="http://schemas.microsoft.com/office/powerpoint/2010/main" val="38954194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308</TotalTime>
  <Words>1061</Words>
  <Application>Microsoft Office PowerPoint</Application>
  <PresentationFormat>On-screen Show (16:9)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45 Helvetica Light</vt:lpstr>
      <vt:lpstr>Open Sans</vt:lpstr>
      <vt:lpstr>Open Sans Light</vt:lpstr>
      <vt:lpstr>Open Sans Regular</vt:lpstr>
      <vt:lpstr>Arial</vt:lpstr>
      <vt:lpstr>Times</vt:lpstr>
      <vt:lpstr>CMU PPT Theme</vt:lpstr>
      <vt:lpstr>PowerPoint Presentation</vt:lpstr>
      <vt:lpstr>Anomaly Detection &amp; Challenges</vt:lpstr>
      <vt:lpstr>Research Questions</vt:lpstr>
      <vt:lpstr>Experiment Setup</vt:lpstr>
      <vt:lpstr>Models </vt:lpstr>
      <vt:lpstr>Representation Visualization</vt:lpstr>
      <vt:lpstr>Proposed Algorithm – Multimodal_Self_Supervised   </vt:lpstr>
      <vt:lpstr>Performance &amp; Discussion (more in the report)</vt:lpstr>
      <vt:lpstr>Conclusion &amp; Next Steps</vt:lpstr>
      <vt:lpstr>Feel Excited?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43</cp:revision>
  <cp:lastPrinted>2016-12-06T18:52:42Z</cp:lastPrinted>
  <dcterms:created xsi:type="dcterms:W3CDTF">2020-10-07T00:10:17Z</dcterms:created>
  <dcterms:modified xsi:type="dcterms:W3CDTF">2020-12-11T22:17:56Z</dcterms:modified>
</cp:coreProperties>
</file>