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0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8" r:id="rId10"/>
    <p:sldId id="267" r:id="rId1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e Zhao" initials="YZ" lastIdx="1" clrIdx="0">
    <p:extLst>
      <p:ext uri="{19B8F6BF-5375-455C-9EA6-DF929625EA0E}">
        <p15:presenceInfo xmlns:p15="http://schemas.microsoft.com/office/powerpoint/2012/main" userId="b012e940c718ce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B0027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4"/>
  </p:normalViewPr>
  <p:slideViewPr>
    <p:cSldViewPr>
      <p:cViewPr varScale="1">
        <p:scale>
          <a:sx n="143" d="100"/>
          <a:sy n="143" d="100"/>
        </p:scale>
        <p:origin x="102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77" d="100"/>
          <a:sy n="77" d="100"/>
        </p:scale>
        <p:origin x="5504" y="24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9AAF3D2-EDFA-BA42-9460-032E57456FC5}" type="datetimeFigureOut">
              <a:rPr lang="en-US"/>
              <a:pPr>
                <a:defRPr/>
              </a:pPr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3E6B18D-BC97-A741-A494-5A40B396D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</a:defRPr>
            </a:lvl1pPr>
          </a:lstStyle>
          <a:p>
            <a:pPr>
              <a:defRPr/>
            </a:pPr>
            <a:fld id="{2B24F439-14CB-B64A-A38E-43868DBA8F9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ＭＳ Ｐゴシック" charset="0"/>
        <a:cs typeface="Geneva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fld id="{A4676FBE-E17B-9F40-B294-2A0EC4B80004}" type="slidenum">
              <a:rPr lang="en-US" altLang="x-none" sz="1200">
                <a:latin typeface="Open Sans" charset="0"/>
              </a:rPr>
              <a:pPr/>
              <a:t>1</a:t>
            </a:fld>
            <a:endParaRPr lang="en-US" altLang="x-none" sz="1200">
              <a:latin typeface="Open Sans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  <a:cs typeface="Geneva" charset="0"/>
              </a:rPr>
              <a:t>Main title: 40 pt. Arial</a:t>
            </a:r>
          </a:p>
          <a:p>
            <a:pPr eaLnBrk="1" hangingPunct="1"/>
            <a:br>
              <a:rPr lang="en-US" altLang="x-none">
                <a:ea typeface="ＭＳ Ｐゴシック" charset="-128"/>
                <a:cs typeface="Geneva" charset="0"/>
              </a:rPr>
            </a:br>
            <a:r>
              <a:rPr lang="en-US" altLang="x-none">
                <a:ea typeface="ＭＳ Ｐゴシック" charset="-128"/>
                <a:cs typeface="Geneva" charset="0"/>
              </a:rPr>
              <a:t>Presenter Name: 16 pt. Arial</a:t>
            </a:r>
          </a:p>
          <a:p>
            <a:pPr eaLnBrk="1" hangingPunct="1"/>
            <a:r>
              <a:rPr lang="en-US" altLang="x-none">
                <a:ea typeface="ＭＳ Ｐゴシック" charset="-128"/>
                <a:cs typeface="Geneva" charset="0"/>
              </a:rPr>
              <a:t>Presenters Title: 16 pt. Arial Italic</a:t>
            </a:r>
          </a:p>
          <a:p>
            <a:pPr eaLnBrk="1" hangingPunct="1"/>
            <a:endParaRPr lang="en-US" altLang="x-none">
              <a:ea typeface="ＭＳ Ｐゴシック" charset="-128"/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>
              <a:latin typeface="Open Sans Regular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_Plaid-Digital_FINAL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>
              <a:latin typeface="Open Sans Regular" charset="0"/>
            </a:endParaRPr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_Plaid-Digital_FINAL-NEW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31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82296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1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39624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727448" y="1212300"/>
            <a:ext cx="3959352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8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2766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0960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1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5654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6736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67818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906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33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_Plaid-Digital_FINAL-NEW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_Plaid-Digital_FINAL-NEW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48150"/>
            <a:ext cx="1154590" cy="73639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1D83416-00FF-7E42-B8E5-8A7EE0EDCA9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DBF4EFE-C980-B844-B5ED-B8094C71D895}"/>
              </a:ext>
            </a:extLst>
          </p:cNvPr>
          <p:cNvSpPr txBox="1">
            <a:spLocks/>
          </p:cNvSpPr>
          <p:nvPr userDrawn="1"/>
        </p:nvSpPr>
        <p:spPr>
          <a:xfrm>
            <a:off x="11226318" y="65528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E7423C-EEE2-3F45-8EF7-78515AA765E4}"/>
              </a:ext>
            </a:extLst>
          </p:cNvPr>
          <p:cNvSpPr txBox="1">
            <a:spLocks/>
          </p:cNvSpPr>
          <p:nvPr userDrawn="1"/>
        </p:nvSpPr>
        <p:spPr>
          <a:xfrm>
            <a:off x="11378718" y="67052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C78D2C9-EC69-C447-A43E-74428D9672F5}"/>
              </a:ext>
            </a:extLst>
          </p:cNvPr>
          <p:cNvSpPr txBox="1">
            <a:spLocks/>
          </p:cNvSpPr>
          <p:nvPr userDrawn="1"/>
        </p:nvSpPr>
        <p:spPr>
          <a:xfrm>
            <a:off x="11531118" y="68576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1E7F3-AD6C-224E-BD90-D1A35CEDCAE6}"/>
              </a:ext>
            </a:extLst>
          </p:cNvPr>
          <p:cNvSpPr txBox="1"/>
          <p:nvPr userDrawn="1"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6CB4B4D-7CA3-9044-876B-883B54F8677D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9pPr>
    </p:titleStyle>
    <p:bodyStyle>
      <a:lvl1pPr marL="6350" indent="-6350" algn="l" rtl="0" eaLnBrk="1" fontAlgn="base" hangingPunct="1">
        <a:spcBef>
          <a:spcPts val="600"/>
        </a:spcBef>
        <a:spcAft>
          <a:spcPct val="0"/>
        </a:spcAft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7429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2001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573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zhao062/pyod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hyperlink" Target="https://sites.google.com/andrew.cmu.edu/wenwan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ndrew.cmu.edu/user/xiyanghu/" TargetMode="External"/><Relationship Id="rId5" Type="http://schemas.openxmlformats.org/officeDocument/2006/relationships/hyperlink" Target="https://www.andrew.cmu.edu/user/yuezhao2/" TargetMode="Externa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1" name="Straight Connector 11"/>
          <p:cNvCxnSpPr>
            <a:cxnSpLocks noChangeShapeType="1"/>
          </p:cNvCxnSpPr>
          <p:nvPr/>
        </p:nvCxnSpPr>
        <p:spPr bwMode="auto">
          <a:xfrm>
            <a:off x="2209800" y="3486150"/>
            <a:ext cx="5486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" name="Text Placeholder 14"/>
          <p:cNvSpPr txBox="1">
            <a:spLocks/>
          </p:cNvSpPr>
          <p:nvPr/>
        </p:nvSpPr>
        <p:spPr bwMode="auto">
          <a:xfrm>
            <a:off x="2133600" y="2038350"/>
            <a:ext cx="518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x-none" sz="4000" dirty="0">
                <a:solidFill>
                  <a:schemeClr val="bg1"/>
                </a:solidFill>
                <a:ea typeface="ＭＳ Ｐゴシック" charset="-128"/>
              </a:rPr>
              <a:t>M</a:t>
            </a:r>
            <a:r>
              <a:rPr lang="en-US" altLang="zh-CN" sz="4000" dirty="0">
                <a:solidFill>
                  <a:schemeClr val="bg1"/>
                </a:solidFill>
                <a:ea typeface="ＭＳ Ｐゴシック" charset="-128"/>
              </a:rPr>
              <a:t>ultimodal Anomaly Detection</a:t>
            </a:r>
            <a:endParaRPr lang="en-US" altLang="x-none" sz="4000" dirty="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5123" name="Text Placeholder 16"/>
          <p:cNvSpPr txBox="1">
            <a:spLocks/>
          </p:cNvSpPr>
          <p:nvPr/>
        </p:nvSpPr>
        <p:spPr bwMode="auto"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x-none" sz="1600" dirty="0">
                <a:solidFill>
                  <a:srgbClr val="FFFFFF"/>
                </a:solidFill>
                <a:ea typeface="ＭＳ Ｐゴシック" charset="-128"/>
              </a:rPr>
              <a:t>Yue Zhao*, </a:t>
            </a:r>
            <a:r>
              <a:rPr lang="en-US" altLang="x-none" sz="1600" dirty="0" err="1">
                <a:solidFill>
                  <a:srgbClr val="FFFFFF"/>
                </a:solidFill>
                <a:ea typeface="ＭＳ Ｐゴシック" charset="-128"/>
              </a:rPr>
              <a:t>Xiyang</a:t>
            </a:r>
            <a:r>
              <a:rPr lang="en-US" altLang="x-none" sz="1600" dirty="0">
                <a:solidFill>
                  <a:srgbClr val="FFFFFF"/>
                </a:solidFill>
                <a:ea typeface="ＭＳ Ｐゴシック" charset="-128"/>
              </a:rPr>
              <a:t> Hu*, Wen Wang*</a:t>
            </a:r>
          </a:p>
          <a:p>
            <a:pPr>
              <a:spcBef>
                <a:spcPct val="20000"/>
              </a:spcBef>
            </a:pPr>
            <a:r>
              <a:rPr lang="en-US" altLang="x-none" sz="1600" i="1" dirty="0">
                <a:solidFill>
                  <a:srgbClr val="FFFFFF"/>
                </a:solidFill>
                <a:ea typeface="ＭＳ Ｐゴシック" charset="-128"/>
              </a:rPr>
              <a:t>Proposal presentation</a:t>
            </a:r>
          </a:p>
          <a:p>
            <a:pPr>
              <a:spcBef>
                <a:spcPct val="20000"/>
              </a:spcBef>
            </a:pPr>
            <a:endParaRPr lang="en-US" altLang="x-none" sz="1600" i="1" dirty="0">
              <a:solidFill>
                <a:srgbClr val="FFFFFF"/>
              </a:solidFill>
              <a:ea typeface="ＭＳ Ｐゴシック" charset="-128"/>
            </a:endParaRPr>
          </a:p>
          <a:p>
            <a:pPr>
              <a:spcBef>
                <a:spcPct val="20000"/>
              </a:spcBef>
            </a:pPr>
            <a:r>
              <a:rPr lang="en-US" altLang="x-none" sz="1600" baseline="30000" dirty="0">
                <a:solidFill>
                  <a:srgbClr val="FFFFFF"/>
                </a:solidFill>
                <a:ea typeface="ＭＳ Ｐゴシック" charset="-128"/>
              </a:rPr>
              <a:t>*</a:t>
            </a:r>
            <a:r>
              <a:rPr lang="en-US" altLang="x-none" sz="1100" dirty="0">
                <a:solidFill>
                  <a:srgbClr val="FFFFFF"/>
                </a:solidFill>
                <a:ea typeface="ＭＳ Ｐゴシック" charset="-128"/>
              </a:rPr>
              <a:t>Equal contribution</a:t>
            </a:r>
            <a:endParaRPr lang="en-US" altLang="x-none" sz="1600" dirty="0">
              <a:solidFill>
                <a:srgbClr val="FFFF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64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4B65-DF2B-4F12-A1BC-60497E2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2477-4CC9-4398-82E4-68781971D5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/>
            <a:r>
              <a:rPr lang="en-US" sz="1200" dirty="0"/>
              <a:t>[1]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Park, D., Kim, H. and Kemp, C.C., 2019. Multimodal anomaly detection for assistive robots.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Autonomous Robots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43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pp.611-629.</a:t>
            </a:r>
            <a:endParaRPr lang="en-US" sz="1200" dirty="0"/>
          </a:p>
          <a:p>
            <a:pPr marL="0" indent="0"/>
            <a:r>
              <a:rPr lang="en-US" sz="1200" dirty="0"/>
              <a:t>[2]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Sasaka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Y., Ogawa, T. and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Haseyama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2018. A novel framework for estimating viewer interest by unsupervised multimodal anomaly detection.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pp.8340-8350.</a:t>
            </a:r>
          </a:p>
          <a:p>
            <a:pPr marL="0" indent="0"/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[3]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Zhao, Y., Nasrullah, Z. and Li, Z., 2019. PyOD: A Python Toolbox for Scalable Outlier Detection.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Machine Learning Research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pp.1-7.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440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4D05-16E5-4B40-AE10-3C5605F9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91C46-547A-490E-BEB0-C3AC6078D70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Outlier detection, also known as </a:t>
            </a:r>
            <a:r>
              <a:rPr lang="en-US" b="1" dirty="0"/>
              <a:t>anomaly detection</a:t>
            </a:r>
            <a:r>
              <a:rPr lang="en-US" dirty="0"/>
              <a:t>, aims to identify the data samples that are deviant from the general distribution. This task is generally deemed </a:t>
            </a:r>
            <a:r>
              <a:rPr lang="en-US" b="1" dirty="0"/>
              <a:t>unsupervised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342E22"/>
                </a:solidFill>
                <a:latin typeface="+mn-lt"/>
                <a:cs typeface="Arial"/>
                <a:sym typeface="Arial"/>
              </a:rPr>
              <a:t>Anomalies are not necessarily “bad” events, but “interesting” ones.</a:t>
            </a:r>
            <a:endParaRPr lang="en-US" dirty="0">
              <a:latin typeface="+mn-lt"/>
            </a:endParaRPr>
          </a:p>
          <a:p>
            <a:endParaRPr lang="en-US" dirty="0"/>
          </a:p>
        </p:txBody>
      </p:sp>
      <p:pic>
        <p:nvPicPr>
          <p:cNvPr id="5" name="Picture 2" descr="Image result for anomaly detection">
            <a:extLst>
              <a:ext uri="{FF2B5EF4-FFF2-40B4-BE49-F238E27FC236}">
                <a16:creationId xmlns:a16="http://schemas.microsoft.com/office/drawing/2014/main" id="{A4BE688F-9011-4126-A3DC-103CEAE03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14550"/>
            <a:ext cx="3723499" cy="191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anomaly detection">
            <a:extLst>
              <a:ext uri="{FF2B5EF4-FFF2-40B4-BE49-F238E27FC236}">
                <a16:creationId xmlns:a16="http://schemas.microsoft.com/office/drawing/2014/main" id="{37E101E6-23E5-413A-ACF1-54B64B6CA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5" t="26900" r="2706" b="4646"/>
          <a:stretch/>
        </p:blipFill>
        <p:spPr bwMode="auto">
          <a:xfrm>
            <a:off x="3810000" y="2234895"/>
            <a:ext cx="4795965" cy="170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73;p12">
            <a:extLst>
              <a:ext uri="{FF2B5EF4-FFF2-40B4-BE49-F238E27FC236}">
                <a16:creationId xmlns:a16="http://schemas.microsoft.com/office/drawing/2014/main" id="{5AAB6473-1554-451A-AAC2-D77B61C51803}"/>
              </a:ext>
            </a:extLst>
          </p:cNvPr>
          <p:cNvSpPr txBox="1"/>
          <p:nvPr/>
        </p:nvSpPr>
        <p:spPr>
          <a:xfrm>
            <a:off x="304800" y="3935512"/>
            <a:ext cx="312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Anomalies in Tabular Data</a:t>
            </a:r>
          </a:p>
          <a:p>
            <a:pPr lvl="0">
              <a:buSzPts val="1400"/>
            </a:pPr>
            <a:r>
              <a:rPr lang="en-US" sz="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Source: https://developer.mindsphere.io/apis/analytics-anomalydetection/api-anomalydetection-overview.html</a:t>
            </a:r>
            <a:endParaRPr sz="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Google Shape;73;p12">
            <a:extLst>
              <a:ext uri="{FF2B5EF4-FFF2-40B4-BE49-F238E27FC236}">
                <a16:creationId xmlns:a16="http://schemas.microsoft.com/office/drawing/2014/main" id="{BD65E41C-8168-42F0-A5E2-7EBBC49A332A}"/>
              </a:ext>
            </a:extLst>
          </p:cNvPr>
          <p:cNvSpPr txBox="1"/>
          <p:nvPr/>
        </p:nvSpPr>
        <p:spPr>
          <a:xfrm>
            <a:off x="5105400" y="3978472"/>
            <a:ext cx="27005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Anomalies in Time-series</a:t>
            </a:r>
          </a:p>
          <a:p>
            <a:pPr lvl="0">
              <a:buSzPts val="1400"/>
            </a:pPr>
            <a:r>
              <a:rPr lang="en-US" sz="800" dirty="0"/>
              <a:t>Source: https://towardsdatascience.com/anomaly-detection-with-isolation-forest-visualization-23cd75c281e2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427920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4B65-DF2B-4F12-A1BC-60497E2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&amp; 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2477-4CC9-4398-82E4-68781971D5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For long, anomaly detection only concerns unimodal setting, although it is natural to consider for multimodal setting. For instance,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might be multiple sensors on an autonomous driving car, and a security issue or emergency may be identified through anomaly detection (modeled as rare events) via all kinds of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analyzing medical image and clinical note, we may identify </a:t>
            </a:r>
            <a:r>
              <a:rPr lang="en-US" u="sng" dirty="0"/>
              <a:t>rare disease</a:t>
            </a:r>
            <a:r>
              <a:rPr lang="en-US" dirty="0"/>
              <a:t> (as anomaly) more effectively.</a:t>
            </a:r>
          </a:p>
          <a:p>
            <a:pPr marL="0" indent="0"/>
            <a:r>
              <a:rPr lang="en-US" dirty="0"/>
              <a:t>In this work, </a:t>
            </a:r>
            <a:r>
              <a:rPr lang="en-US" b="1" dirty="0"/>
              <a:t>we plan to explore the possibility of leveraging multimodal machine learning in anomaly detection.</a:t>
            </a:r>
          </a:p>
          <a:p>
            <a:pPr marL="0" indent="0"/>
            <a:endParaRPr lang="en-US" b="1" dirty="0"/>
          </a:p>
          <a:p>
            <a:pPr marL="0" indent="0"/>
            <a:r>
              <a:rPr lang="en-US" b="1" dirty="0"/>
              <a:t>Challenges: </a:t>
            </a:r>
            <a:r>
              <a:rPr lang="en-US" dirty="0"/>
              <a:t>the lack of baselines and datasets</a:t>
            </a:r>
          </a:p>
          <a:p>
            <a:pPr marL="0" indent="0"/>
            <a:r>
              <a:rPr lang="en-US" b="1" dirty="0"/>
              <a:t>To our best knowledge, there is no immediate multimodal works for anomaly detection. </a:t>
            </a:r>
            <a:r>
              <a:rPr lang="en-US" dirty="0"/>
              <a:t>There a re a few relevant works but not directly concern this problem. </a:t>
            </a:r>
          </a:p>
          <a:p>
            <a:pPr marL="0" indent="0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706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4B65-DF2B-4F12-A1BC-60497E2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&amp; Potential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2477-4CC9-4398-82E4-68781971D5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How to generate and extract multimodal data representation for anomaly detection</a:t>
            </a:r>
            <a:r>
              <a:rPr lang="en-US" dirty="0"/>
              <a:t>? For example, autoencoder is a natural choice for this purpose, and we may directly extract the latent space and conduct anomaly detection on the latent space.  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Will multiple modalities help the identification of anomalies</a:t>
            </a:r>
            <a:r>
              <a:rPr lang="en-US" dirty="0"/>
              <a:t>? We may compare multimodal setting to unimodal setting, and ensemble learning with multiple unimodalities, to understand which approach leads to better detection quality.  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Can we make anomaly detection part of the multimodal learning process and have an end-to-end learning method</a:t>
            </a:r>
            <a:r>
              <a:rPr lang="en-US" dirty="0"/>
              <a:t>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Based on these observations, </a:t>
            </a:r>
            <a:r>
              <a:rPr lang="en-US" b="1" dirty="0"/>
              <a:t>can we propose a new multimodal learning method for anomaly detection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/>
            <a:r>
              <a:rPr lang="en-US" dirty="0"/>
              <a:t>To foster reproducibility and further research on this new problem, </a:t>
            </a:r>
            <a:r>
              <a:rPr lang="en-US" b="1" dirty="0"/>
              <a:t>we open-source our entire multimodal system, benchmark environment, and testbed datasets.</a:t>
            </a:r>
          </a:p>
        </p:txBody>
      </p:sp>
    </p:spTree>
    <p:extLst>
      <p:ext uri="{BB962C8B-B14F-4D97-AF65-F5344CB8AC3E}">
        <p14:creationId xmlns:p14="http://schemas.microsoft.com/office/powerpoint/2010/main" val="7766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4B65-DF2B-4F12-A1BC-60497E2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2477-4CC9-4398-82E4-68781971D5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/>
            <a:r>
              <a:rPr lang="en-US" dirty="0"/>
              <a:t>Given this is first known effort in detecting anomalies with multimodal approaches, </a:t>
            </a:r>
            <a:r>
              <a:rPr lang="en-US" u="sng" dirty="0"/>
              <a:t>we do not have immediate benchmark datasets for comparison</a:t>
            </a:r>
            <a:r>
              <a:rPr lang="en-US" dirty="0"/>
              <a:t>. As one of the contributions of this work, </a:t>
            </a:r>
            <a:r>
              <a:rPr lang="en-US" b="1" dirty="0"/>
              <a:t>we plan to adapt the following datasets for anomaly detection purposes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CrisisMMD</a:t>
            </a:r>
            <a:r>
              <a:rPr lang="en-US" dirty="0"/>
              <a:t>: Natural Disaster Assessment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Tumblr Dataset: Sentiment and Emotion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MediaEval</a:t>
            </a:r>
            <a:r>
              <a:rPr lang="en-US" dirty="0"/>
              <a:t> challenge datasets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/>
            <a:r>
              <a:rPr lang="en-US" dirty="0"/>
              <a:t>To adapt these classification multimodal datasets to anomaly detection tasks, these datasets meet: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it is a multi-classification 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there is semantic meaning if we regard one or two classes as anomaly</a:t>
            </a:r>
          </a:p>
          <a:p>
            <a:pPr marL="0" indent="0"/>
            <a:r>
              <a:rPr lang="en-US" dirty="0"/>
              <a:t>We regard </a:t>
            </a:r>
            <a:r>
              <a:rPr lang="en-US" u="sng" dirty="0"/>
              <a:t>one or two classes (with semantic meaning) as anomaly </a:t>
            </a:r>
            <a:r>
              <a:rPr lang="en-US" dirty="0"/>
              <a:t>and </a:t>
            </a:r>
            <a:r>
              <a:rPr lang="en-US" u="sng" dirty="0"/>
              <a:t>the remaining classes as normal class</a:t>
            </a:r>
            <a:r>
              <a:rPr lang="en-US" dirty="0"/>
              <a:t>. This is typical process in anomaly detection research.</a:t>
            </a:r>
          </a:p>
          <a:p>
            <a:pPr marL="0" indent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186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4B65-DF2B-4F12-A1BC-60497E2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2477-4CC9-4398-82E4-68781971D5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/>
            <a:r>
              <a:rPr lang="en-US" dirty="0"/>
              <a:t>As the first step, we adapt </a:t>
            </a:r>
            <a:r>
              <a:rPr lang="en-US" dirty="0" err="1"/>
              <a:t>CrisisMMD</a:t>
            </a:r>
            <a:r>
              <a:rPr lang="en-US" dirty="0"/>
              <a:t> dataset (</a:t>
            </a:r>
            <a:r>
              <a:rPr lang="en-US" b="1" dirty="0"/>
              <a:t>8 classes</a:t>
            </a:r>
            <a:r>
              <a:rPr lang="en-US" dirty="0"/>
              <a:t>) for further investigation. This dataset comes with both image and text (twitter-like). We first analyze the unimodal representation with pretrained models. From left to right, we show the t-SNE visualization of </a:t>
            </a:r>
            <a:r>
              <a:rPr lang="en-US" u="sng" dirty="0"/>
              <a:t>image (ResNet-18, 512 dimensions)</a:t>
            </a:r>
            <a:r>
              <a:rPr lang="en-US" dirty="0"/>
              <a:t>, </a:t>
            </a:r>
            <a:r>
              <a:rPr lang="en-US" u="sng" dirty="0"/>
              <a:t>word level (word2vec, google-news, 300 dimensions)</a:t>
            </a:r>
            <a:r>
              <a:rPr lang="en-US" dirty="0"/>
              <a:t>, and </a:t>
            </a:r>
            <a:r>
              <a:rPr lang="en-US" u="sng" dirty="0"/>
              <a:t>sentence level (Bert, 768 dimensions)</a:t>
            </a:r>
            <a:r>
              <a:rPr lang="en-US" dirty="0"/>
              <a:t>.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C7A381-F6E6-40D8-89C7-8F20C7121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6" y="2102737"/>
            <a:ext cx="2590800" cy="2526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0CE8E-7048-4CB2-A3A1-55E442127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806" y="2142070"/>
            <a:ext cx="2708116" cy="25013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3A5934-B707-4FCD-88FF-77E5A5FB4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203" y="2117258"/>
            <a:ext cx="2708116" cy="2550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8B4ADF-56DE-4B64-8CF8-10E6C0B9ECCC}"/>
              </a:ext>
            </a:extLst>
          </p:cNvPr>
          <p:cNvSpPr txBox="1"/>
          <p:nvPr/>
        </p:nvSpPr>
        <p:spPr>
          <a:xfrm>
            <a:off x="1317148" y="4529748"/>
            <a:ext cx="8185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CF1AC-3229-4E44-A821-908A65A4F76B}"/>
              </a:ext>
            </a:extLst>
          </p:cNvPr>
          <p:cNvSpPr txBox="1"/>
          <p:nvPr/>
        </p:nvSpPr>
        <p:spPr>
          <a:xfrm>
            <a:off x="3782963" y="4576298"/>
            <a:ext cx="10525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Word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DC6B-3882-46E0-83B8-39ABD52D6A9D}"/>
              </a:ext>
            </a:extLst>
          </p:cNvPr>
          <p:cNvSpPr txBox="1"/>
          <p:nvPr/>
        </p:nvSpPr>
        <p:spPr>
          <a:xfrm>
            <a:off x="6334555" y="4576298"/>
            <a:ext cx="12854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Sentence level</a:t>
            </a:r>
          </a:p>
        </p:txBody>
      </p:sp>
    </p:spTree>
    <p:extLst>
      <p:ext uri="{BB962C8B-B14F-4D97-AF65-F5344CB8AC3E}">
        <p14:creationId xmlns:p14="http://schemas.microsoft.com/office/powerpoint/2010/main" val="343920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4B65-DF2B-4F12-A1BC-60497E2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2477-4CC9-4398-82E4-68781971D55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3530377"/>
            <a:ext cx="7188994" cy="1098773"/>
          </a:xfrm>
        </p:spPr>
        <p:txBody>
          <a:bodyPr/>
          <a:lstStyle/>
          <a:p>
            <a:pPr marL="0" indent="0"/>
            <a:r>
              <a:rPr lang="en-US" dirty="0"/>
              <a:t>None of the unimodality leads to perfect separation.</a:t>
            </a:r>
          </a:p>
          <a:p>
            <a:pPr marL="0" indent="0"/>
            <a:r>
              <a:rPr lang="en-US" dirty="0"/>
              <a:t>By considering the semantic meaning and the visualization, we may use class 1 or 6 as anomaly class.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2EC1F-EA7D-460B-89CB-F83A8C462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79817"/>
            <a:ext cx="2590800" cy="2526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6CE3A8-F7D5-4B5F-9C2B-8EBF73459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819150"/>
            <a:ext cx="2708116" cy="25013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38E752-03C0-413E-AEF5-CEBAD9860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397" y="794338"/>
            <a:ext cx="2708116" cy="25509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9547EE-555E-4D2F-B5DC-C8EDBAF66E61}"/>
              </a:ext>
            </a:extLst>
          </p:cNvPr>
          <p:cNvSpPr txBox="1"/>
          <p:nvPr/>
        </p:nvSpPr>
        <p:spPr>
          <a:xfrm>
            <a:off x="1343342" y="3206828"/>
            <a:ext cx="8185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CADE8A-539B-4B2B-90CF-041BD56CCABC}"/>
              </a:ext>
            </a:extLst>
          </p:cNvPr>
          <p:cNvSpPr txBox="1"/>
          <p:nvPr/>
        </p:nvSpPr>
        <p:spPr>
          <a:xfrm>
            <a:off x="3809157" y="3253378"/>
            <a:ext cx="10525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Word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6AA584-ADD0-44E9-810A-03F2F68F5CCE}"/>
              </a:ext>
            </a:extLst>
          </p:cNvPr>
          <p:cNvSpPr txBox="1"/>
          <p:nvPr/>
        </p:nvSpPr>
        <p:spPr>
          <a:xfrm>
            <a:off x="6360749" y="3253378"/>
            <a:ext cx="12854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Sentence level</a:t>
            </a:r>
          </a:p>
        </p:txBody>
      </p:sp>
    </p:spTree>
    <p:extLst>
      <p:ext uri="{BB962C8B-B14F-4D97-AF65-F5344CB8AC3E}">
        <p14:creationId xmlns:p14="http://schemas.microsoft.com/office/powerpoint/2010/main" val="138832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4B65-DF2B-4F12-A1BC-60497E2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2477-4CC9-4398-82E4-68781971D5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/>
            <a:r>
              <a:rPr lang="en-US" b="1" dirty="0"/>
              <a:t>The following tasks will be executed in order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Generate multimodal representation </a:t>
            </a:r>
            <a:r>
              <a:rPr lang="en-US" dirty="0"/>
              <a:t>for </a:t>
            </a:r>
            <a:r>
              <a:rPr lang="en-US" dirty="0" err="1"/>
              <a:t>CrisisMMD</a:t>
            </a:r>
            <a:r>
              <a:rPr lang="en-US" dirty="0"/>
              <a:t> dataset by considering image and text.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Construct performance comparison </a:t>
            </a:r>
            <a:r>
              <a:rPr lang="en-US" dirty="0"/>
              <a:t>of key anomaly detection algorithms on the previous image, word/sentence unimodal representation, and the multimodal representation:</a:t>
            </a:r>
          </a:p>
          <a:p>
            <a:pPr marL="1079500" lvl="1" indent="-342900">
              <a:buFont typeface="+mj-lt"/>
              <a:buAutoNum type="arabicPeriod"/>
            </a:pPr>
            <a:r>
              <a:rPr lang="en-US" dirty="0"/>
              <a:t>Ensemble-based methods: Isolation Forest, HBOS, COPOD etc.</a:t>
            </a:r>
          </a:p>
          <a:p>
            <a:pPr marL="1079500" lvl="1" indent="-342900">
              <a:buFont typeface="+mj-lt"/>
              <a:buAutoNum type="arabicPeriod"/>
            </a:pPr>
            <a:r>
              <a:rPr lang="en-US" dirty="0"/>
              <a:t>Proximity-based methods: LOF, </a:t>
            </a:r>
            <a:r>
              <a:rPr lang="en-US" i="1" dirty="0" err="1"/>
              <a:t>k</a:t>
            </a:r>
            <a:r>
              <a:rPr lang="en-US" dirty="0" err="1"/>
              <a:t>NN</a:t>
            </a:r>
            <a:r>
              <a:rPr lang="en-US" dirty="0"/>
              <a:t> etc.</a:t>
            </a:r>
          </a:p>
          <a:p>
            <a:pPr marL="1079500" lvl="1" indent="-342900">
              <a:buFont typeface="+mj-lt"/>
              <a:buAutoNum type="arabicPeriod"/>
            </a:pPr>
            <a:r>
              <a:rPr lang="en-US" dirty="0"/>
              <a:t>More if time allows. All these can be found in our open-source library </a:t>
            </a:r>
            <a:r>
              <a:rPr lang="en-US" dirty="0">
                <a:hlinkClick r:id="rId2"/>
              </a:rPr>
              <a:t>PyOD</a:t>
            </a:r>
            <a:r>
              <a:rPr lang="en-US" dirty="0"/>
              <a:t> [3].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Do quantitative analysis </a:t>
            </a:r>
            <a:r>
              <a:rPr lang="en-US" dirty="0"/>
              <a:t>on whether multimodal representation is better than </a:t>
            </a:r>
          </a:p>
          <a:p>
            <a:pPr marL="1079500" lvl="1" indent="-342900">
              <a:buFont typeface="+mj-lt"/>
              <a:buAutoNum type="arabicPeriod"/>
            </a:pPr>
            <a:r>
              <a:rPr lang="en-US" dirty="0"/>
              <a:t>unimodal representation</a:t>
            </a:r>
          </a:p>
          <a:p>
            <a:pPr marL="1079500" lvl="1" indent="-342900">
              <a:buFont typeface="+mj-lt"/>
              <a:buAutoNum type="arabicPeriod"/>
            </a:pPr>
            <a:r>
              <a:rPr lang="en-US" dirty="0"/>
              <a:t>Ensemble learning with unimodal representation (e.g., averaging)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Extend on more datasets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54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4B65-DF2B-4F12-A1BC-60497E2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Feel Excited?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2477-4CC9-4398-82E4-68781971D5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/>
            <a:r>
              <a:rPr lang="en-US" dirty="0"/>
              <a:t>Other than course required feedback, we welcome general feedback/advice/questions/collaborations.</a:t>
            </a:r>
          </a:p>
          <a:p>
            <a:pPr marL="0" indent="0"/>
            <a:endParaRPr lang="en-US" b="1" dirty="0"/>
          </a:p>
        </p:txBody>
      </p:sp>
      <p:pic>
        <p:nvPicPr>
          <p:cNvPr id="5" name="Google Shape;60;p11">
            <a:extLst>
              <a:ext uri="{FF2B5EF4-FFF2-40B4-BE49-F238E27FC236}">
                <a16:creationId xmlns:a16="http://schemas.microsoft.com/office/drawing/2014/main" id="{9F525773-453A-4350-9452-7F8BA6F9E939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1348192" y="2255186"/>
            <a:ext cx="777300" cy="777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" name="Google Shape;62;p11">
            <a:extLst>
              <a:ext uri="{FF2B5EF4-FFF2-40B4-BE49-F238E27FC236}">
                <a16:creationId xmlns:a16="http://schemas.microsoft.com/office/drawing/2014/main" id="{6799E653-E52D-497F-8324-BCE862B2FF0D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6906595" y="2288841"/>
            <a:ext cx="777300" cy="74809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" name="Google Shape;64;p11">
            <a:extLst>
              <a:ext uri="{FF2B5EF4-FFF2-40B4-BE49-F238E27FC236}">
                <a16:creationId xmlns:a16="http://schemas.microsoft.com/office/drawing/2014/main" id="{C684B589-D67D-444B-BF8E-BCE332992979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4035434" y="2291642"/>
            <a:ext cx="777300" cy="777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" name="Google Shape;59;p11">
            <a:extLst>
              <a:ext uri="{FF2B5EF4-FFF2-40B4-BE49-F238E27FC236}">
                <a16:creationId xmlns:a16="http://schemas.microsoft.com/office/drawing/2014/main" id="{513420BF-8967-4084-8BD4-F3D72C75636D}"/>
              </a:ext>
            </a:extLst>
          </p:cNvPr>
          <p:cNvSpPr txBox="1">
            <a:spLocks/>
          </p:cNvSpPr>
          <p:nvPr/>
        </p:nvSpPr>
        <p:spPr>
          <a:xfrm>
            <a:off x="372892" y="3072511"/>
            <a:ext cx="26632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Yue Zhao</a:t>
            </a:r>
            <a:r>
              <a:rPr lang="en-US" sz="1200" b="1" kern="0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zhaoy@cmu.edu</a:t>
            </a: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900" dirty="0">
                <a:hlinkClick r:id="rId5"/>
              </a:rPr>
              <a:t>https://www.andrew.cmu.edu/user/yuezhao2/</a:t>
            </a:r>
            <a:endParaRPr lang="en-US" sz="7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endParaRPr lang="en-US" sz="12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SzPts val="1200"/>
            </a:pPr>
            <a:endParaRPr lang="en-US" sz="12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9;p11">
            <a:extLst>
              <a:ext uri="{FF2B5EF4-FFF2-40B4-BE49-F238E27FC236}">
                <a16:creationId xmlns:a16="http://schemas.microsoft.com/office/drawing/2014/main" id="{33A65D9D-1E5E-46B6-8543-76FF1A57299E}"/>
              </a:ext>
            </a:extLst>
          </p:cNvPr>
          <p:cNvSpPr txBox="1">
            <a:spLocks/>
          </p:cNvSpPr>
          <p:nvPr/>
        </p:nvSpPr>
        <p:spPr>
          <a:xfrm>
            <a:off x="3120400" y="3068942"/>
            <a:ext cx="26632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 b="1" kern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Xiyang</a:t>
            </a:r>
            <a:r>
              <a:rPr lang="en-US" sz="12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</a:t>
            </a:r>
            <a:r>
              <a:rPr lang="en-US" sz="1200" b="1" kern="0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lang="en-US" sz="1200" b="1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xiyanghu@cmu.edu </a:t>
            </a: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900" dirty="0">
                <a:hlinkClick r:id="rId6"/>
              </a:rPr>
              <a:t>https://www.andrew.cmu.edu/user/</a:t>
            </a:r>
            <a:r>
              <a:rPr lang="en-US" altLang="zh-CN" sz="900" dirty="0">
                <a:hlinkClick r:id="rId6"/>
              </a:rPr>
              <a:t>xiyanghu</a:t>
            </a:r>
            <a:r>
              <a:rPr lang="en-US" sz="900" dirty="0">
                <a:hlinkClick r:id="rId6"/>
              </a:rPr>
              <a:t>/</a:t>
            </a:r>
            <a:endParaRPr lang="en-US" sz="12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SzPts val="1200"/>
            </a:pPr>
            <a:endParaRPr lang="en-US" sz="12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59;p11">
            <a:extLst>
              <a:ext uri="{FF2B5EF4-FFF2-40B4-BE49-F238E27FC236}">
                <a16:creationId xmlns:a16="http://schemas.microsoft.com/office/drawing/2014/main" id="{C8C1057F-B205-4AEB-A2D6-78A16CA941A9}"/>
              </a:ext>
            </a:extLst>
          </p:cNvPr>
          <p:cNvSpPr txBox="1">
            <a:spLocks/>
          </p:cNvSpPr>
          <p:nvPr/>
        </p:nvSpPr>
        <p:spPr>
          <a:xfrm>
            <a:off x="5943600" y="3068942"/>
            <a:ext cx="2939342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Wen Wang</a:t>
            </a:r>
            <a:r>
              <a:rPr lang="en-US" sz="1200" b="1" kern="0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lang="en-US" sz="1200" b="1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wenw3@andrew.cmu.edu </a:t>
            </a: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900" dirty="0">
                <a:hlinkClick r:id="rId7"/>
              </a:rPr>
              <a:t>https://sites.google.com/andrew.cmu.edu/wenwang/</a:t>
            </a:r>
            <a:endParaRPr lang="en-US" sz="7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endParaRPr lang="en-US" sz="12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SzPts val="1200"/>
            </a:pPr>
            <a:endParaRPr lang="en-US" sz="12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CD9EB8-4ECC-4355-952F-F9C4A61623DC}"/>
              </a:ext>
            </a:extLst>
          </p:cNvPr>
          <p:cNvSpPr txBox="1"/>
          <p:nvPr/>
        </p:nvSpPr>
        <p:spPr>
          <a:xfrm>
            <a:off x="457200" y="4516755"/>
            <a:ext cx="26099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x-none" sz="1000" baseline="30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*</a:t>
            </a:r>
            <a:r>
              <a:rPr lang="en-US" altLang="x-none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Equal contribution</a:t>
            </a:r>
          </a:p>
        </p:txBody>
      </p:sp>
    </p:spTree>
    <p:extLst>
      <p:ext uri="{BB962C8B-B14F-4D97-AF65-F5344CB8AC3E}">
        <p14:creationId xmlns:p14="http://schemas.microsoft.com/office/powerpoint/2010/main" val="1818327725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305A81DC-F056-FF44-9553-6A4D4150B4C1}" vid="{22C4A014-A9D7-334E-98D6-A9C7E73BCA4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cmu-powerpoint-digitaltartan</Template>
  <TotalTime>65</TotalTime>
  <Words>969</Words>
  <Application>Microsoft Office PowerPoint</Application>
  <PresentationFormat>On-screen Show (16:9)</PresentationFormat>
  <Paragraphs>86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.AppleSystemUIFont</vt:lpstr>
      <vt:lpstr>45 Helvetica Light</vt:lpstr>
      <vt:lpstr>Open Sans</vt:lpstr>
      <vt:lpstr>Open Sans Light</vt:lpstr>
      <vt:lpstr>Open Sans Regular</vt:lpstr>
      <vt:lpstr>Arial</vt:lpstr>
      <vt:lpstr>Times</vt:lpstr>
      <vt:lpstr>CMU PPT Theme</vt:lpstr>
      <vt:lpstr>PowerPoint Presentation</vt:lpstr>
      <vt:lpstr>Anomaly Detection</vt:lpstr>
      <vt:lpstr>Problem Statement &amp; Related Works</vt:lpstr>
      <vt:lpstr>Research Questions &amp; Potential Contributions</vt:lpstr>
      <vt:lpstr>Datasets</vt:lpstr>
      <vt:lpstr>Exploratory Data Analysis</vt:lpstr>
      <vt:lpstr>Exploratory Data Analysis</vt:lpstr>
      <vt:lpstr>Next Steps</vt:lpstr>
      <vt:lpstr>Feel Excited?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Zhao</dc:creator>
  <cp:lastModifiedBy>Yue Zhao</cp:lastModifiedBy>
  <cp:revision>10</cp:revision>
  <cp:lastPrinted>2016-12-06T18:52:42Z</cp:lastPrinted>
  <dcterms:created xsi:type="dcterms:W3CDTF">2020-10-07T00:10:17Z</dcterms:created>
  <dcterms:modified xsi:type="dcterms:W3CDTF">2020-10-09T00:36:06Z</dcterms:modified>
</cp:coreProperties>
</file>