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embeddedFontLs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2" roundtripDataSignature="AMtx7mijEvdG+UUXMCjYkCD/bRBQpl1r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9E2E25-2D15-4F5F-AE9E-9B95B5CF2744}">
  <a:tblStyle styleId="{629E2E25-2D15-4F5F-AE9E-9B95B5CF27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e179c48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" name="Google Shape;44;g10e179c488d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7999d0a7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7999d0a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518bd2034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518bd203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</a:rPr>
              <a:t>The average credit card balance is 8379.086822360807</a:t>
            </a:r>
            <a:endParaRPr sz="10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</a:rPr>
              <a:t>The average mortgage balance is 93631.39299525725</a:t>
            </a:r>
            <a:endParaRPr sz="10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</a:rPr>
              <a:t>The average student loan balance is 11228.581730025902</a:t>
            </a:r>
            <a:endParaRPr sz="10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</a:rPr>
              <a:t>The average home based loan balance is 3687.5446938008727</a:t>
            </a:r>
            <a:endParaRPr sz="10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</a:rPr>
              <a:t>The average auto loan balance is 8678.93367926481</a:t>
            </a:r>
            <a:endParaRPr sz="100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7b71867f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7b71867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77ca858dc_1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77ca858dc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7999d0a7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7999d0a7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7999d0a7a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7999d0a7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518bd203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30518bd2034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518bd2034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518bd203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518bd203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518bd20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518bd2034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518bd203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9c8bbf72a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9c8bbf72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9c8bbf72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9c8bbf7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9c8bbf72a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9c8bbf72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77ca858dc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77ca858d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518bd20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30518bd2034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77ca858d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77ca858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77ca858dc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77ca858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77ca858d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3577ca858dc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7999d0a7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7999d0a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77ca858dc_2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77ca858d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77ca858dc_2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77ca858dc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77ca858dc_2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77ca858dc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518bd203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518bd203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9c66963e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9c66963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518bd2034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518bd20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518bd2034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518bd203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77ca858dc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77ca858d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how </a:t>
            </a:r>
            <a:r>
              <a:rPr lang="en-US"/>
              <a:t>credit score and last checked credit score is categorical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3018" y="6251712"/>
            <a:ext cx="1879044" cy="46976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8440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3233"/>
              </a:buClr>
              <a:buSzPts val="2400"/>
              <a:buNone/>
              <a:defRPr b="0" i="0" sz="2400">
                <a:solidFill>
                  <a:srgbClr val="3032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/>
        </p:nvSpPr>
        <p:spPr>
          <a:xfrm>
            <a:off x="460513" y="2547488"/>
            <a:ext cx="11270974" cy="1054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Slideshow Title on Master Slide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5"/>
          <p:cNvCxnSpPr/>
          <p:nvPr/>
        </p:nvCxnSpPr>
        <p:spPr>
          <a:xfrm>
            <a:off x="658761" y="3651646"/>
            <a:ext cx="10903974" cy="0"/>
          </a:xfrm>
          <a:prstGeom prst="straightConnector1">
            <a:avLst/>
          </a:prstGeom>
          <a:noFill/>
          <a:ln cap="flat" cmpd="sng" w="38100">
            <a:solidFill>
              <a:srgbClr val="DCDCD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type="title"/>
          </p:nvPr>
        </p:nvSpPr>
        <p:spPr>
          <a:xfrm>
            <a:off x="838200" y="365126"/>
            <a:ext cx="10515600" cy="1095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2025"/>
              </a:buClr>
              <a:buSzPts val="4000"/>
              <a:buFont typeface="Arial"/>
              <a:buNone/>
              <a:defRPr b="1" i="0" sz="4000">
                <a:solidFill>
                  <a:srgbClr val="B320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838200" y="1530625"/>
            <a:ext cx="10515600" cy="4522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A4048"/>
              </a:buClr>
              <a:buSzPts val="3000"/>
              <a:buChar char="•"/>
              <a:defRPr b="0" i="0" sz="300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4048"/>
              </a:buClr>
              <a:buSzPts val="2400"/>
              <a:buChar char="•"/>
              <a:defRPr b="0" i="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4048"/>
              </a:buClr>
              <a:buSzPts val="2000"/>
              <a:buChar char="•"/>
              <a:defRPr b="0" i="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4048"/>
              </a:buClr>
              <a:buSzPts val="1800"/>
              <a:buChar char="•"/>
              <a:defRPr b="0" i="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4048"/>
              </a:buClr>
              <a:buSzPts val="1800"/>
              <a:buChar char="•"/>
              <a:defRPr b="0" i="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16"/>
          <p:cNvCxnSpPr/>
          <p:nvPr/>
        </p:nvCxnSpPr>
        <p:spPr>
          <a:xfrm>
            <a:off x="838200" y="1461052"/>
            <a:ext cx="10515600" cy="0"/>
          </a:xfrm>
          <a:prstGeom prst="straightConnector1">
            <a:avLst/>
          </a:prstGeom>
          <a:noFill/>
          <a:ln cap="flat" cmpd="sng" w="38100">
            <a:solidFill>
              <a:srgbClr val="DCDCD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831850" y="1709738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2025"/>
              </a:buClr>
              <a:buSzPts val="6000"/>
              <a:buFont typeface="Arial"/>
              <a:buNone/>
              <a:defRPr b="0" i="0" sz="6000">
                <a:solidFill>
                  <a:srgbClr val="B320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831850" y="3209925"/>
            <a:ext cx="10515600" cy="287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A4048"/>
              </a:buClr>
              <a:buSzPts val="2400"/>
              <a:buNone/>
              <a:defRPr b="0" i="0" sz="240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9093"/>
              </a:buClr>
              <a:buSzPts val="2000"/>
              <a:buNone/>
              <a:defRPr sz="2000">
                <a:solidFill>
                  <a:srgbClr val="8F9093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9093"/>
              </a:buClr>
              <a:buSzPts val="1800"/>
              <a:buNone/>
              <a:defRPr sz="1800">
                <a:solidFill>
                  <a:srgbClr val="8F9093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9093"/>
              </a:buClr>
              <a:buSzPts val="1600"/>
              <a:buNone/>
              <a:defRPr sz="1600">
                <a:solidFill>
                  <a:srgbClr val="8F9093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9093"/>
              </a:buClr>
              <a:buSzPts val="1600"/>
              <a:buNone/>
              <a:defRPr sz="1600">
                <a:solidFill>
                  <a:srgbClr val="8F9093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9093"/>
              </a:buClr>
              <a:buSzPts val="1600"/>
              <a:buNone/>
              <a:defRPr sz="1600">
                <a:solidFill>
                  <a:srgbClr val="8F9093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9093"/>
              </a:buClr>
              <a:buSzPts val="1600"/>
              <a:buNone/>
              <a:defRPr sz="1600">
                <a:solidFill>
                  <a:srgbClr val="8F9093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9093"/>
              </a:buClr>
              <a:buSzPts val="1600"/>
              <a:buNone/>
              <a:defRPr sz="1600">
                <a:solidFill>
                  <a:srgbClr val="8F9093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9093"/>
              </a:buClr>
              <a:buSzPts val="1600"/>
              <a:buNone/>
              <a:defRPr sz="1600">
                <a:solidFill>
                  <a:srgbClr val="8F9093"/>
                </a:solidFill>
              </a:defRPr>
            </a:lvl9pPr>
          </a:lstStyle>
          <a:p/>
        </p:txBody>
      </p:sp>
      <p:cxnSp>
        <p:nvCxnSpPr>
          <p:cNvPr id="23" name="Google Shape;23;p17"/>
          <p:cNvCxnSpPr/>
          <p:nvPr/>
        </p:nvCxnSpPr>
        <p:spPr>
          <a:xfrm>
            <a:off x="838200" y="3209925"/>
            <a:ext cx="10515600" cy="0"/>
          </a:xfrm>
          <a:prstGeom prst="straightConnector1">
            <a:avLst/>
          </a:prstGeom>
          <a:noFill/>
          <a:ln cap="flat" cmpd="sng" w="38100">
            <a:solidFill>
              <a:srgbClr val="DCDCD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838200" y="365126"/>
            <a:ext cx="10515600" cy="1095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2025"/>
              </a:buClr>
              <a:buSzPts val="4000"/>
              <a:buFont typeface="Arial"/>
              <a:buNone/>
              <a:defRPr b="1" i="0" sz="4000">
                <a:solidFill>
                  <a:srgbClr val="B320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838200" y="1530627"/>
            <a:ext cx="5181600" cy="4646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A4048"/>
              </a:buClr>
              <a:buSzPts val="3000"/>
              <a:buChar char="•"/>
              <a:defRPr b="0" i="0" sz="300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A4048"/>
              </a:buClr>
              <a:buSzPts val="2400"/>
              <a:buChar char="•"/>
              <a:defRPr b="0" i="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A4048"/>
              </a:buClr>
              <a:buSzPts val="2000"/>
              <a:buChar char="•"/>
              <a:defRPr b="0" i="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A4048"/>
              </a:buClr>
              <a:buSzPts val="1800"/>
              <a:buChar char="•"/>
              <a:defRPr b="0" i="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A4048"/>
              </a:buClr>
              <a:buSzPts val="1800"/>
              <a:buChar char="•"/>
              <a:defRPr b="0" i="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2" type="body"/>
          </p:nvPr>
        </p:nvSpPr>
        <p:spPr>
          <a:xfrm>
            <a:off x="6172200" y="1530627"/>
            <a:ext cx="5181600" cy="4646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A4048"/>
              </a:buClr>
              <a:buSzPts val="3000"/>
              <a:buChar char="•"/>
              <a:defRPr b="0" i="0" sz="300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A4048"/>
              </a:buClr>
              <a:buSzPts val="2400"/>
              <a:buChar char="•"/>
              <a:defRPr b="0" i="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A4048"/>
              </a:buClr>
              <a:buSzPts val="2000"/>
              <a:buChar char="•"/>
              <a:defRPr b="0" i="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A4048"/>
              </a:buClr>
              <a:buSzPts val="1800"/>
              <a:buChar char="•"/>
              <a:defRPr b="0" i="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A4048"/>
              </a:buClr>
              <a:buSzPts val="1800"/>
              <a:buChar char="•"/>
              <a:defRPr b="0" i="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8" name="Google Shape;28;p18"/>
          <p:cNvCxnSpPr/>
          <p:nvPr/>
        </p:nvCxnSpPr>
        <p:spPr>
          <a:xfrm>
            <a:off x="838200" y="1461052"/>
            <a:ext cx="10515600" cy="0"/>
          </a:xfrm>
          <a:prstGeom prst="straightConnector1">
            <a:avLst/>
          </a:prstGeom>
          <a:noFill/>
          <a:ln cap="flat" cmpd="sng" w="38100">
            <a:solidFill>
              <a:srgbClr val="DCDCD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839788" y="365126"/>
            <a:ext cx="10515600" cy="1086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2025"/>
              </a:buClr>
              <a:buSzPts val="4000"/>
              <a:buFont typeface="Arial"/>
              <a:buNone/>
              <a:defRPr b="1" i="0" sz="4000">
                <a:solidFill>
                  <a:srgbClr val="B320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839788" y="1681163"/>
            <a:ext cx="5157787" cy="5942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4048"/>
              </a:buClr>
              <a:buSzPts val="3000"/>
              <a:buNone/>
              <a:defRPr b="1" sz="300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19"/>
          <p:cNvSpPr txBox="1"/>
          <p:nvPr>
            <p:ph idx="2" type="body"/>
          </p:nvPr>
        </p:nvSpPr>
        <p:spPr>
          <a:xfrm>
            <a:off x="839788" y="2425148"/>
            <a:ext cx="5157787" cy="3764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A4048"/>
              </a:buClr>
              <a:buSzPts val="3000"/>
              <a:buChar char="•"/>
              <a:defRPr b="0" i="0" sz="300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A4048"/>
              </a:buClr>
              <a:buSzPts val="2400"/>
              <a:buChar char="•"/>
              <a:defRPr b="0" i="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A4048"/>
              </a:buClr>
              <a:buSzPts val="2000"/>
              <a:buChar char="•"/>
              <a:defRPr b="0" i="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A4048"/>
              </a:buClr>
              <a:buSzPts val="1800"/>
              <a:buChar char="•"/>
              <a:defRPr b="0" i="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A4048"/>
              </a:buClr>
              <a:buSzPts val="1800"/>
              <a:buChar char="•"/>
              <a:defRPr b="0" i="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3" type="body"/>
          </p:nvPr>
        </p:nvSpPr>
        <p:spPr>
          <a:xfrm>
            <a:off x="6172200" y="1681163"/>
            <a:ext cx="5183188" cy="594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4048"/>
              </a:buClr>
              <a:buSzPts val="3000"/>
              <a:buNone/>
              <a:defRPr b="1" sz="300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9"/>
          <p:cNvSpPr txBox="1"/>
          <p:nvPr>
            <p:ph idx="4" type="body"/>
          </p:nvPr>
        </p:nvSpPr>
        <p:spPr>
          <a:xfrm>
            <a:off x="6172200" y="2425148"/>
            <a:ext cx="5183188" cy="3764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A4048"/>
              </a:buClr>
              <a:buSzPts val="3000"/>
              <a:buChar char="•"/>
              <a:defRPr b="0" i="0" sz="300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A4048"/>
              </a:buClr>
              <a:buSzPts val="2400"/>
              <a:buChar char="•"/>
              <a:defRPr b="0" i="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A4048"/>
              </a:buClr>
              <a:buSzPts val="2000"/>
              <a:buChar char="•"/>
              <a:defRPr b="0" i="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A4048"/>
              </a:buClr>
              <a:buSzPts val="1800"/>
              <a:buChar char="•"/>
              <a:defRPr b="0" i="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A4048"/>
              </a:buClr>
              <a:buSzPts val="1800"/>
              <a:buChar char="•"/>
              <a:defRPr b="0" i="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6" name="Google Shape;36;p19"/>
          <p:cNvCxnSpPr/>
          <p:nvPr/>
        </p:nvCxnSpPr>
        <p:spPr>
          <a:xfrm>
            <a:off x="838200" y="1461052"/>
            <a:ext cx="10515600" cy="0"/>
          </a:xfrm>
          <a:prstGeom prst="straightConnector1">
            <a:avLst/>
          </a:prstGeom>
          <a:noFill/>
          <a:ln cap="flat" cmpd="sng" w="38100">
            <a:solidFill>
              <a:srgbClr val="DCDCD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839788" y="457200"/>
            <a:ext cx="3932237" cy="14809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2025"/>
              </a:buClr>
              <a:buSzPts val="4000"/>
              <a:buFont typeface="Arial"/>
              <a:buNone/>
              <a:defRPr b="1" i="0" sz="4000">
                <a:solidFill>
                  <a:srgbClr val="B320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A4048"/>
              </a:buClr>
              <a:buSzPts val="1600"/>
              <a:buNone/>
              <a:defRPr b="0" i="0" sz="1600">
                <a:solidFill>
                  <a:srgbClr val="3A40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cxnSp>
        <p:nvCxnSpPr>
          <p:cNvPr id="41" name="Google Shape;41;p22"/>
          <p:cNvCxnSpPr/>
          <p:nvPr/>
        </p:nvCxnSpPr>
        <p:spPr>
          <a:xfrm>
            <a:off x="838200" y="1997766"/>
            <a:ext cx="3933825" cy="0"/>
          </a:xfrm>
          <a:prstGeom prst="straightConnector1">
            <a:avLst/>
          </a:prstGeom>
          <a:noFill/>
          <a:ln cap="flat" cmpd="sng" w="38100">
            <a:solidFill>
              <a:srgbClr val="DCDCD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/>
        </p:nvSpPr>
        <p:spPr>
          <a:xfrm>
            <a:off x="11499574" y="6360309"/>
            <a:ext cx="459408" cy="215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3A404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800" u="none" cap="none" strike="noStrike">
              <a:solidFill>
                <a:srgbClr val="3A404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3018" y="6251712"/>
            <a:ext cx="1879044" cy="46976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4"/>
          <p:cNvSpPr txBox="1"/>
          <p:nvPr/>
        </p:nvSpPr>
        <p:spPr>
          <a:xfrm>
            <a:off x="9845523" y="6367628"/>
            <a:ext cx="165983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4048"/>
              </a:buClr>
              <a:buSzPts val="800"/>
              <a:buFont typeface="Open Sans"/>
              <a:buNone/>
            </a:pPr>
            <a:r>
              <a:rPr b="0" i="0" lang="en-US" sz="800" u="none" cap="none" strike="noStrike">
                <a:solidFill>
                  <a:srgbClr val="3A4048"/>
                </a:solidFill>
                <a:latin typeface="Open Sans"/>
                <a:ea typeface="Open Sans"/>
                <a:cs typeface="Open Sans"/>
                <a:sym typeface="Open Sans"/>
              </a:rPr>
              <a:t>© 2025 Cornell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fred.stlouisfed.org/series/PCEC96#" TargetMode="External"/><Relationship Id="rId4" Type="http://schemas.openxmlformats.org/officeDocument/2006/relationships/hyperlink" Target="https://doi.org/10.3390/jrfm14070320" TargetMode="External"/><Relationship Id="rId5" Type="http://schemas.openxmlformats.org/officeDocument/2006/relationships/hyperlink" Target="https://ssrn.com/abstract=3836404" TargetMode="External"/><Relationship Id="rId6" Type="http://schemas.openxmlformats.org/officeDocument/2006/relationships/hyperlink" Target="https://www.newyorkfed.org/microeconomics/databank.html" TargetMode="External"/><Relationship Id="rId7" Type="http://schemas.openxmlformats.org/officeDocument/2006/relationships/hyperlink" Target="about:blank" TargetMode="External"/><Relationship Id="rId8" Type="http://schemas.openxmlformats.org/officeDocument/2006/relationships/hyperlink" Target="https://data.bls.gov/pdq/SurveyOutputServlet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g10e179c488d_0_1"/>
          <p:cNvCxnSpPr/>
          <p:nvPr/>
        </p:nvCxnSpPr>
        <p:spPr>
          <a:xfrm>
            <a:off x="658761" y="3681142"/>
            <a:ext cx="10904100" cy="0"/>
          </a:xfrm>
          <a:prstGeom prst="straightConnector1">
            <a:avLst/>
          </a:prstGeom>
          <a:noFill/>
          <a:ln cap="flat" cmpd="sng" w="38100">
            <a:solidFill>
              <a:srgbClr val="DCDCD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" name="Google Shape;47;g10e179c488d_0_1"/>
          <p:cNvSpPr txBox="1"/>
          <p:nvPr>
            <p:ph idx="1" type="subTitle"/>
          </p:nvPr>
        </p:nvSpPr>
        <p:spPr>
          <a:xfrm>
            <a:off x="1538811" y="444491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Business Analyst Team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Israel Davidson, Fiona Huang, Melanie Jalbert, Ying Lin Zhao</a:t>
            </a:r>
            <a:endParaRPr/>
          </a:p>
        </p:txBody>
      </p:sp>
      <p:sp>
        <p:nvSpPr>
          <p:cNvPr id="48" name="Google Shape;48;g10e179c488d_0_1"/>
          <p:cNvSpPr txBox="1"/>
          <p:nvPr/>
        </p:nvSpPr>
        <p:spPr>
          <a:xfrm>
            <a:off x="658750" y="1902150"/>
            <a:ext cx="10904100" cy="16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21A1A"/>
                </a:solidFill>
              </a:rPr>
              <a:t>Loan Delinquency Analysis</a:t>
            </a:r>
            <a:endParaRPr sz="6000">
              <a:solidFill>
                <a:srgbClr val="B21A1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7999d0a7a_0_6"/>
          <p:cNvSpPr txBox="1"/>
          <p:nvPr>
            <p:ph type="title"/>
          </p:nvPr>
        </p:nvSpPr>
        <p:spPr>
          <a:xfrm>
            <a:off x="838200" y="365126"/>
            <a:ext cx="10515600" cy="10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Description</a:t>
            </a:r>
            <a:endParaRPr/>
          </a:p>
        </p:txBody>
      </p:sp>
      <p:sp>
        <p:nvSpPr>
          <p:cNvPr id="121" name="Google Shape;121;g357999d0a7a_0_6"/>
          <p:cNvSpPr txBox="1"/>
          <p:nvPr>
            <p:ph idx="1" type="body"/>
          </p:nvPr>
        </p:nvSpPr>
        <p:spPr>
          <a:xfrm>
            <a:off x="838200" y="1530625"/>
            <a:ext cx="10515600" cy="246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Survey of Consumer Expectation: Credit Survey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33"/>
                </a:solidFill>
              </a:rPr>
              <a:t>y = whether an individual has loan payments late by more than 90 days in past 12 months </a:t>
            </a:r>
            <a:endParaRPr sz="20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33"/>
                </a:solidFill>
              </a:rPr>
              <a:t>(0 for not late, 1 for late)</a:t>
            </a:r>
            <a:endParaRPr sz="20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33"/>
                </a:solidFill>
              </a:rPr>
              <a:t>Unbalanced Data</a:t>
            </a:r>
            <a:r>
              <a:rPr lang="en-US" sz="2000">
                <a:solidFill>
                  <a:srgbClr val="333333"/>
                </a:solidFill>
              </a:rPr>
              <a:t>: </a:t>
            </a:r>
            <a:endParaRPr sz="2000">
              <a:solidFill>
                <a:srgbClr val="33333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US" sz="2000">
                <a:solidFill>
                  <a:srgbClr val="333333"/>
                </a:solidFill>
              </a:rPr>
              <a:t>18301  ontime payments</a:t>
            </a:r>
            <a:endParaRPr sz="2000">
              <a:solidFill>
                <a:srgbClr val="33333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US" sz="2000">
                <a:solidFill>
                  <a:srgbClr val="333333"/>
                </a:solidFill>
              </a:rPr>
              <a:t>496      90+ day late payments</a:t>
            </a:r>
            <a:endParaRPr sz="2000"/>
          </a:p>
        </p:txBody>
      </p:sp>
      <p:sp>
        <p:nvSpPr>
          <p:cNvPr id="122" name="Google Shape;122;g357999d0a7a_0_6"/>
          <p:cNvSpPr txBox="1"/>
          <p:nvPr/>
        </p:nvSpPr>
        <p:spPr>
          <a:xfrm>
            <a:off x="8047675" y="5875775"/>
            <a:ext cx="3567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4048"/>
                </a:solidFill>
              </a:rPr>
              <a:t>* A sample record from the data</a:t>
            </a:r>
            <a:endParaRPr>
              <a:solidFill>
                <a:srgbClr val="3A4048"/>
              </a:solidFill>
            </a:endParaRPr>
          </a:p>
        </p:txBody>
      </p:sp>
      <p:graphicFrame>
        <p:nvGraphicFramePr>
          <p:cNvPr id="123" name="Google Shape;123;g357999d0a7a_0_6"/>
          <p:cNvGraphicFramePr/>
          <p:nvPr/>
        </p:nvGraphicFramePr>
        <p:xfrm>
          <a:off x="576425" y="442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{629E2E25-2D15-4F5F-AE9E-9B95B5CF2744}</a:tableStyleId>
              </a:tblPr>
              <a:tblGrid>
                <a:gridCol w="884375"/>
                <a:gridCol w="884375"/>
                <a:gridCol w="884375"/>
                <a:gridCol w="884375"/>
                <a:gridCol w="884375"/>
                <a:gridCol w="884375"/>
                <a:gridCol w="884375"/>
                <a:gridCol w="884375"/>
                <a:gridCol w="567450"/>
                <a:gridCol w="849175"/>
                <a:gridCol w="849175"/>
                <a:gridCol w="849175"/>
                <a:gridCol w="849175"/>
              </a:tblGrid>
              <a:tr h="58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UserID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Date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Have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Credit Card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Have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Mortgage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Have Student Loan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76200" marL="76200" anchor="ctr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Have HomeBase Loan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HaveAuto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76200" marL="76200" anchor="ctr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Credit Balance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…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30Days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Late?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90Days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Late?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Credit Score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Last Checked Credit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CDCDC"/>
                    </a:solidFill>
                  </a:tcPr>
                </a:tc>
              </a:tr>
              <a:tr h="43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70000337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201510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0.0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…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518bd2034_1_20"/>
          <p:cNvSpPr txBox="1"/>
          <p:nvPr>
            <p:ph type="title"/>
          </p:nvPr>
        </p:nvSpPr>
        <p:spPr>
          <a:xfrm>
            <a:off x="838200" y="365126"/>
            <a:ext cx="10515600" cy="10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129" name="Google Shape;129;g30518bd2034_1_20"/>
          <p:cNvSpPr txBox="1"/>
          <p:nvPr>
            <p:ph idx="1" type="body"/>
          </p:nvPr>
        </p:nvSpPr>
        <p:spPr>
          <a:xfrm>
            <a:off x="695850" y="1776850"/>
            <a:ext cx="5173800" cy="38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81317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600"/>
              <a:t>All have credit card</a:t>
            </a:r>
            <a:endParaRPr sz="2600"/>
          </a:p>
          <a:p>
            <a:pPr indent="-381317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600"/>
              <a:t>Highest loan balance types: Mortgage, Student Loan</a:t>
            </a:r>
            <a:endParaRPr sz="2600"/>
          </a:p>
          <a:p>
            <a:pPr indent="-381317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600"/>
              <a:t>High Loan Count: 3 different types of loans</a:t>
            </a:r>
            <a:endParaRPr sz="2600"/>
          </a:p>
          <a:p>
            <a:pPr indent="-381317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>
                <a:solidFill>
                  <a:schemeClr val="dk1"/>
                </a:solidFill>
              </a:rPr>
              <a:t>Low</a:t>
            </a:r>
            <a:r>
              <a:rPr lang="en-US" sz="2600">
                <a:solidFill>
                  <a:schemeClr val="dk1"/>
                </a:solidFill>
              </a:rPr>
              <a:t> Loan Count: 1 different type of loan</a:t>
            </a:r>
            <a:endParaRPr sz="2600"/>
          </a:p>
        </p:txBody>
      </p:sp>
      <p:pic>
        <p:nvPicPr>
          <p:cNvPr id="130" name="Google Shape;130;g30518bd2034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225" y="2090537"/>
            <a:ext cx="5626758" cy="30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7b71867f5_0_0"/>
          <p:cNvSpPr txBox="1"/>
          <p:nvPr>
            <p:ph type="title"/>
          </p:nvPr>
        </p:nvSpPr>
        <p:spPr>
          <a:xfrm>
            <a:off x="838200" y="365126"/>
            <a:ext cx="10515600" cy="10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136" name="Google Shape;136;g357b71867f5_0_0"/>
          <p:cNvSpPr txBox="1"/>
          <p:nvPr>
            <p:ph idx="1" type="body"/>
          </p:nvPr>
        </p:nvSpPr>
        <p:spPr>
          <a:xfrm>
            <a:off x="838200" y="1618300"/>
            <a:ext cx="5665500" cy="333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High inflation rate correlated with high delinquency count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•"/>
            </a:pPr>
            <a:r>
              <a:rPr lang="en-US" sz="2400"/>
              <a:t>High interest rates correlated with lowering </a:t>
            </a:r>
            <a:r>
              <a:rPr lang="en-US" sz="2400"/>
              <a:t>delinquency</a:t>
            </a:r>
            <a:r>
              <a:rPr lang="en-US" sz="2400"/>
              <a:t> count </a:t>
            </a:r>
            <a:endParaRPr sz="2400"/>
          </a:p>
        </p:txBody>
      </p:sp>
      <p:pic>
        <p:nvPicPr>
          <p:cNvPr id="137" name="Google Shape;137;g357b71867f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875" y="1618276"/>
            <a:ext cx="4760450" cy="40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77ca858dc_1_51"/>
          <p:cNvSpPr txBox="1"/>
          <p:nvPr/>
        </p:nvSpPr>
        <p:spPr>
          <a:xfrm>
            <a:off x="838200" y="311476"/>
            <a:ext cx="10515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32025"/>
                </a:solidFill>
              </a:rPr>
              <a:t>Data Exploration</a:t>
            </a:r>
            <a:endParaRPr b="1" sz="4000">
              <a:solidFill>
                <a:srgbClr val="B32025"/>
              </a:solidFill>
            </a:endParaRPr>
          </a:p>
        </p:txBody>
      </p:sp>
      <p:sp>
        <p:nvSpPr>
          <p:cNvPr id="143" name="Google Shape;143;g3577ca858dc_1_51"/>
          <p:cNvSpPr txBox="1"/>
          <p:nvPr/>
        </p:nvSpPr>
        <p:spPr>
          <a:xfrm>
            <a:off x="838200" y="1986750"/>
            <a:ext cx="5454900" cy="25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A4048"/>
              </a:buClr>
              <a:buSzPts val="2400"/>
              <a:buChar char="•"/>
            </a:pPr>
            <a:r>
              <a:rPr lang="en-US" sz="2400">
                <a:solidFill>
                  <a:srgbClr val="3A4048"/>
                </a:solidFill>
              </a:rPr>
              <a:t>Those with a 90+ day late payment do not usually have smaller debts</a:t>
            </a:r>
            <a:endParaRPr sz="2400">
              <a:solidFill>
                <a:srgbClr val="3A4048"/>
              </a:solidFill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A4048"/>
              </a:buClr>
              <a:buSzPts val="2400"/>
              <a:buChar char="•"/>
            </a:pPr>
            <a:r>
              <a:rPr lang="en-US" sz="2400">
                <a:solidFill>
                  <a:srgbClr val="3A4048"/>
                </a:solidFill>
              </a:rPr>
              <a:t>People without late payments have a wider spread of total loan balances</a:t>
            </a:r>
            <a:endParaRPr sz="2400">
              <a:solidFill>
                <a:srgbClr val="3A4048"/>
              </a:solidFill>
            </a:endParaRPr>
          </a:p>
        </p:txBody>
      </p:sp>
      <p:pic>
        <p:nvPicPr>
          <p:cNvPr id="144" name="Google Shape;144;g3577ca858dc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575" y="1986750"/>
            <a:ext cx="5066247" cy="33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7999d0a7a_0_13"/>
          <p:cNvSpPr txBox="1"/>
          <p:nvPr>
            <p:ph type="title"/>
          </p:nvPr>
        </p:nvSpPr>
        <p:spPr>
          <a:xfrm>
            <a:off x="838200" y="365126"/>
            <a:ext cx="10515600" cy="10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50" name="Google Shape;150;g357999d0a7a_0_13"/>
          <p:cNvSpPr txBox="1"/>
          <p:nvPr>
            <p:ph idx="1" type="body"/>
          </p:nvPr>
        </p:nvSpPr>
        <p:spPr>
          <a:xfrm>
            <a:off x="838200" y="1530625"/>
            <a:ext cx="10515600" cy="452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Joined </a:t>
            </a:r>
            <a:r>
              <a:rPr i="1" lang="en-US"/>
              <a:t>Credit Survey</a:t>
            </a:r>
            <a:r>
              <a:rPr lang="en-US"/>
              <a:t> with </a:t>
            </a:r>
            <a:r>
              <a:rPr i="1" lang="en-US"/>
              <a:t>Inflation rate</a:t>
            </a:r>
            <a:r>
              <a:rPr lang="en-US"/>
              <a:t>, </a:t>
            </a:r>
            <a:r>
              <a:rPr i="1" lang="en-US"/>
              <a:t>Interest rate</a:t>
            </a:r>
            <a:r>
              <a:rPr lang="en-US"/>
              <a:t>, and </a:t>
            </a:r>
            <a:r>
              <a:rPr i="1" lang="en-US"/>
              <a:t>GDP</a:t>
            </a:r>
            <a:r>
              <a:rPr lang="en-US"/>
              <a:t> data based on Date (Year-Month)</a:t>
            </a:r>
            <a:endParaRPr/>
          </a:p>
          <a:p>
            <a:pPr indent="-4191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Removed unnecessary variables</a:t>
            </a:r>
            <a:endParaRPr/>
          </a:p>
          <a:p>
            <a:pPr indent="-381000" lvl="1" marL="9144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Late30Days, userid, date, year, etc.</a:t>
            </a:r>
            <a:endParaRPr/>
          </a:p>
          <a:p>
            <a:pPr indent="-419100" lvl="0" marL="457200" rtl="0" algn="l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SzPts val="3000"/>
              <a:buChar char="•"/>
            </a:pPr>
            <a:r>
              <a:rPr lang="en-US"/>
              <a:t>Late90Days, was converted to a binary categorical variable with levels ‘late’ and ‘not late’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7999d0a7a_0_22"/>
          <p:cNvSpPr txBox="1"/>
          <p:nvPr>
            <p:ph type="title"/>
          </p:nvPr>
        </p:nvSpPr>
        <p:spPr>
          <a:xfrm>
            <a:off x="838200" y="365126"/>
            <a:ext cx="10515600" cy="10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56" name="Google Shape;156;g357999d0a7a_0_22"/>
          <p:cNvSpPr txBox="1"/>
          <p:nvPr>
            <p:ph idx="1" type="body"/>
          </p:nvPr>
        </p:nvSpPr>
        <p:spPr>
          <a:xfrm>
            <a:off x="838200" y="1530625"/>
            <a:ext cx="10515600" cy="452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Applied resampling due to imbalance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Downsampling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Upsampling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Hyperparameter Tuning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70/30 stratified train-test split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518bd2034_0_17"/>
          <p:cNvSpPr txBox="1"/>
          <p:nvPr>
            <p:ph type="title"/>
          </p:nvPr>
        </p:nvSpPr>
        <p:spPr>
          <a:xfrm>
            <a:off x="831850" y="1709738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2025"/>
              </a:buClr>
              <a:buSzPts val="4000"/>
              <a:buFont typeface="Arial"/>
              <a:buNone/>
            </a:pPr>
            <a:r>
              <a:rPr lang="en-US"/>
              <a:t>Methodology/Models Used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518bd2034_0_32"/>
          <p:cNvSpPr txBox="1"/>
          <p:nvPr>
            <p:ph type="title"/>
          </p:nvPr>
        </p:nvSpPr>
        <p:spPr>
          <a:xfrm>
            <a:off x="838200" y="365126"/>
            <a:ext cx="10515600" cy="10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 Used</a:t>
            </a:r>
            <a:endParaRPr/>
          </a:p>
        </p:txBody>
      </p:sp>
      <p:sp>
        <p:nvSpPr>
          <p:cNvPr id="167" name="Google Shape;167;g30518bd2034_0_32"/>
          <p:cNvSpPr txBox="1"/>
          <p:nvPr>
            <p:ph idx="1" type="body"/>
          </p:nvPr>
        </p:nvSpPr>
        <p:spPr>
          <a:xfrm>
            <a:off x="838200" y="1530625"/>
            <a:ext cx="10515600" cy="452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6000" u="sng">
                <a:solidFill>
                  <a:schemeClr val="dk1"/>
                </a:solidFill>
              </a:rPr>
              <a:t>Goal:</a:t>
            </a:r>
            <a:r>
              <a:rPr lang="en-US" sz="6000">
                <a:solidFill>
                  <a:schemeClr val="dk1"/>
                </a:solidFill>
              </a:rPr>
              <a:t> Predict loan delinquency (late payments) based on various features such as credit score, loan types, and financial </a:t>
            </a:r>
            <a:r>
              <a:rPr lang="en-US" sz="6400">
                <a:solidFill>
                  <a:schemeClr val="dk1"/>
                </a:solidFill>
              </a:rPr>
              <a:t>indicators.</a:t>
            </a:r>
            <a:br>
              <a:rPr lang="en-US" sz="6400">
                <a:solidFill>
                  <a:schemeClr val="dk1"/>
                </a:solidFill>
              </a:rPr>
            </a:br>
            <a:endParaRPr sz="6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chemeClr val="dk1"/>
                </a:solidFill>
              </a:rPr>
              <a:t>Models Applied</a:t>
            </a:r>
            <a:r>
              <a:rPr lang="en-US" sz="6400">
                <a:solidFill>
                  <a:schemeClr val="dk1"/>
                </a:solidFill>
              </a:rPr>
              <a:t>:</a:t>
            </a:r>
            <a:endParaRPr sz="6400">
              <a:solidFill>
                <a:schemeClr val="dk1"/>
              </a:solidFill>
            </a:endParaRPr>
          </a:p>
          <a:p>
            <a:pPr indent="-42164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6400">
                <a:solidFill>
                  <a:schemeClr val="dk1"/>
                </a:solidFill>
              </a:rPr>
              <a:t>Logistic Regression</a:t>
            </a:r>
            <a:endParaRPr sz="6400">
              <a:solidFill>
                <a:schemeClr val="dk1"/>
              </a:solidFill>
            </a:endParaRPr>
          </a:p>
          <a:p>
            <a:pPr indent="-4216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6400">
                <a:solidFill>
                  <a:schemeClr val="dk1"/>
                </a:solidFill>
              </a:rPr>
              <a:t>Random Forest</a:t>
            </a:r>
            <a:endParaRPr sz="6400">
              <a:solidFill>
                <a:schemeClr val="dk1"/>
              </a:solidFill>
            </a:endParaRPr>
          </a:p>
          <a:p>
            <a:pPr indent="-4216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6400">
                <a:solidFill>
                  <a:schemeClr val="dk1"/>
                </a:solidFill>
              </a:rPr>
              <a:t>HistGradientBoostingClassifier</a:t>
            </a:r>
            <a:br>
              <a:rPr b="1" lang="en-US" sz="6400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518bd2034_1_0"/>
          <p:cNvSpPr txBox="1"/>
          <p:nvPr>
            <p:ph type="title"/>
          </p:nvPr>
        </p:nvSpPr>
        <p:spPr>
          <a:xfrm>
            <a:off x="838200" y="365126"/>
            <a:ext cx="10515600" cy="10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Resample Strategies</a:t>
            </a:r>
            <a:endParaRPr/>
          </a:p>
        </p:txBody>
      </p:sp>
      <p:sp>
        <p:nvSpPr>
          <p:cNvPr id="173" name="Google Shape;173;g30518bd2034_1_0"/>
          <p:cNvSpPr txBox="1"/>
          <p:nvPr>
            <p:ph idx="1" type="body"/>
          </p:nvPr>
        </p:nvSpPr>
        <p:spPr>
          <a:xfrm>
            <a:off x="838200" y="1530625"/>
            <a:ext cx="10515600" cy="452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6400">
                <a:solidFill>
                  <a:schemeClr val="dk1"/>
                </a:solidFill>
              </a:rPr>
              <a:t>R</a:t>
            </a:r>
            <a:r>
              <a:rPr b="1" lang="en-US" sz="6400">
                <a:solidFill>
                  <a:schemeClr val="dk1"/>
                </a:solidFill>
              </a:rPr>
              <a:t>esampling Strategies</a:t>
            </a:r>
            <a:r>
              <a:rPr lang="en-US" sz="6400">
                <a:solidFill>
                  <a:schemeClr val="dk1"/>
                </a:solidFill>
              </a:rPr>
              <a:t>:</a:t>
            </a:r>
            <a:endParaRPr sz="6400">
              <a:solidFill>
                <a:schemeClr val="dk1"/>
              </a:solidFill>
            </a:endParaRPr>
          </a:p>
          <a:p>
            <a:pPr indent="-42164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6400">
                <a:solidFill>
                  <a:schemeClr val="dk1"/>
                </a:solidFill>
              </a:rPr>
              <a:t>Downsampling</a:t>
            </a:r>
            <a:r>
              <a:rPr lang="en-US" sz="6400">
                <a:solidFill>
                  <a:schemeClr val="dk1"/>
                </a:solidFill>
              </a:rPr>
              <a:t>: Reduce majority class (non-delinquent) to balance data</a:t>
            </a:r>
            <a:endParaRPr sz="6400">
              <a:solidFill>
                <a:schemeClr val="dk1"/>
              </a:solidFill>
            </a:endParaRPr>
          </a:p>
          <a:p>
            <a:pPr indent="-4216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6400">
                <a:solidFill>
                  <a:schemeClr val="dk1"/>
                </a:solidFill>
              </a:rPr>
              <a:t>Upsampling</a:t>
            </a:r>
            <a:r>
              <a:rPr lang="en-US" sz="6400">
                <a:solidFill>
                  <a:schemeClr val="dk1"/>
                </a:solidFill>
              </a:rPr>
              <a:t>: Increase minority class (delinquent) to balance data</a:t>
            </a:r>
            <a:endParaRPr sz="6400">
              <a:solidFill>
                <a:schemeClr val="dk1"/>
              </a:solidFill>
            </a:endParaRPr>
          </a:p>
          <a:p>
            <a:pPr indent="-4216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6400">
                <a:solidFill>
                  <a:schemeClr val="dk1"/>
                </a:solidFill>
              </a:rPr>
              <a:t>Hyperparameter Tuning</a:t>
            </a:r>
            <a:r>
              <a:rPr lang="en-US" sz="6400">
                <a:solidFill>
                  <a:schemeClr val="dk1"/>
                </a:solidFill>
              </a:rPr>
              <a:t>: Applied using </a:t>
            </a:r>
            <a:r>
              <a:rPr b="1" lang="en-US" sz="6400">
                <a:solidFill>
                  <a:schemeClr val="dk1"/>
                </a:solidFill>
              </a:rPr>
              <a:t>Grid Search</a:t>
            </a:r>
            <a:r>
              <a:rPr lang="en-US" sz="6400">
                <a:solidFill>
                  <a:schemeClr val="dk1"/>
                </a:solidFill>
              </a:rPr>
              <a:t> with cross-validation to find the best parameters for each model</a:t>
            </a:r>
            <a:endParaRPr sz="6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518bd2034_1_5"/>
          <p:cNvSpPr txBox="1"/>
          <p:nvPr>
            <p:ph type="title"/>
          </p:nvPr>
        </p:nvSpPr>
        <p:spPr>
          <a:xfrm>
            <a:off x="838200" y="365126"/>
            <a:ext cx="10515600" cy="10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Metrics</a:t>
            </a:r>
            <a:endParaRPr/>
          </a:p>
        </p:txBody>
      </p:sp>
      <p:sp>
        <p:nvSpPr>
          <p:cNvPr id="179" name="Google Shape;179;g30518bd2034_1_5"/>
          <p:cNvSpPr txBox="1"/>
          <p:nvPr>
            <p:ph idx="1" type="body"/>
          </p:nvPr>
        </p:nvSpPr>
        <p:spPr>
          <a:xfrm>
            <a:off x="838200" y="1530625"/>
            <a:ext cx="10515600" cy="452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672">
                <a:solidFill>
                  <a:schemeClr val="dk1"/>
                </a:solidFill>
              </a:rPr>
              <a:t>Key Evaluation Metrics</a:t>
            </a:r>
            <a:r>
              <a:rPr lang="en-US" sz="2672">
                <a:solidFill>
                  <a:schemeClr val="dk1"/>
                </a:solidFill>
              </a:rPr>
              <a:t>:</a:t>
            </a:r>
            <a:endParaRPr sz="2672">
              <a:solidFill>
                <a:schemeClr val="dk1"/>
              </a:solidFill>
            </a:endParaRPr>
          </a:p>
          <a:p>
            <a:pPr indent="-36011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2672">
                <a:solidFill>
                  <a:schemeClr val="dk1"/>
                </a:solidFill>
              </a:rPr>
              <a:t>Accuracy</a:t>
            </a:r>
            <a:r>
              <a:rPr lang="en-US" sz="2672">
                <a:solidFill>
                  <a:schemeClr val="dk1"/>
                </a:solidFill>
              </a:rPr>
              <a:t>: Model correctness</a:t>
            </a:r>
            <a:br>
              <a:rPr lang="en-US" sz="2672">
                <a:solidFill>
                  <a:schemeClr val="dk1"/>
                </a:solidFill>
              </a:rPr>
            </a:br>
            <a:endParaRPr sz="2672">
              <a:solidFill>
                <a:schemeClr val="dk1"/>
              </a:solidFill>
            </a:endParaRPr>
          </a:p>
          <a:p>
            <a:pPr indent="-36011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2672">
                <a:solidFill>
                  <a:schemeClr val="dk1"/>
                </a:solidFill>
              </a:rPr>
              <a:t>Recall (Late)</a:t>
            </a:r>
            <a:r>
              <a:rPr lang="en-US" sz="2672">
                <a:solidFill>
                  <a:schemeClr val="dk1"/>
                </a:solidFill>
              </a:rPr>
              <a:t>: How well the model detects delinquencies</a:t>
            </a:r>
            <a:br>
              <a:rPr lang="en-US" sz="2672">
                <a:solidFill>
                  <a:schemeClr val="dk1"/>
                </a:solidFill>
              </a:rPr>
            </a:br>
            <a:endParaRPr sz="2672">
              <a:solidFill>
                <a:schemeClr val="dk1"/>
              </a:solidFill>
            </a:endParaRPr>
          </a:p>
          <a:p>
            <a:pPr indent="-36011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2672">
                <a:solidFill>
                  <a:schemeClr val="dk1"/>
                </a:solidFill>
              </a:rPr>
              <a:t>F1-Score (Late)</a:t>
            </a:r>
            <a:r>
              <a:rPr lang="en-US" sz="2672">
                <a:solidFill>
                  <a:schemeClr val="dk1"/>
                </a:solidFill>
              </a:rPr>
              <a:t>: Balance of precision and recall for delinquencies</a:t>
            </a:r>
            <a:br>
              <a:rPr lang="en-US" sz="2672">
                <a:solidFill>
                  <a:schemeClr val="dk1"/>
                </a:solidFill>
              </a:rPr>
            </a:br>
            <a:endParaRPr sz="267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672">
                <a:solidFill>
                  <a:schemeClr val="dk1"/>
                </a:solidFill>
              </a:rPr>
              <a:t>Upsampling vs Downsampling</a:t>
            </a:r>
            <a:r>
              <a:rPr lang="en-US" sz="2672">
                <a:solidFill>
                  <a:schemeClr val="dk1"/>
                </a:solidFill>
              </a:rPr>
              <a:t>:</a:t>
            </a:r>
            <a:endParaRPr sz="2672">
              <a:solidFill>
                <a:schemeClr val="dk1"/>
              </a:solidFill>
            </a:endParaRPr>
          </a:p>
          <a:p>
            <a:pPr indent="-36011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672">
                <a:solidFill>
                  <a:schemeClr val="dk1"/>
                </a:solidFill>
              </a:rPr>
              <a:t>Upsampling generally improves recall for the minority class (delinquent)</a:t>
            </a:r>
            <a:br>
              <a:rPr lang="en-US" sz="2672">
                <a:solidFill>
                  <a:schemeClr val="dk1"/>
                </a:solidFill>
              </a:rPr>
            </a:br>
            <a:endParaRPr sz="2672">
              <a:solidFill>
                <a:schemeClr val="dk1"/>
              </a:solidFill>
            </a:endParaRPr>
          </a:p>
          <a:p>
            <a:pPr indent="-36011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672">
                <a:solidFill>
                  <a:schemeClr val="dk1"/>
                </a:solidFill>
              </a:rPr>
              <a:t>Downsampling balances performance between both classes</a:t>
            </a:r>
            <a:endParaRPr sz="267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838200" y="365126"/>
            <a:ext cx="10515600" cy="1095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2025"/>
              </a:buClr>
              <a:buSzPts val="4000"/>
              <a:buFont typeface="Arial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838200" y="1530625"/>
            <a:ext cx="10515600" cy="4522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A4048"/>
              </a:buClr>
              <a:buSzPts val="3000"/>
              <a:buNone/>
            </a:pPr>
            <a:r>
              <a:rPr b="1" lang="en-US">
                <a:solidFill>
                  <a:schemeClr val="dk1"/>
                </a:solidFill>
              </a:rPr>
              <a:t>Problem: </a:t>
            </a:r>
            <a:r>
              <a:rPr lang="en-US">
                <a:solidFill>
                  <a:schemeClr val="dk1"/>
                </a:solidFill>
              </a:rPr>
              <a:t>With rising interest rates, inflation, and post-pandemic economic uncertainty, loan delinquency has become an increasingly urgent issue in the U.S. credit landscape.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Raise concerns about borrower reliability and the potential financial risks for loan providers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9c8bbf72a_0_2"/>
          <p:cNvSpPr txBox="1"/>
          <p:nvPr>
            <p:ph type="title"/>
          </p:nvPr>
        </p:nvSpPr>
        <p:spPr>
          <a:xfrm>
            <a:off x="838200" y="365126"/>
            <a:ext cx="10515600" cy="10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Performance Summary</a:t>
            </a:r>
            <a:endParaRPr/>
          </a:p>
        </p:txBody>
      </p:sp>
      <p:sp>
        <p:nvSpPr>
          <p:cNvPr id="185" name="Google Shape;185;g359c8bbf72a_0_2"/>
          <p:cNvSpPr txBox="1"/>
          <p:nvPr>
            <p:ph idx="1" type="body"/>
          </p:nvPr>
        </p:nvSpPr>
        <p:spPr>
          <a:xfrm>
            <a:off x="838200" y="1530625"/>
            <a:ext cx="5098200" cy="452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Best Model</a:t>
            </a:r>
            <a:r>
              <a:rPr lang="en-US" sz="2500">
                <a:solidFill>
                  <a:schemeClr val="dk1"/>
                </a:solidFill>
              </a:rPr>
              <a:t>: </a:t>
            </a:r>
            <a:r>
              <a:rPr b="1" lang="en-US" sz="2500">
                <a:solidFill>
                  <a:schemeClr val="dk1"/>
                </a:solidFill>
              </a:rPr>
              <a:t>Upsampled HistGradientBoostingClassifier</a:t>
            </a:r>
            <a:endParaRPr b="1" sz="2500">
              <a:solidFill>
                <a:schemeClr val="dk1"/>
              </a:solidFill>
            </a:endParaRPr>
          </a:p>
          <a:p>
            <a:pPr indent="-37544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2500">
                <a:solidFill>
                  <a:schemeClr val="dk1"/>
                </a:solidFill>
              </a:rPr>
              <a:t>Accuracy</a:t>
            </a:r>
            <a:r>
              <a:rPr lang="en-US" sz="2500">
                <a:solidFill>
                  <a:schemeClr val="dk1"/>
                </a:solidFill>
              </a:rPr>
              <a:t>: 97%</a:t>
            </a:r>
            <a:endParaRPr sz="2500">
              <a:solidFill>
                <a:schemeClr val="dk1"/>
              </a:solidFill>
            </a:endParaRPr>
          </a:p>
          <a:p>
            <a:pPr indent="-37544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2500">
                <a:solidFill>
                  <a:schemeClr val="dk1"/>
                </a:solidFill>
              </a:rPr>
              <a:t>Recall (Late)</a:t>
            </a:r>
            <a:r>
              <a:rPr lang="en-US" sz="2500">
                <a:solidFill>
                  <a:schemeClr val="dk1"/>
                </a:solidFill>
              </a:rPr>
              <a:t>: 34%</a:t>
            </a:r>
            <a:endParaRPr sz="2500">
              <a:solidFill>
                <a:schemeClr val="dk1"/>
              </a:solidFill>
            </a:endParaRPr>
          </a:p>
          <a:p>
            <a:pPr indent="-37544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2500">
                <a:solidFill>
                  <a:schemeClr val="dk1"/>
                </a:solidFill>
              </a:rPr>
              <a:t>F1-Score (Late)</a:t>
            </a:r>
            <a:r>
              <a:rPr lang="en-US" sz="2500">
                <a:solidFill>
                  <a:schemeClr val="dk1"/>
                </a:solidFill>
              </a:rPr>
              <a:t>: 35%</a:t>
            </a:r>
            <a:endParaRPr sz="2500">
              <a:solidFill>
                <a:schemeClr val="dk1"/>
              </a:solidFill>
            </a:endParaRPr>
          </a:p>
          <a:p>
            <a:pPr indent="-37544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2500">
                <a:solidFill>
                  <a:schemeClr val="dk1"/>
                </a:solidFill>
              </a:rPr>
              <a:t>Precision(Late): </a:t>
            </a:r>
            <a:r>
              <a:rPr lang="en-US" sz="2500">
                <a:solidFill>
                  <a:schemeClr val="dk1"/>
                </a:solidFill>
              </a:rPr>
              <a:t>38% (Highest for detecting delinquencies</a:t>
            </a:r>
            <a:endParaRPr sz="2500">
              <a:solidFill>
                <a:schemeClr val="dk1"/>
              </a:solidFill>
            </a:endParaRPr>
          </a:p>
          <a:p>
            <a:pPr indent="-37544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500">
                <a:solidFill>
                  <a:schemeClr val="dk1"/>
                </a:solidFill>
              </a:rPr>
              <a:t>Best balance between accuracy and model interpretability</a:t>
            </a:r>
            <a:br>
              <a:rPr lang="en-US" sz="2500">
                <a:solidFill>
                  <a:schemeClr val="dk1"/>
                </a:solidFill>
              </a:rPr>
            </a:b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6" name="Google Shape;186;g359c8bbf72a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650" y="1814396"/>
            <a:ext cx="5559775" cy="374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359c8bbf72a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75" y="125975"/>
            <a:ext cx="10727250" cy="61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9c8bbf72a_0_8"/>
          <p:cNvSpPr txBox="1"/>
          <p:nvPr>
            <p:ph type="title"/>
          </p:nvPr>
        </p:nvSpPr>
        <p:spPr>
          <a:xfrm>
            <a:off x="838200" y="365126"/>
            <a:ext cx="10515600" cy="10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Performance Summary</a:t>
            </a:r>
            <a:endParaRPr/>
          </a:p>
        </p:txBody>
      </p:sp>
      <p:sp>
        <p:nvSpPr>
          <p:cNvPr id="197" name="Google Shape;197;g359c8bbf72a_0_8"/>
          <p:cNvSpPr txBox="1"/>
          <p:nvPr>
            <p:ph idx="1" type="body"/>
          </p:nvPr>
        </p:nvSpPr>
        <p:spPr>
          <a:xfrm>
            <a:off x="838200" y="1530625"/>
            <a:ext cx="10515600" cy="452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Other Models</a:t>
            </a:r>
            <a:r>
              <a:rPr lang="en-US" sz="2500">
                <a:solidFill>
                  <a:schemeClr val="dk1"/>
                </a:solidFill>
              </a:rPr>
              <a:t>: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</a:rPr>
              <a:t>Logistic Regression (Upsampled)</a:t>
            </a:r>
            <a:r>
              <a:rPr lang="en-US" sz="2500">
                <a:solidFill>
                  <a:schemeClr val="dk1"/>
                </a:solidFill>
              </a:rPr>
              <a:t>: Accuracy 88%, F1-Score 28%</a:t>
            </a:r>
            <a:br>
              <a:rPr lang="en-US" sz="2500">
                <a:solidFill>
                  <a:schemeClr val="dk1"/>
                </a:solidFill>
              </a:rPr>
            </a:b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</a:rPr>
              <a:t>Random Forest (Upsampled)</a:t>
            </a:r>
            <a:r>
              <a:rPr lang="en-US" sz="2500">
                <a:solidFill>
                  <a:schemeClr val="dk1"/>
                </a:solidFill>
              </a:rPr>
              <a:t>: Accuracy 96%, F1-Score 26%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77ca858dc_2_5"/>
          <p:cNvSpPr txBox="1"/>
          <p:nvPr>
            <p:ph type="title"/>
          </p:nvPr>
        </p:nvSpPr>
        <p:spPr>
          <a:xfrm>
            <a:off x="838200" y="365126"/>
            <a:ext cx="10515600" cy="10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Robustness</a:t>
            </a:r>
            <a:endParaRPr/>
          </a:p>
        </p:txBody>
      </p:sp>
      <p:sp>
        <p:nvSpPr>
          <p:cNvPr id="203" name="Google Shape;203;g3577ca858dc_2_5"/>
          <p:cNvSpPr txBox="1"/>
          <p:nvPr>
            <p:ph idx="1" type="body"/>
          </p:nvPr>
        </p:nvSpPr>
        <p:spPr>
          <a:xfrm>
            <a:off x="838200" y="1530625"/>
            <a:ext cx="10515600" cy="452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Evaluated 5-fold stratified cross-validation stability for each of the 3 models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Trained models on both the upsampled and downsampled data to </a:t>
            </a:r>
            <a:r>
              <a:rPr lang="en-US" sz="2500">
                <a:solidFill>
                  <a:schemeClr val="dk1"/>
                </a:solidFill>
              </a:rPr>
              <a:t>address</a:t>
            </a:r>
            <a:r>
              <a:rPr lang="en-US" sz="2500">
                <a:solidFill>
                  <a:schemeClr val="dk1"/>
                </a:solidFill>
              </a:rPr>
              <a:t> class imbalance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Tested various hyperparameter combinations to ensure consistent model performance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Upsampled HistGradientBoostingClassifier performed consistently and well across the variations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518bd2034_0_12"/>
          <p:cNvSpPr txBox="1"/>
          <p:nvPr>
            <p:ph type="title"/>
          </p:nvPr>
        </p:nvSpPr>
        <p:spPr>
          <a:xfrm>
            <a:off x="831850" y="1709738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2025"/>
              </a:buClr>
              <a:buSzPts val="4000"/>
              <a:buFont typeface="Arial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09" name="Google Shape;209;g30518bd2034_0_12"/>
          <p:cNvSpPr txBox="1"/>
          <p:nvPr>
            <p:ph idx="1" type="body"/>
          </p:nvPr>
        </p:nvSpPr>
        <p:spPr>
          <a:xfrm>
            <a:off x="831850" y="3209925"/>
            <a:ext cx="10515600" cy="28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A404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77ca858dc_0_10"/>
          <p:cNvSpPr txBox="1"/>
          <p:nvPr>
            <p:ph type="title"/>
          </p:nvPr>
        </p:nvSpPr>
        <p:spPr>
          <a:xfrm>
            <a:off x="838200" y="365126"/>
            <a:ext cx="10515600" cy="10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Significance</a:t>
            </a:r>
            <a:endParaRPr/>
          </a:p>
        </p:txBody>
      </p:sp>
      <p:sp>
        <p:nvSpPr>
          <p:cNvPr id="215" name="Google Shape;215;g3577ca858dc_0_10"/>
          <p:cNvSpPr txBox="1"/>
          <p:nvPr>
            <p:ph idx="1" type="body"/>
          </p:nvPr>
        </p:nvSpPr>
        <p:spPr>
          <a:xfrm>
            <a:off x="838200" y="1530625"/>
            <a:ext cx="10515600" cy="452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Model can help identify borrowers who are likely to become delinquent in their student loans</a:t>
            </a:r>
            <a:endParaRPr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Not recommended to use model to identify </a:t>
            </a:r>
            <a:r>
              <a:rPr lang="en-US">
                <a:solidFill>
                  <a:schemeClr val="dk1"/>
                </a:solidFill>
              </a:rPr>
              <a:t>borrowers</a:t>
            </a:r>
            <a:r>
              <a:rPr lang="en-US"/>
              <a:t> who will pay on time</a:t>
            </a:r>
            <a:endParaRPr/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Many borrowers are flagged as on-time but are actually delinquent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77ca858dc_0_15"/>
          <p:cNvSpPr txBox="1"/>
          <p:nvPr>
            <p:ph type="title"/>
          </p:nvPr>
        </p:nvSpPr>
        <p:spPr>
          <a:xfrm>
            <a:off x="838200" y="365126"/>
            <a:ext cx="10515600" cy="10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221" name="Google Shape;221;g3577ca858dc_0_15"/>
          <p:cNvSpPr txBox="1"/>
          <p:nvPr>
            <p:ph idx="1" type="body"/>
          </p:nvPr>
        </p:nvSpPr>
        <p:spPr>
          <a:xfrm>
            <a:off x="838200" y="1530625"/>
            <a:ext cx="10515600" cy="452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Consider changing the threshold for flagging someone as likely to have late payments.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Reduce number of borrowers incorrectly tagged as on-time payers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Explore other features that may be more significant for the prediction task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Ratios or combinations of features could be </a:t>
            </a:r>
            <a:r>
              <a:rPr lang="en-US"/>
              <a:t>explored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•"/>
            </a:pPr>
            <a:r>
              <a:rPr lang="en-US"/>
              <a:t>Personal Characteristics: Age, marital status, monthly income, monthly spending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"/>
          <p:cNvSpPr txBox="1"/>
          <p:nvPr>
            <p:ph type="title"/>
          </p:nvPr>
        </p:nvSpPr>
        <p:spPr>
          <a:xfrm>
            <a:off x="838200" y="365126"/>
            <a:ext cx="10515600" cy="1095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2025"/>
              </a:buClr>
              <a:buSzPts val="4000"/>
              <a:buFont typeface="Arial"/>
              <a:buNone/>
            </a:pPr>
            <a:r>
              <a:rPr lang="en-US"/>
              <a:t>Acknowledgements</a:t>
            </a:r>
            <a:endParaRPr/>
          </a:p>
        </p:txBody>
      </p:sp>
      <p:sp>
        <p:nvSpPr>
          <p:cNvPr id="227" name="Google Shape;227;p2"/>
          <p:cNvSpPr txBox="1"/>
          <p:nvPr>
            <p:ph idx="1" type="body"/>
          </p:nvPr>
        </p:nvSpPr>
        <p:spPr>
          <a:xfrm>
            <a:off x="838200" y="1530625"/>
            <a:ext cx="10515600" cy="4522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Office of Federal Student Aid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Sreyoshi Das and STSCI 4850 TA Team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STSCI 4850 Students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77ca858dc_1_1"/>
          <p:cNvSpPr txBox="1"/>
          <p:nvPr>
            <p:ph type="title"/>
          </p:nvPr>
        </p:nvSpPr>
        <p:spPr>
          <a:xfrm>
            <a:off x="838200" y="365126"/>
            <a:ext cx="10515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2025"/>
              </a:buClr>
              <a:buSzPts val="4000"/>
              <a:buFont typeface="Aria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33" name="Google Shape;233;g3577ca858dc_1_1"/>
          <p:cNvSpPr txBox="1"/>
          <p:nvPr>
            <p:ph idx="1" type="body"/>
          </p:nvPr>
        </p:nvSpPr>
        <p:spPr>
          <a:xfrm>
            <a:off x="838200" y="1530625"/>
            <a:ext cx="10515600" cy="4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u="sng">
                <a:solidFill>
                  <a:schemeClr val="hlink"/>
                </a:solidFill>
                <a:hlinkClick r:id="rId3"/>
              </a:rPr>
              <a:t>https://fred.stlouisfed.org/series/PCEC96#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 u="sng">
                <a:solidFill>
                  <a:schemeClr val="hlink"/>
                </a:solidFill>
                <a:hlinkClick r:id="rId4"/>
              </a:rPr>
              <a:t>https://doi.org/10.3390/jrfm14070320</a:t>
            </a:r>
            <a:r>
              <a:rPr lang="en-US" sz="2600">
                <a:solidFill>
                  <a:schemeClr val="dk1"/>
                </a:solidFill>
              </a:rPr>
              <a:t> 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 u="sng">
                <a:solidFill>
                  <a:schemeClr val="hlink"/>
                </a:solidFill>
                <a:hlinkClick r:id="rId5"/>
              </a:rPr>
              <a:t>https://ssrn.com/abstract=3836404</a:t>
            </a:r>
            <a:r>
              <a:rPr lang="en-US" sz="2600">
                <a:solidFill>
                  <a:schemeClr val="dk1"/>
                </a:solidFill>
              </a:rPr>
              <a:t> </a:t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 u="sng">
                <a:solidFill>
                  <a:schemeClr val="hlink"/>
                </a:solidFill>
                <a:hlinkClick r:id="rId6"/>
              </a:rPr>
              <a:t>https://www.newyorkfed.org/microeconomics/databank.html</a:t>
            </a:r>
            <a:r>
              <a:rPr lang="en-US" sz="2600">
                <a:solidFill>
                  <a:schemeClr val="dk1"/>
                </a:solidFill>
              </a:rPr>
              <a:t> 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 u="sng">
                <a:solidFill>
                  <a:schemeClr val="hlink"/>
                </a:solidFill>
                <a:hlinkClick r:id="rId7"/>
              </a:rPr>
              <a:t>https://www.usinflahttps://data.bls.gov/pdq/SurveyOutputServlettioncalculator.com/inflation/historical-inflation-rates/</a:t>
            </a:r>
            <a:r>
              <a:rPr lang="en-US" sz="2600">
                <a:solidFill>
                  <a:schemeClr val="dk1"/>
                </a:solidFill>
              </a:rPr>
              <a:t> 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600"/>
              <a:buChar char="•"/>
            </a:pPr>
            <a:r>
              <a:rPr lang="en-US" sz="2600" u="sng">
                <a:solidFill>
                  <a:schemeClr val="hlink"/>
                </a:solidFill>
                <a:hlinkClick r:id="rId8"/>
              </a:rPr>
              <a:t>https://data.bls.gov/pdq/SurveyOutputServlet</a:t>
            </a:r>
            <a:r>
              <a:rPr lang="en-US" sz="2600">
                <a:solidFill>
                  <a:schemeClr val="dk1"/>
                </a:solidFill>
              </a:rPr>
              <a:t> 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"/>
          <p:cNvSpPr txBox="1"/>
          <p:nvPr>
            <p:ph type="title"/>
          </p:nvPr>
        </p:nvSpPr>
        <p:spPr>
          <a:xfrm>
            <a:off x="838200" y="365126"/>
            <a:ext cx="10515600" cy="1095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2025"/>
              </a:buClr>
              <a:buSzPts val="4000"/>
              <a:buFont typeface="Arial"/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239" name="Google Shape;239;p3"/>
          <p:cNvSpPr txBox="1"/>
          <p:nvPr>
            <p:ph idx="1" type="body"/>
          </p:nvPr>
        </p:nvSpPr>
        <p:spPr>
          <a:xfrm>
            <a:off x="838200" y="1530625"/>
            <a:ext cx="10515600" cy="4522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-US">
                <a:solidFill>
                  <a:schemeClr val="dk1"/>
                </a:solidFill>
              </a:rPr>
              <a:t>Logistic Regression Confusion Matrices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-US">
                <a:solidFill>
                  <a:schemeClr val="dk1"/>
                </a:solidFill>
              </a:rPr>
              <a:t>Random Forest Classifier Confusion Matrices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-US">
                <a:solidFill>
                  <a:schemeClr val="dk1"/>
                </a:solidFill>
              </a:rPr>
              <a:t>Gradient Boosted Tree Model Matrix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7999d0a7a_0_1"/>
          <p:cNvSpPr txBox="1"/>
          <p:nvPr>
            <p:ph type="title"/>
          </p:nvPr>
        </p:nvSpPr>
        <p:spPr>
          <a:xfrm>
            <a:off x="838200" y="365126"/>
            <a:ext cx="10515600" cy="10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60" name="Google Shape;60;g357999d0a7a_0_1"/>
          <p:cNvSpPr txBox="1"/>
          <p:nvPr>
            <p:ph idx="1" type="body"/>
          </p:nvPr>
        </p:nvSpPr>
        <p:spPr>
          <a:xfrm>
            <a:off x="838200" y="1530625"/>
            <a:ext cx="10515600" cy="452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b="1" lang="en-US"/>
              <a:t>Data:</a:t>
            </a:r>
            <a:r>
              <a:rPr lang="en-US"/>
              <a:t> Credit Survey from Federal Reserve Bank</a:t>
            </a:r>
            <a:endParaRPr/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Inflation rate, Interest rate, GDP from other source</a:t>
            </a:r>
            <a:endParaRPr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-US"/>
              <a:t>Goal:</a:t>
            </a:r>
            <a:endParaRPr b="1"/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What are some characteristics of consumers that have high delinquency rate?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Given both consumer credit data and macroeconomic data, can we predict the probability of having a 90-day loan delinquency?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77ca858dc_2_20"/>
          <p:cNvSpPr txBox="1"/>
          <p:nvPr>
            <p:ph type="title"/>
          </p:nvPr>
        </p:nvSpPr>
        <p:spPr>
          <a:xfrm>
            <a:off x="838200" y="365126"/>
            <a:ext cx="10515600" cy="10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 [1]</a:t>
            </a:r>
            <a:endParaRPr/>
          </a:p>
        </p:txBody>
      </p:sp>
      <p:pic>
        <p:nvPicPr>
          <p:cNvPr id="245" name="Google Shape;245;g3577ca858dc_2_20"/>
          <p:cNvPicPr preferRelativeResize="0"/>
          <p:nvPr/>
        </p:nvPicPr>
        <p:blipFill rotWithShape="1">
          <a:blip r:embed="rId3">
            <a:alphaModFix/>
          </a:blip>
          <a:srcRect b="0" l="0" r="0" t="5419"/>
          <a:stretch/>
        </p:blipFill>
        <p:spPr>
          <a:xfrm>
            <a:off x="6498550" y="2123001"/>
            <a:ext cx="5229950" cy="37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3577ca858dc_2_20"/>
          <p:cNvPicPr preferRelativeResize="0"/>
          <p:nvPr/>
        </p:nvPicPr>
        <p:blipFill rotWithShape="1">
          <a:blip r:embed="rId4">
            <a:alphaModFix/>
          </a:blip>
          <a:srcRect b="0" l="0" r="0" t="5419"/>
          <a:stretch/>
        </p:blipFill>
        <p:spPr>
          <a:xfrm>
            <a:off x="463500" y="2123000"/>
            <a:ext cx="5606975" cy="37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3577ca858dc_2_20"/>
          <p:cNvSpPr txBox="1"/>
          <p:nvPr/>
        </p:nvSpPr>
        <p:spPr>
          <a:xfrm>
            <a:off x="7449713" y="1507388"/>
            <a:ext cx="332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Confusion Matrix with Grid Search for Logistic Regression with Downsampling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8" name="Google Shape;248;g3577ca858dc_2_20"/>
          <p:cNvSpPr txBox="1"/>
          <p:nvPr/>
        </p:nvSpPr>
        <p:spPr>
          <a:xfrm>
            <a:off x="1603175" y="1507388"/>
            <a:ext cx="332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Confusion Matrix with Grid Search for Logistic Regression with Upsampling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77ca858dc_2_28"/>
          <p:cNvSpPr txBox="1"/>
          <p:nvPr>
            <p:ph type="title"/>
          </p:nvPr>
        </p:nvSpPr>
        <p:spPr>
          <a:xfrm>
            <a:off x="838200" y="365126"/>
            <a:ext cx="10515600" cy="10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 [2]</a:t>
            </a:r>
            <a:endParaRPr/>
          </a:p>
        </p:txBody>
      </p:sp>
      <p:sp>
        <p:nvSpPr>
          <p:cNvPr id="254" name="Google Shape;254;g3577ca858dc_2_28"/>
          <p:cNvSpPr txBox="1"/>
          <p:nvPr/>
        </p:nvSpPr>
        <p:spPr>
          <a:xfrm>
            <a:off x="7449713" y="1507388"/>
            <a:ext cx="332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Confusion Matrix with Grid Search for Random Forest with Downsampling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5" name="Google Shape;255;g3577ca858dc_2_28"/>
          <p:cNvSpPr txBox="1"/>
          <p:nvPr/>
        </p:nvSpPr>
        <p:spPr>
          <a:xfrm>
            <a:off x="1603175" y="1507388"/>
            <a:ext cx="332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Confusion Matrix with Grid Search for Random Forest with Upsampling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6" name="Google Shape;256;g3577ca858dc_2_28"/>
          <p:cNvPicPr preferRelativeResize="0"/>
          <p:nvPr/>
        </p:nvPicPr>
        <p:blipFill rotWithShape="1">
          <a:blip r:embed="rId3">
            <a:alphaModFix/>
          </a:blip>
          <a:srcRect b="0" l="0" r="0" t="5258"/>
          <a:stretch/>
        </p:blipFill>
        <p:spPr>
          <a:xfrm>
            <a:off x="6070474" y="2169374"/>
            <a:ext cx="5606975" cy="361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3577ca858dc_2_28"/>
          <p:cNvPicPr preferRelativeResize="0"/>
          <p:nvPr/>
        </p:nvPicPr>
        <p:blipFill rotWithShape="1">
          <a:blip r:embed="rId4">
            <a:alphaModFix/>
          </a:blip>
          <a:srcRect b="0" l="0" r="0" t="6050"/>
          <a:stretch/>
        </p:blipFill>
        <p:spPr>
          <a:xfrm>
            <a:off x="570421" y="2169375"/>
            <a:ext cx="5393117" cy="35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77ca858dc_2_46"/>
          <p:cNvSpPr txBox="1"/>
          <p:nvPr>
            <p:ph type="title"/>
          </p:nvPr>
        </p:nvSpPr>
        <p:spPr>
          <a:xfrm>
            <a:off x="838200" y="365126"/>
            <a:ext cx="10515600" cy="10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 [3]</a:t>
            </a:r>
            <a:endParaRPr/>
          </a:p>
        </p:txBody>
      </p:sp>
      <p:pic>
        <p:nvPicPr>
          <p:cNvPr id="263" name="Google Shape;263;g3577ca858dc_2_46"/>
          <p:cNvPicPr preferRelativeResize="0"/>
          <p:nvPr/>
        </p:nvPicPr>
        <p:blipFill rotWithShape="1">
          <a:blip r:embed="rId3">
            <a:alphaModFix/>
          </a:blip>
          <a:srcRect b="0" l="0" r="0" t="5598"/>
          <a:stretch/>
        </p:blipFill>
        <p:spPr>
          <a:xfrm>
            <a:off x="2562525" y="2103775"/>
            <a:ext cx="706695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3577ca858dc_2_46"/>
          <p:cNvSpPr txBox="1"/>
          <p:nvPr/>
        </p:nvSpPr>
        <p:spPr>
          <a:xfrm>
            <a:off x="4257925" y="1488175"/>
            <a:ext cx="36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Confusion Matrix with Grid Search for Gradient Boosted Tree with downsampling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518bd2034_0_1"/>
          <p:cNvSpPr txBox="1"/>
          <p:nvPr>
            <p:ph type="title"/>
          </p:nvPr>
        </p:nvSpPr>
        <p:spPr>
          <a:xfrm>
            <a:off x="838200" y="365125"/>
            <a:ext cx="6193200" cy="10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Literature/Background</a:t>
            </a:r>
            <a:endParaRPr/>
          </a:p>
        </p:txBody>
      </p:sp>
      <p:sp>
        <p:nvSpPr>
          <p:cNvPr id="66" name="Google Shape;66;g30518bd2034_0_1"/>
          <p:cNvSpPr txBox="1"/>
          <p:nvPr>
            <p:ph idx="1" type="body"/>
          </p:nvPr>
        </p:nvSpPr>
        <p:spPr>
          <a:xfrm>
            <a:off x="838200" y="1526250"/>
            <a:ext cx="6751500" cy="465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0481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Loaner vs Borrower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Macroeconomic Factors</a:t>
            </a:r>
            <a:endParaRPr/>
          </a:p>
          <a:p>
            <a:pPr indent="-40481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Spike in inflation rate during Jun 2021</a:t>
            </a:r>
            <a:endParaRPr/>
          </a:p>
          <a:p>
            <a:pPr indent="-369569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COVID-19: Jan 2021</a:t>
            </a:r>
            <a:endParaRPr/>
          </a:p>
          <a:p>
            <a:pPr indent="-40481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Spike in interest rate during Feb 2022</a:t>
            </a:r>
            <a:endParaRPr/>
          </a:p>
          <a:p>
            <a:pPr indent="-369569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To combat high inflation rate</a:t>
            </a:r>
            <a:endParaRPr/>
          </a:p>
          <a:p>
            <a:pPr indent="-40481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Concern for loan delinquency rate after the resumption of loan </a:t>
            </a:r>
            <a:r>
              <a:rPr lang="en-US"/>
              <a:t>payment collection in 2022</a:t>
            </a:r>
            <a:endParaRPr/>
          </a:p>
        </p:txBody>
      </p:sp>
      <p:pic>
        <p:nvPicPr>
          <p:cNvPr id="67" name="Google Shape;67;g30518bd2034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550" y="1526250"/>
            <a:ext cx="3476349" cy="23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30518bd2034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2500" y="3869175"/>
            <a:ext cx="3476349" cy="2506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g30518bd2034_0_1"/>
          <p:cNvCxnSpPr/>
          <p:nvPr/>
        </p:nvCxnSpPr>
        <p:spPr>
          <a:xfrm>
            <a:off x="10405212" y="1894760"/>
            <a:ext cx="0" cy="15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g30518bd2034_0_1"/>
          <p:cNvCxnSpPr/>
          <p:nvPr/>
        </p:nvCxnSpPr>
        <p:spPr>
          <a:xfrm>
            <a:off x="10405212" y="4354981"/>
            <a:ext cx="0" cy="155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g30518bd2034_0_1"/>
          <p:cNvSpPr txBox="1"/>
          <p:nvPr/>
        </p:nvSpPr>
        <p:spPr>
          <a:xfrm rot="-5400000">
            <a:off x="9909925" y="2119829"/>
            <a:ext cx="865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COVID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30518bd2034_0_1"/>
          <p:cNvSpPr txBox="1"/>
          <p:nvPr/>
        </p:nvSpPr>
        <p:spPr>
          <a:xfrm rot="-5400000">
            <a:off x="9959575" y="4530598"/>
            <a:ext cx="76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COVID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9c66963e0_0_6"/>
          <p:cNvSpPr txBox="1"/>
          <p:nvPr>
            <p:ph type="title"/>
          </p:nvPr>
        </p:nvSpPr>
        <p:spPr>
          <a:xfrm>
            <a:off x="838200" y="365126"/>
            <a:ext cx="10515600" cy="10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Literature/Background</a:t>
            </a:r>
            <a:endParaRPr/>
          </a:p>
        </p:txBody>
      </p:sp>
      <p:sp>
        <p:nvSpPr>
          <p:cNvPr id="78" name="Google Shape;78;g359c66963e0_0_6"/>
          <p:cNvSpPr txBox="1"/>
          <p:nvPr>
            <p:ph idx="1" type="body"/>
          </p:nvPr>
        </p:nvSpPr>
        <p:spPr>
          <a:xfrm>
            <a:off x="838200" y="1461025"/>
            <a:ext cx="5863800" cy="452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Microeconomic Factors</a:t>
            </a:r>
            <a:endParaRPr sz="2800"/>
          </a:p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Increase in spending</a:t>
            </a:r>
            <a:endParaRPr sz="2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More debt</a:t>
            </a:r>
            <a:endParaRPr sz="22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Age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Marital</a:t>
            </a:r>
            <a:r>
              <a:rPr lang="en-US" sz="2800"/>
              <a:t> Status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Credit score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Income</a:t>
            </a:r>
            <a:endParaRPr sz="28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Minimum wage not meeting living wage</a:t>
            </a:r>
            <a:endParaRPr sz="2200"/>
          </a:p>
        </p:txBody>
      </p:sp>
      <p:pic>
        <p:nvPicPr>
          <p:cNvPr id="79" name="Google Shape;79;g359c66963e0_0_6" title="fredgraph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000" y="2384613"/>
            <a:ext cx="5017951" cy="25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518bd2034_0_7"/>
          <p:cNvSpPr txBox="1"/>
          <p:nvPr>
            <p:ph type="title"/>
          </p:nvPr>
        </p:nvSpPr>
        <p:spPr>
          <a:xfrm>
            <a:off x="838200" y="365126"/>
            <a:ext cx="10515600" cy="10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Findings</a:t>
            </a:r>
            <a:endParaRPr/>
          </a:p>
        </p:txBody>
      </p:sp>
      <p:sp>
        <p:nvSpPr>
          <p:cNvPr id="85" name="Google Shape;85;g30518bd2034_0_7"/>
          <p:cNvSpPr txBox="1"/>
          <p:nvPr>
            <p:ph idx="1" type="body"/>
          </p:nvPr>
        </p:nvSpPr>
        <p:spPr>
          <a:xfrm>
            <a:off x="838200" y="1749525"/>
            <a:ext cx="10515600" cy="430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Predict if an individual has 90+ days late payment using credit survey answers about personal loan history, inflation rate, interest rate, and gdp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Total Balance, Auto Loan Balance, and Credit Balance</a:t>
            </a:r>
            <a:r>
              <a:rPr lang="en-US" sz="2800"/>
              <a:t> found to have an effect on 90+ days </a:t>
            </a:r>
            <a:r>
              <a:rPr lang="en-US" sz="2800"/>
              <a:t>delinquency</a:t>
            </a:r>
            <a:r>
              <a:rPr lang="en-US" sz="2800"/>
              <a:t> rate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800"/>
              <a:buChar char="•"/>
            </a:pPr>
            <a:r>
              <a:rPr lang="en-US" sz="2800"/>
              <a:t>High credit scores are less likely to have 90-day delinquency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831850" y="1709738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32025"/>
              </a:buClr>
              <a:buSzPts val="4000"/>
              <a:buFont typeface="Arial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831850" y="3209925"/>
            <a:ext cx="10515600" cy="287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A404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518bd2034_1_10"/>
          <p:cNvSpPr txBox="1"/>
          <p:nvPr>
            <p:ph type="title"/>
          </p:nvPr>
        </p:nvSpPr>
        <p:spPr>
          <a:xfrm>
            <a:off x="838200" y="365126"/>
            <a:ext cx="10515600" cy="10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Description</a:t>
            </a:r>
            <a:endParaRPr/>
          </a:p>
        </p:txBody>
      </p:sp>
      <p:sp>
        <p:nvSpPr>
          <p:cNvPr id="97" name="Google Shape;97;g30518bd2034_1_10"/>
          <p:cNvSpPr txBox="1"/>
          <p:nvPr/>
        </p:nvSpPr>
        <p:spPr>
          <a:xfrm>
            <a:off x="838200" y="5200675"/>
            <a:ext cx="2705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4048"/>
                </a:solidFill>
              </a:rPr>
              <a:t>Source: US Inflation Calculator</a:t>
            </a:r>
            <a:endParaRPr>
              <a:solidFill>
                <a:srgbClr val="3A4048"/>
              </a:solidFill>
            </a:endParaRPr>
          </a:p>
        </p:txBody>
      </p:sp>
      <p:sp>
        <p:nvSpPr>
          <p:cNvPr id="98" name="Google Shape;98;g30518bd2034_1_10"/>
          <p:cNvSpPr txBox="1"/>
          <p:nvPr/>
        </p:nvSpPr>
        <p:spPr>
          <a:xfrm>
            <a:off x="7730350" y="5200700"/>
            <a:ext cx="29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4048"/>
                </a:solidFill>
              </a:rPr>
              <a:t>Source: World Bank</a:t>
            </a:r>
            <a:endParaRPr>
              <a:solidFill>
                <a:srgbClr val="3A4048"/>
              </a:solidFill>
            </a:endParaRPr>
          </a:p>
        </p:txBody>
      </p:sp>
      <p:graphicFrame>
        <p:nvGraphicFramePr>
          <p:cNvPr id="99" name="Google Shape;99;g30518bd2034_1_10"/>
          <p:cNvGraphicFramePr/>
          <p:nvPr/>
        </p:nvGraphicFramePr>
        <p:xfrm>
          <a:off x="7680100" y="2755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{629E2E25-2D15-4F5F-AE9E-9B95B5CF2744}</a:tableStyleId>
              </a:tblPr>
              <a:tblGrid>
                <a:gridCol w="790250"/>
                <a:gridCol w="1777450"/>
                <a:gridCol w="1625950"/>
              </a:tblGrid>
              <a:tr h="38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GDP (Billion USD)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GDP Per Capita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2999.86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3059.16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3236.36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3366.37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3565.31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" name="Google Shape;100;g30518bd2034_1_10"/>
          <p:cNvGraphicFramePr/>
          <p:nvPr/>
        </p:nvGraphicFramePr>
        <p:xfrm>
          <a:off x="838200" y="2736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{629E2E25-2D15-4F5F-AE9E-9B95B5CF2744}</a:tableStyleId>
              </a:tblPr>
              <a:tblGrid>
                <a:gridCol w="1719900"/>
                <a:gridCol w="136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Date (Year-Month)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Inflation Rate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1914-01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1914-02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1914-03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1914-04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1914-05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1" name="Google Shape;101;g30518bd2034_1_10"/>
          <p:cNvGraphicFramePr/>
          <p:nvPr/>
        </p:nvGraphicFramePr>
        <p:xfrm>
          <a:off x="4101300" y="2736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{629E2E25-2D15-4F5F-AE9E-9B95B5CF2744}</a:tableStyleId>
              </a:tblPr>
              <a:tblGrid>
                <a:gridCol w="1777450"/>
                <a:gridCol w="1625950"/>
              </a:tblGrid>
              <a:tr h="3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Date (Year-Month)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Interest Rate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1955-01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1955-02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1955-03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1955-04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1955-05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1.43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" name="Google Shape;102;g30518bd2034_1_10"/>
          <p:cNvSpPr txBox="1"/>
          <p:nvPr/>
        </p:nvSpPr>
        <p:spPr>
          <a:xfrm>
            <a:off x="4101300" y="5200700"/>
            <a:ext cx="33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4048"/>
                </a:solidFill>
              </a:rPr>
              <a:t>Source: US Bureau of Labor Statistics</a:t>
            </a:r>
            <a:endParaRPr>
              <a:solidFill>
                <a:srgbClr val="3A4048"/>
              </a:solidFill>
            </a:endParaRPr>
          </a:p>
        </p:txBody>
      </p:sp>
      <p:sp>
        <p:nvSpPr>
          <p:cNvPr id="103" name="Google Shape;103;g30518bd2034_1_10"/>
          <p:cNvSpPr txBox="1"/>
          <p:nvPr/>
        </p:nvSpPr>
        <p:spPr>
          <a:xfrm>
            <a:off x="838250" y="1848525"/>
            <a:ext cx="3087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Monthly Inflation Rate (1914-2025)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4" name="Google Shape;104;g30518bd2034_1_10"/>
          <p:cNvSpPr txBox="1"/>
          <p:nvPr/>
        </p:nvSpPr>
        <p:spPr>
          <a:xfrm>
            <a:off x="4101300" y="1848500"/>
            <a:ext cx="3087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Monthly Interest Rate (1955-2025)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5" name="Google Shape;105;g30518bd2034_1_10"/>
          <p:cNvSpPr txBox="1"/>
          <p:nvPr/>
        </p:nvSpPr>
        <p:spPr>
          <a:xfrm>
            <a:off x="7680100" y="2156300"/>
            <a:ext cx="308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GDP (1960 - 2025)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77ca858dc_1_21"/>
          <p:cNvSpPr txBox="1"/>
          <p:nvPr>
            <p:ph type="title"/>
          </p:nvPr>
        </p:nvSpPr>
        <p:spPr>
          <a:xfrm>
            <a:off x="838200" y="365126"/>
            <a:ext cx="10515600" cy="10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Description</a:t>
            </a:r>
            <a:endParaRPr/>
          </a:p>
        </p:txBody>
      </p:sp>
      <p:sp>
        <p:nvSpPr>
          <p:cNvPr id="111" name="Google Shape;111;g3577ca858dc_1_21"/>
          <p:cNvSpPr txBox="1"/>
          <p:nvPr/>
        </p:nvSpPr>
        <p:spPr>
          <a:xfrm>
            <a:off x="838200" y="1530625"/>
            <a:ext cx="105156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A4048"/>
                </a:solidFill>
              </a:rPr>
              <a:t>Survey of Consumer Expectation: Credit Survey</a:t>
            </a:r>
            <a:endParaRPr sz="2400">
              <a:solidFill>
                <a:srgbClr val="3A4048"/>
              </a:solidFill>
            </a:endParaRPr>
          </a:p>
        </p:txBody>
      </p:sp>
      <p:sp>
        <p:nvSpPr>
          <p:cNvPr id="112" name="Google Shape;112;g3577ca858dc_1_21"/>
          <p:cNvSpPr txBox="1"/>
          <p:nvPr/>
        </p:nvSpPr>
        <p:spPr>
          <a:xfrm>
            <a:off x="838200" y="1928725"/>
            <a:ext cx="61446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33"/>
                </a:solidFill>
              </a:rPr>
              <a:t>Data shape after cleaning: </a:t>
            </a:r>
            <a:r>
              <a:rPr b="1" lang="en-US" sz="2000">
                <a:solidFill>
                  <a:srgbClr val="333333"/>
                </a:solidFill>
              </a:rPr>
              <a:t>n = 18797, p = 24 predictors</a:t>
            </a:r>
            <a:endParaRPr b="1" sz="2000">
              <a:solidFill>
                <a:srgbClr val="33333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US" sz="2000">
                <a:solidFill>
                  <a:srgbClr val="333333"/>
                </a:solidFill>
              </a:rPr>
              <a:t>Loan balance</a:t>
            </a:r>
            <a:endParaRPr sz="2000">
              <a:solidFill>
                <a:srgbClr val="33333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US" sz="2000">
                <a:solidFill>
                  <a:srgbClr val="333333"/>
                </a:solidFill>
              </a:rPr>
              <a:t>Credit score</a:t>
            </a:r>
            <a:endParaRPr sz="2000">
              <a:solidFill>
                <a:srgbClr val="33333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US" sz="2000">
                <a:solidFill>
                  <a:srgbClr val="333333"/>
                </a:solidFill>
              </a:rPr>
              <a:t>Answer to 25 survey questions</a:t>
            </a:r>
            <a:endParaRPr sz="2000">
              <a:solidFill>
                <a:srgbClr val="33333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US" sz="2000">
                <a:solidFill>
                  <a:srgbClr val="333333"/>
                </a:solidFill>
              </a:rPr>
              <a:t>Date (2015/10 - 2023/10)</a:t>
            </a:r>
            <a:endParaRPr sz="2000">
              <a:solidFill>
                <a:srgbClr val="3A4048"/>
              </a:solidFill>
            </a:endParaRPr>
          </a:p>
        </p:txBody>
      </p:sp>
      <p:sp>
        <p:nvSpPr>
          <p:cNvPr id="113" name="Google Shape;113;g3577ca858dc_1_21"/>
          <p:cNvSpPr txBox="1"/>
          <p:nvPr/>
        </p:nvSpPr>
        <p:spPr>
          <a:xfrm>
            <a:off x="6000170" y="2547025"/>
            <a:ext cx="211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US" sz="2000">
                <a:solidFill>
                  <a:srgbClr val="333333"/>
                </a:solidFill>
              </a:rPr>
              <a:t>Inflation rate</a:t>
            </a:r>
            <a:endParaRPr sz="2000">
              <a:solidFill>
                <a:srgbClr val="33333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US" sz="2000">
                <a:solidFill>
                  <a:srgbClr val="333333"/>
                </a:solidFill>
              </a:rPr>
              <a:t>Interest rate</a:t>
            </a:r>
            <a:endParaRPr sz="2000">
              <a:solidFill>
                <a:srgbClr val="33333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US" sz="2000">
                <a:solidFill>
                  <a:srgbClr val="333333"/>
                </a:solidFill>
              </a:rPr>
              <a:t>GDP</a:t>
            </a:r>
            <a:endParaRPr sz="2000">
              <a:solidFill>
                <a:srgbClr val="3A4048"/>
              </a:solidFill>
            </a:endParaRPr>
          </a:p>
        </p:txBody>
      </p:sp>
      <p:sp>
        <p:nvSpPr>
          <p:cNvPr id="114" name="Google Shape;114;g3577ca858dc_1_21"/>
          <p:cNvSpPr txBox="1"/>
          <p:nvPr/>
        </p:nvSpPr>
        <p:spPr>
          <a:xfrm>
            <a:off x="8112775" y="5875775"/>
            <a:ext cx="3567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4048"/>
                </a:solidFill>
              </a:rPr>
              <a:t>* A sample record from the data</a:t>
            </a:r>
            <a:endParaRPr>
              <a:solidFill>
                <a:srgbClr val="3A4048"/>
              </a:solidFill>
            </a:endParaRPr>
          </a:p>
        </p:txBody>
      </p:sp>
      <p:graphicFrame>
        <p:nvGraphicFramePr>
          <p:cNvPr id="115" name="Google Shape;115;g3577ca858dc_1_21"/>
          <p:cNvGraphicFramePr/>
          <p:nvPr/>
        </p:nvGraphicFramePr>
        <p:xfrm>
          <a:off x="576425" y="442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{629E2E25-2D15-4F5F-AE9E-9B95B5CF2744}</a:tableStyleId>
              </a:tblPr>
              <a:tblGrid>
                <a:gridCol w="884375"/>
                <a:gridCol w="884375"/>
                <a:gridCol w="884375"/>
                <a:gridCol w="884375"/>
                <a:gridCol w="884375"/>
                <a:gridCol w="884375"/>
                <a:gridCol w="884375"/>
                <a:gridCol w="884375"/>
                <a:gridCol w="567450"/>
                <a:gridCol w="849175"/>
                <a:gridCol w="849175"/>
                <a:gridCol w="849175"/>
                <a:gridCol w="849175"/>
              </a:tblGrid>
              <a:tr h="58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UserID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Date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Have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Credit Card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Have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Mortgage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Have Student Loan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76200" marL="76200" anchor="ctr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Have HomeBase Loan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HaveAuto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76200" marL="76200" anchor="ctr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Credit Balance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…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30Days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Late?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</a:t>
                      </a:r>
                      <a:r>
                        <a:rPr lang="en-US" sz="1300"/>
                        <a:t>0Days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Late?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Credit Score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Last Checked Credit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DCDCDC"/>
                    </a:solidFill>
                  </a:tcPr>
                </a:tc>
              </a:tr>
              <a:tr h="43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70000337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201510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0.0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…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eCornell">
      <a:dk1>
        <a:srgbClr val="3A4048"/>
      </a:dk1>
      <a:lt1>
        <a:srgbClr val="FFFFFF"/>
      </a:lt1>
      <a:dk2>
        <a:srgbClr val="616467"/>
      </a:dk2>
      <a:lt2>
        <a:srgbClr val="E7E6E6"/>
      </a:lt2>
      <a:accent1>
        <a:srgbClr val="B21A1A"/>
      </a:accent1>
      <a:accent2>
        <a:srgbClr val="B21A1A"/>
      </a:accent2>
      <a:accent3>
        <a:srgbClr val="4B7D92"/>
      </a:accent3>
      <a:accent4>
        <a:srgbClr val="639AB0"/>
      </a:accent4>
      <a:accent5>
        <a:srgbClr val="DCDCDC"/>
      </a:accent5>
      <a:accent6>
        <a:srgbClr val="F2F2F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2022-01-19T16:14:23Z</dcterms:created>
  <dc:creator>Lauren Molino</dc:creator>
</cp:coreProperties>
</file>