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4608-F27F-316D-4BE3-F625DC97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BDB0B-62DD-551B-3C3F-136AC36B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F889-093A-B1E7-6AAA-B1E59521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1211-F2B2-B71F-2A93-5B1D2A57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F0BF-87C9-C0B9-A80F-9576554F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A934-95AF-95C5-A83C-52F3E8D4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BF0E2-776A-66C8-BF76-01DAA1C8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3704-E2E2-39BC-5D5A-45CAAF23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213A-FF2F-EC8E-4F7C-48D69C8F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2F3E-9E1A-013C-4051-229EB6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ACB7D-CB55-CDA3-321E-6F73A1465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BA647-97A3-BE23-38A5-E9731DDE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BA54-756B-FE3C-030B-190FA3E4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06A6-D2DA-B444-976B-9685569E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0125-F290-CF77-0A07-A95B57AB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6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C9D9-0D28-2098-D656-569195B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A6B7-ABD5-AB9C-9DB8-B23E9B5E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8329-F4F1-39E0-F313-013C9294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D647-D4CA-5F66-B0CE-47562C8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0900-9980-4CD7-8D91-2CA1C9B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E90-ACCE-DA3E-A8C3-F9F72F56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2042-8DD8-71D9-4DF8-6487C63A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77E0-418F-4DD4-BC9E-AF5976EC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5CC3-04CE-DBC2-B3E7-13AA95EE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7B40-0A95-C78C-4DEE-E3A74144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2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5893-4134-E2CA-0299-FB41739C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4481-639B-4F41-2582-13FA872F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48BD-FF4B-1191-55AA-04714485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41FA-1B05-C703-5DE1-57AF327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0787-8B02-E2F3-FAAF-2DAD7574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DF3B-1AEB-9143-A96C-3D9DEBA8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1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774-32D8-24E9-A809-592F3E15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4646-3751-C7BC-0C8C-204A6851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FC2C5-602F-114A-F933-EDFD636B3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3C8CC-29C3-12C2-5334-39663A0CC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96DD-8B5D-6BCC-CD99-64C607CD9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6F358-8636-9D07-B8A3-5B4DC935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F6677-0BA4-22E5-7EAC-F094A018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1537-D42C-BD44-F4A8-7AD5704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9FFB-6E33-7FE9-A281-2278BFA8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2BE6B-F9D7-C10F-4684-624873EE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B19D1-76CA-735A-FEE0-6C62C5D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A370A-CF42-3B4E-D271-FBC55AF0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5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2EF7D-E73F-0220-512B-8DA267F3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9C3E-5716-B3E5-93FA-90BEAAE9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00448-B24E-2ECC-7BDC-21F7C073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557D-F6DB-3934-A0A5-D64A3FFD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99ED-6C8F-A5A2-30F9-0EE32D11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E55DB-4C8D-8CFB-2214-99947440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619B-D30B-8CBC-1283-BED867CA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13C2-8F76-0DDB-2FB0-3B80D18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4217-D070-DF52-94A8-86738FB7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B196-6DF9-01D2-47B3-D79F26C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3A7A1-EFEA-F192-79AF-D1EB545CA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7D1A-21F5-376E-382E-6499D1279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62BE-E964-7118-20DA-E0D4035F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C2A2-23B1-6298-80C1-19E9993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5477C-ED64-2251-B851-623B25A3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7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A5F88-D001-ED59-A7C6-4D89EA6D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8987-51B7-162C-69EE-48A40BB7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D257-976A-BE17-A1A9-14D4FB78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3F2E-375F-4848-9B28-DD18698708EC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71147-26EF-5488-B174-3F653CB9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B268-2F52-A3BC-6ADA-E8D5EE67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638E-D6C0-4B8C-8123-CB154A415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41E47-B798-41A5-2E4C-A39D83AD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dirty="0"/>
              <a:t>Week 3 Wealth Over Time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FC9F2-2700-59B9-5FDC-80D87EEEF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4339202"/>
            <a:ext cx="4167115" cy="166728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b="1" dirty="0"/>
              <a:t>Yixuan Zhao</a:t>
            </a:r>
            <a:r>
              <a:rPr lang="en-US" altLang="zh-CN" dirty="0"/>
              <a:t>, Kaitlyn </a:t>
            </a:r>
            <a:r>
              <a:rPr lang="en-US" altLang="zh-CN" dirty="0" err="1"/>
              <a:t>Biehler</a:t>
            </a:r>
            <a:r>
              <a:rPr lang="en-US" altLang="zh-CN" dirty="0"/>
              <a:t>, </a:t>
            </a:r>
            <a:r>
              <a:rPr lang="en-US" altLang="zh-CN" dirty="0" err="1"/>
              <a:t>Haoming</a:t>
            </a:r>
            <a:r>
              <a:rPr lang="en-US" altLang="zh-CN" dirty="0"/>
              <a:t> Tang, Brian </a:t>
            </a:r>
            <a:r>
              <a:rPr lang="en-US" altLang="zh-CN" dirty="0" err="1"/>
              <a:t>Maitner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SUNY-BUFFALO-GEO-511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Week 3</a:t>
            </a:r>
            <a:endParaRPr lang="zh-CN" alt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5DA84B1-1EAF-141F-829A-B64D6B00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60B91-26F0-8DAF-331A-6B2CC8A4AD24}"/>
              </a:ext>
            </a:extLst>
          </p:cNvPr>
          <p:cNvSpPr txBox="1"/>
          <p:nvPr/>
        </p:nvSpPr>
        <p:spPr>
          <a:xfrm>
            <a:off x="871102" y="2024066"/>
            <a:ext cx="3894161" cy="2657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Use library(ggplot2); library(</a:t>
            </a:r>
            <a:r>
              <a:rPr lang="en-US" altLang="zh-CN" sz="2000" dirty="0" err="1"/>
              <a:t>gapminder</a:t>
            </a:r>
            <a:r>
              <a:rPr lang="en-US" altLang="zh-CN" sz="2000" dirty="0"/>
              <a:t>); library(</a:t>
            </a:r>
            <a:r>
              <a:rPr lang="en-US" altLang="zh-CN" sz="2000" dirty="0" err="1"/>
              <a:t>dplyr</a:t>
            </a:r>
            <a:r>
              <a:rPr lang="en-US" altLang="zh-CN" sz="2000" dirty="0"/>
              <a:t>) to load the necessary packages.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B4C84-90D5-698F-642B-15146C2E76BA}"/>
              </a:ext>
            </a:extLst>
          </p:cNvPr>
          <p:cNvSpPr txBox="1"/>
          <p:nvPr/>
        </p:nvSpPr>
        <p:spPr>
          <a:xfrm>
            <a:off x="6410129" y="2355926"/>
            <a:ext cx="321906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b="0" dirty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sz="3200" b="0" dirty="0" err="1">
                <a:solidFill>
                  <a:srgbClr val="F7F1FF"/>
                </a:solidFill>
                <a:effectLst/>
                <a:latin typeface="Operator Mono"/>
              </a:rPr>
              <a:t>dplyr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zh-CN" sz="3200" b="0" dirty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(ggplot2)</a:t>
            </a:r>
          </a:p>
          <a:p>
            <a:pPr>
              <a:spcAft>
                <a:spcPts val="600"/>
              </a:spcAft>
            </a:pPr>
            <a:r>
              <a:rPr lang="en-US" altLang="zh-CN" sz="3200" b="0" dirty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sz="3200" b="0" dirty="0" err="1">
                <a:solidFill>
                  <a:srgbClr val="F7F1FF"/>
                </a:solidFill>
                <a:effectLst/>
                <a:latin typeface="Operator Mono"/>
              </a:rPr>
              <a:t>gapminder</a:t>
            </a:r>
            <a:r>
              <a:rPr lang="en-US" altLang="zh-CN" sz="3200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292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DB9BE-A029-FFC8-5738-2D8830B4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7" y="2742543"/>
            <a:ext cx="5535810" cy="31986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A4A6C-4918-0A1D-0989-65D80BCCEB4D}"/>
              </a:ext>
            </a:extLst>
          </p:cNvPr>
          <p:cNvSpPr txBox="1"/>
          <p:nvPr/>
        </p:nvSpPr>
        <p:spPr>
          <a:xfrm>
            <a:off x="736977" y="1659085"/>
            <a:ext cx="3894161" cy="93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Use filter() to remove “Kuwait” from the </a:t>
            </a:r>
            <a:r>
              <a:rPr lang="en-US" altLang="zh-CN" sz="2000" dirty="0" err="1"/>
              <a:t>gapminder</a:t>
            </a:r>
            <a:r>
              <a:rPr lang="en-US" altLang="zh-CN" sz="2000" dirty="0"/>
              <a:t> dataset for reasons noted in the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A5E80-55CE-CC2B-D335-45436939CD83}"/>
              </a:ext>
            </a:extLst>
          </p:cNvPr>
          <p:cNvSpPr txBox="1"/>
          <p:nvPr/>
        </p:nvSpPr>
        <p:spPr>
          <a:xfrm>
            <a:off x="6198052" y="2452917"/>
            <a:ext cx="412989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data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gapminder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gapminder2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       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filter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gapminder,country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!=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Kuwait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head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(gapminder2)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glimpse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gapminder2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</p:txBody>
      </p:sp>
    </p:spTree>
    <p:extLst>
      <p:ext uri="{BB962C8B-B14F-4D97-AF65-F5344CB8AC3E}">
        <p14:creationId xmlns:p14="http://schemas.microsoft.com/office/powerpoint/2010/main" val="199103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A4A6C-4918-0A1D-0989-65D80BCCEB4D}"/>
              </a:ext>
            </a:extLst>
          </p:cNvPr>
          <p:cNvSpPr txBox="1"/>
          <p:nvPr/>
        </p:nvSpPr>
        <p:spPr>
          <a:xfrm>
            <a:off x="930259" y="1163859"/>
            <a:ext cx="3455505" cy="5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zh-CN" sz="2000" b="0" i="0" dirty="0">
                <a:solidFill>
                  <a:srgbClr val="FEFFFF"/>
                </a:solidFill>
                <a:effectLst/>
              </a:rPr>
              <a:t>Plot #1 (the first row of plots)</a:t>
            </a:r>
            <a:endParaRPr kumimoji="0" lang="en-US" altLang="zh-CN" sz="2000" b="0" i="0" u="none" strike="noStrike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A5E80-55CE-CC2B-D335-45436939CD83}"/>
              </a:ext>
            </a:extLst>
          </p:cNvPr>
          <p:cNvSpPr txBox="1"/>
          <p:nvPr/>
        </p:nvSpPr>
        <p:spPr>
          <a:xfrm>
            <a:off x="5120730" y="2236674"/>
            <a:ext cx="631507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ggplot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gapminder2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geom_point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aes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lifeExp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gdpPercap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pop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/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100000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color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continent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facet_wrap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~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year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nrow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scale_y_sqrt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theme_bw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labs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Life Expectancy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GDP per capita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Population (100k)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color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Continent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title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Weather and life expectancy through time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theme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axis.text.x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12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),</a:t>
            </a:r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axis.text.y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12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),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title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18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3814127-60C0-3016-4217-5BCB3634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7" y="2347912"/>
            <a:ext cx="3758058" cy="19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A5E80-55CE-CC2B-D335-45436939CD83}"/>
              </a:ext>
            </a:extLst>
          </p:cNvPr>
          <p:cNvSpPr txBox="1"/>
          <p:nvPr/>
        </p:nvSpPr>
        <p:spPr>
          <a:xfrm>
            <a:off x="6096000" y="2452917"/>
            <a:ext cx="41298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gapminder3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gapminder2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group_by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continent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year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%&gt;%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summarise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gdpPercapweighted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weighted.mean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gdpPercap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w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pop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, </a:t>
            </a:r>
          </a:p>
          <a:p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                   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pop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sum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as.numeric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(pop)))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43ADA-E154-3ECA-8F63-8AD753C10706}"/>
              </a:ext>
            </a:extLst>
          </p:cNvPr>
          <p:cNvSpPr txBox="1"/>
          <p:nvPr/>
        </p:nvSpPr>
        <p:spPr>
          <a:xfrm>
            <a:off x="145790" y="1946806"/>
            <a:ext cx="48367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Prepare the data for the second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err="1"/>
              <a:t>group_by</a:t>
            </a:r>
            <a:r>
              <a:rPr lang="en-US" altLang="zh-CN" dirty="0"/>
              <a:t>() to group by continent and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summarize() with the below commands to calculate the data for the black continent average line on the second plot: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gdpPercapweighted</a:t>
            </a:r>
            <a:r>
              <a:rPr lang="en-US" altLang="zh-CN" dirty="0"/>
              <a:t> = </a:t>
            </a:r>
            <a:r>
              <a:rPr lang="en-US" altLang="zh-CN" dirty="0" err="1"/>
              <a:t>weighted.mean</a:t>
            </a:r>
            <a:r>
              <a:rPr lang="en-US" altLang="zh-CN" dirty="0"/>
              <a:t>(x = </a:t>
            </a:r>
            <a:r>
              <a:rPr lang="en-US" altLang="zh-CN" dirty="0" err="1"/>
              <a:t>gdpPercap</a:t>
            </a:r>
            <a:r>
              <a:rPr lang="en-US" altLang="zh-CN" dirty="0"/>
              <a:t>, w = pop)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pop = sum(</a:t>
            </a:r>
            <a:r>
              <a:rPr lang="en-US" altLang="zh-CN" dirty="0" err="1"/>
              <a:t>as.numeric</a:t>
            </a:r>
            <a:r>
              <a:rPr lang="en-US" altLang="zh-CN" dirty="0"/>
              <a:t>(pop))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6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A4A6C-4918-0A1D-0989-65D80BCCEB4D}"/>
              </a:ext>
            </a:extLst>
          </p:cNvPr>
          <p:cNvSpPr txBox="1"/>
          <p:nvPr/>
        </p:nvSpPr>
        <p:spPr>
          <a:xfrm>
            <a:off x="930259" y="1163859"/>
            <a:ext cx="3627744" cy="55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Plot #2 (the second row of plots)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A5E80-55CE-CC2B-D335-45436939CD83}"/>
              </a:ext>
            </a:extLst>
          </p:cNvPr>
          <p:cNvSpPr txBox="1"/>
          <p:nvPr/>
        </p:nvSpPr>
        <p:spPr>
          <a:xfrm>
            <a:off x="5120730" y="1812131"/>
            <a:ext cx="6315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ggplot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gapminder2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geom_line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aes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year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gdpPercap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color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continent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group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country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geom_point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aes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year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gdpPercap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color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continent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group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country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geom_point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data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gapminder3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aes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year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gdpPercapweighted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pop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/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100000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geom_line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data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gapminder3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aes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year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F7F1FF"/>
                </a:solidFill>
                <a:effectLst/>
                <a:latin typeface="Operator Mono"/>
              </a:rPr>
              <a:t>gdpPercapweighted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facet_wrap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~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continent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nrow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theme_bw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labs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Year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GDP per capita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Population (100k)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color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Continent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")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7BD88F"/>
                </a:solidFill>
                <a:effectLst/>
                <a:latin typeface="Operator Mono"/>
              </a:rPr>
              <a:t>theme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axis.text.x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12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),</a:t>
            </a:r>
            <a:r>
              <a:rPr lang="en-US" altLang="zh-CN" b="0" i="1" dirty="0" err="1">
                <a:solidFill>
                  <a:srgbClr val="FD9353"/>
                </a:solidFill>
                <a:effectLst/>
                <a:latin typeface="Operator Mono"/>
              </a:rPr>
              <a:t>axis.text.y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12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),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title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18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))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2030F03-10B6-1BE3-C9A7-842FD23A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4" y="2250875"/>
            <a:ext cx="3801809" cy="1108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679C16-9106-E20E-B3BE-334CCFB459DB}"/>
              </a:ext>
            </a:extLst>
          </p:cNvPr>
          <p:cNvSpPr txBox="1"/>
          <p:nvPr/>
        </p:nvSpPr>
        <p:spPr>
          <a:xfrm>
            <a:off x="751822" y="3611466"/>
            <a:ext cx="25134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ggsave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filename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Plot2 .</a:t>
            </a:r>
            <a:r>
              <a:rPr lang="en-US" altLang="zh-CN" b="0" dirty="0" err="1">
                <a:solidFill>
                  <a:srgbClr val="FCE566"/>
                </a:solidFill>
                <a:effectLst/>
                <a:latin typeface="Operator Mono"/>
              </a:rPr>
              <a:t>png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zh-CN" altLang="en-US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width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24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           </a:t>
            </a:r>
            <a:endParaRPr lang="zh-CN" altLang="en-US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height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7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        </a:t>
            </a:r>
            <a:r>
              <a:rPr lang="zh-CN" altLang="en-US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units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in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         </a:t>
            </a:r>
            <a:endParaRPr lang="zh-CN" altLang="en-US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zh-CN" altLang="en-US" b="0" dirty="0">
                <a:solidFill>
                  <a:srgbClr val="F7F1FF"/>
                </a:solidFill>
                <a:effectLst/>
                <a:latin typeface="Operator Mono"/>
              </a:rPr>
              <a:t> 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dpi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300</a:t>
            </a:r>
          </a:p>
          <a:p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)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</p:txBody>
      </p:sp>
    </p:spTree>
    <p:extLst>
      <p:ext uri="{BB962C8B-B14F-4D97-AF65-F5344CB8AC3E}">
        <p14:creationId xmlns:p14="http://schemas.microsoft.com/office/powerpoint/2010/main" val="150860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Operator Mono</vt:lpstr>
      <vt:lpstr>等线</vt:lpstr>
      <vt:lpstr>等线 Light</vt:lpstr>
      <vt:lpstr>Arial</vt:lpstr>
      <vt:lpstr>Office Theme</vt:lpstr>
      <vt:lpstr>Week 3 Wealth Over Time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Wealth Over Time</dc:title>
  <dc:creator>Yixuan Zhao</dc:creator>
  <cp:lastModifiedBy>Yixuan Zhao</cp:lastModifiedBy>
  <cp:revision>1</cp:revision>
  <dcterms:created xsi:type="dcterms:W3CDTF">2022-09-20T18:12:10Z</dcterms:created>
  <dcterms:modified xsi:type="dcterms:W3CDTF">2022-09-20T18:34:59Z</dcterms:modified>
</cp:coreProperties>
</file>