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57"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5088" autoAdjust="0"/>
  </p:normalViewPr>
  <p:slideViewPr>
    <p:cSldViewPr snapToGrid="0">
      <p:cViewPr varScale="1">
        <p:scale>
          <a:sx n="74" d="100"/>
          <a:sy n="74" d="100"/>
        </p:scale>
        <p:origin x="1027"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71482-9923-4002-98ED-788FD0BE0782}" type="datetimeFigureOut">
              <a:rPr lang="zh-CN" altLang="en-US" smtClean="0"/>
              <a:t>2022/9/11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E59CA1-291B-4DF3-A4F6-3420D2A36AAC}" type="slidenum">
              <a:rPr lang="zh-CN" altLang="en-US" smtClean="0"/>
              <a:t>‹#›</a:t>
            </a:fld>
            <a:endParaRPr lang="zh-CN" altLang="en-US"/>
          </a:p>
        </p:txBody>
      </p:sp>
    </p:spTree>
    <p:extLst>
      <p:ext uri="{BB962C8B-B14F-4D97-AF65-F5344CB8AC3E}">
        <p14:creationId xmlns:p14="http://schemas.microsoft.com/office/powerpoint/2010/main" val="923881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200" dirty="0"/>
              <a:t>The R-ArcGIS bridge bridges the gap between traditional ArcGIS users and statistically based R developers. ArcGIS users can now create custom tools and toolboxes that use both the spatial and statistical capabilities found in ArcGIS and R.</a:t>
            </a:r>
            <a:r>
              <a:rPr lang="en-US" altLang="zh-CN" dirty="0"/>
              <a:t>R-ArcGIS </a:t>
            </a:r>
            <a:r>
              <a:rPr lang="zh-CN" altLang="en-US" dirty="0"/>
              <a:t>桥梁弥合了传统 </a:t>
            </a:r>
            <a:r>
              <a:rPr lang="en-US" altLang="zh-CN" dirty="0"/>
              <a:t>ArcGIS </a:t>
            </a:r>
            <a:r>
              <a:rPr lang="zh-CN" altLang="en-US" dirty="0"/>
              <a:t>用户和基于统计的 </a:t>
            </a:r>
            <a:r>
              <a:rPr lang="en-US" altLang="zh-CN" dirty="0"/>
              <a:t>R </a:t>
            </a:r>
            <a:r>
              <a:rPr lang="zh-CN" altLang="en-US" dirty="0"/>
              <a:t>开发人员之间的差距。 </a:t>
            </a:r>
            <a:r>
              <a:rPr lang="en-US" altLang="zh-CN" dirty="0"/>
              <a:t>ArcGIS </a:t>
            </a:r>
            <a:r>
              <a:rPr lang="zh-CN" altLang="en-US" dirty="0"/>
              <a:t>用户现在可以创建使用 </a:t>
            </a:r>
            <a:r>
              <a:rPr lang="en-US" altLang="zh-CN" dirty="0"/>
              <a:t>ArcGIS </a:t>
            </a:r>
            <a:r>
              <a:rPr lang="zh-CN" altLang="en-US" dirty="0"/>
              <a:t>和 </a:t>
            </a:r>
            <a:r>
              <a:rPr lang="en-US" altLang="zh-CN" dirty="0"/>
              <a:t>R </a:t>
            </a:r>
            <a:r>
              <a:rPr lang="zh-CN" altLang="en-US" dirty="0"/>
              <a:t>中的空间和统计功能的自定义工具和工具箱。</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200" dirty="0"/>
              <a:t>As an ArcGIS user, you can now access R code through geoprocessing scripts and run the scripts in ArcGIS Desktop. R users greatly benefit in their work by having direct access to an organization's GIS data through the R-ArcGIS bridge, and they also have access to the spatial analysis tools and mapping power of ArcGIS.</a:t>
            </a:r>
            <a:r>
              <a:rPr lang="zh-CN" altLang="en-US" dirty="0"/>
              <a:t>作为 </a:t>
            </a:r>
            <a:r>
              <a:rPr lang="en-US" altLang="zh-CN" dirty="0"/>
              <a:t>ArcGIS </a:t>
            </a:r>
            <a:r>
              <a:rPr lang="zh-CN" altLang="en-US" dirty="0"/>
              <a:t>用户，您现在可以通过地理处理脚本访问 </a:t>
            </a:r>
            <a:r>
              <a:rPr lang="en-US" altLang="zh-CN" dirty="0"/>
              <a:t>R </a:t>
            </a:r>
            <a:r>
              <a:rPr lang="zh-CN" altLang="en-US" dirty="0"/>
              <a:t>代码并在 </a:t>
            </a:r>
            <a:r>
              <a:rPr lang="en-US" altLang="zh-CN" dirty="0"/>
              <a:t>ArcGIS Desktop </a:t>
            </a:r>
            <a:r>
              <a:rPr lang="zh-CN" altLang="en-US" dirty="0"/>
              <a:t>中运行脚本。 </a:t>
            </a:r>
            <a:r>
              <a:rPr lang="en-US" altLang="zh-CN" dirty="0"/>
              <a:t>R </a:t>
            </a:r>
            <a:r>
              <a:rPr lang="zh-CN" altLang="en-US" dirty="0"/>
              <a:t>用户可以通过 </a:t>
            </a:r>
            <a:r>
              <a:rPr lang="en-US" altLang="zh-CN" dirty="0"/>
              <a:t>R-ArcGIS </a:t>
            </a:r>
            <a:r>
              <a:rPr lang="zh-CN" altLang="en-US" dirty="0"/>
              <a:t>桥直接访问组织的 </a:t>
            </a:r>
            <a:r>
              <a:rPr lang="en-US" altLang="zh-CN" dirty="0"/>
              <a:t>GIS </a:t>
            </a:r>
            <a:r>
              <a:rPr lang="zh-CN" altLang="en-US" dirty="0"/>
              <a:t>数据，从而极大地受益于他们的工作，并且他们还可以访问 </a:t>
            </a:r>
            <a:r>
              <a:rPr lang="en-US" altLang="zh-CN" dirty="0"/>
              <a:t>ArcGIS </a:t>
            </a:r>
            <a:r>
              <a:rPr lang="zh-CN" altLang="en-US" dirty="0"/>
              <a:t>的空间分析工具和绘图功能。</a:t>
            </a:r>
            <a:endParaRPr lang="en-US" altLang="zh-CN" dirty="0"/>
          </a:p>
          <a:p>
            <a:pPr marL="228600" indent="-228600">
              <a:buFont typeface="+mj-lt"/>
              <a:buAutoNum type="arabicPeriod"/>
            </a:pPr>
            <a:r>
              <a:rPr lang="en-US" altLang="zh-CN" dirty="0"/>
              <a:t>R users can use the R-ArcGIS bridge to load ArcGIS data into their R workspaces for answering statistical questions. Accessible data is not just limited to feature class type data but also includes layers and </a:t>
            </a:r>
            <a:r>
              <a:rPr lang="en-US" altLang="zh-CN" dirty="0" err="1"/>
              <a:t>tables.R</a:t>
            </a:r>
            <a:r>
              <a:rPr lang="en-US" altLang="zh-CN" dirty="0"/>
              <a:t> </a:t>
            </a:r>
            <a:r>
              <a:rPr lang="zh-CN" altLang="en-US" dirty="0"/>
              <a:t>用户可以使用 </a:t>
            </a:r>
            <a:r>
              <a:rPr lang="en-US" altLang="zh-CN" dirty="0"/>
              <a:t>R-ArcGIS </a:t>
            </a:r>
            <a:r>
              <a:rPr lang="zh-CN" altLang="en-US" dirty="0"/>
              <a:t>桥将 </a:t>
            </a:r>
            <a:r>
              <a:rPr lang="en-US" altLang="zh-CN" dirty="0"/>
              <a:t>ArcGIS </a:t>
            </a:r>
            <a:r>
              <a:rPr lang="zh-CN" altLang="en-US" dirty="0"/>
              <a:t>数据加载到他们的 </a:t>
            </a:r>
            <a:r>
              <a:rPr lang="en-US" altLang="zh-CN" dirty="0"/>
              <a:t>R </a:t>
            </a:r>
            <a:r>
              <a:rPr lang="zh-CN" altLang="en-US" dirty="0"/>
              <a:t>工作空间中以回答统计问题。 可访问数据不仅限于要素类类型数据，还包括图层和表格。</a:t>
            </a:r>
            <a:endParaRPr lang="en-US" altLang="zh-CN" dirty="0"/>
          </a:p>
          <a:p>
            <a:pPr marL="228600" indent="-228600">
              <a:buFont typeface="+mj-lt"/>
              <a:buAutoNum type="arabicPeriod"/>
            </a:pPr>
            <a:r>
              <a:rPr lang="en-US" altLang="zh-CN" dirty="0"/>
              <a:t>ArcGIS developers can create tools and toolboxes to integrate ArcGIS and R capabilities. Running R scripts as tools is like running other geoprocessing tools. The tool dialog and parameter options are available for configuring the tool for </a:t>
            </a:r>
            <a:r>
              <a:rPr lang="en-US" altLang="zh-CN" dirty="0" err="1"/>
              <a:t>execution.ArcGIS</a:t>
            </a:r>
            <a:r>
              <a:rPr lang="en-US" altLang="zh-CN" dirty="0"/>
              <a:t> </a:t>
            </a:r>
            <a:r>
              <a:rPr lang="zh-CN" altLang="en-US" dirty="0"/>
              <a:t>开发人员可以创建工具和工具箱来集成 </a:t>
            </a:r>
            <a:r>
              <a:rPr lang="en-US" altLang="zh-CN" dirty="0"/>
              <a:t>ArcGIS </a:t>
            </a:r>
            <a:r>
              <a:rPr lang="zh-CN" altLang="en-US" dirty="0"/>
              <a:t>和 </a:t>
            </a:r>
            <a:r>
              <a:rPr lang="en-US" altLang="zh-CN" dirty="0"/>
              <a:t>R </a:t>
            </a:r>
            <a:r>
              <a:rPr lang="zh-CN" altLang="en-US" dirty="0"/>
              <a:t>功能。 将 </a:t>
            </a:r>
            <a:r>
              <a:rPr lang="en-US" altLang="zh-CN" dirty="0"/>
              <a:t>R </a:t>
            </a:r>
            <a:r>
              <a:rPr lang="zh-CN" altLang="en-US" dirty="0"/>
              <a:t>脚本作为工具运行就像运行其他地理处理工具一样。 工具对话框和参数选项可用于配置工具以执行。</a:t>
            </a:r>
            <a:endParaRPr lang="en-US" altLang="zh-CN" dirty="0"/>
          </a:p>
          <a:p>
            <a:pPr marL="228600" indent="-228600">
              <a:buFont typeface="+mj-lt"/>
              <a:buAutoNum type="arabicPeriod"/>
            </a:pPr>
            <a:r>
              <a:rPr lang="en-US" altLang="zh-CN" dirty="0"/>
              <a:t>ArcGIS Desktop users have access to all of the capabilities of R by simply referencing R scripts as the source file in a geoprocessing script. R also provides access to thousands of freely downloadable packages available for performing specific statistical </a:t>
            </a:r>
            <a:r>
              <a:rPr lang="en-US" altLang="zh-CN" dirty="0" err="1"/>
              <a:t>tasks.ArcGIS</a:t>
            </a:r>
            <a:r>
              <a:rPr lang="en-US" altLang="zh-CN" dirty="0"/>
              <a:t> Desktop </a:t>
            </a:r>
            <a:r>
              <a:rPr lang="zh-CN" altLang="en-US" dirty="0"/>
              <a:t>用户只需将 </a:t>
            </a:r>
            <a:r>
              <a:rPr lang="en-US" altLang="zh-CN" dirty="0"/>
              <a:t>R </a:t>
            </a:r>
            <a:r>
              <a:rPr lang="zh-CN" altLang="en-US" dirty="0"/>
              <a:t>脚本引用为地理处理脚本中的源文件即可访问 </a:t>
            </a:r>
            <a:r>
              <a:rPr lang="en-US" altLang="zh-CN" dirty="0"/>
              <a:t>R </a:t>
            </a:r>
            <a:r>
              <a:rPr lang="zh-CN" altLang="en-US" dirty="0"/>
              <a:t>的所有功能。 </a:t>
            </a:r>
            <a:r>
              <a:rPr lang="en-US" altLang="zh-CN" dirty="0"/>
              <a:t>R </a:t>
            </a:r>
            <a:r>
              <a:rPr lang="zh-CN" altLang="en-US" dirty="0"/>
              <a:t>还提供对数千个可免费下载的软件包的访问，这些软件包可用于执行特定的统计任务。</a:t>
            </a:r>
          </a:p>
        </p:txBody>
      </p:sp>
      <p:sp>
        <p:nvSpPr>
          <p:cNvPr id="4" name="Slide Number Placeholder 3"/>
          <p:cNvSpPr>
            <a:spLocks noGrp="1"/>
          </p:cNvSpPr>
          <p:nvPr>
            <p:ph type="sldNum" sz="quarter" idx="5"/>
          </p:nvPr>
        </p:nvSpPr>
        <p:spPr/>
        <p:txBody>
          <a:bodyPr/>
          <a:lstStyle/>
          <a:p>
            <a:fld id="{3AE59CA1-291B-4DF3-A4F6-3420D2A36AAC}" type="slidenum">
              <a:rPr lang="zh-CN" altLang="en-US" smtClean="0"/>
              <a:t>2</a:t>
            </a:fld>
            <a:endParaRPr lang="zh-CN" altLang="en-US"/>
          </a:p>
        </p:txBody>
      </p:sp>
    </p:spTree>
    <p:extLst>
      <p:ext uri="{BB962C8B-B14F-4D97-AF65-F5344CB8AC3E}">
        <p14:creationId xmlns:p14="http://schemas.microsoft.com/office/powerpoint/2010/main" val="204144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CN" dirty="0"/>
              <a:t>ArcGIS is a complete set of GIS platform products produced by Esri with more than 40 years of geographic information system (GIS) consulting and R&amp;D experience. It has powerful capabilities for map making, spatial data management, spatial analysis, spatial information integration, publishing and sharing. ArcGIS Pro is the essential application for creating and manipulating spatial data on the desktop. It provides tools for displaying, analyzing, compiling, and sharing data in 2D and 3D </a:t>
            </a:r>
            <a:r>
              <a:rPr lang="en-US" altLang="zh-CN" dirty="0" err="1"/>
              <a:t>environments.ArcGIS</a:t>
            </a:r>
            <a:r>
              <a:rPr lang="zh-CN" altLang="en-US" dirty="0"/>
              <a:t>是</a:t>
            </a:r>
            <a:r>
              <a:rPr lang="en-US" altLang="zh-CN" dirty="0"/>
              <a:t>Esri</a:t>
            </a:r>
            <a:r>
              <a:rPr lang="zh-CN" altLang="en-US" dirty="0"/>
              <a:t>公司集</a:t>
            </a:r>
            <a:r>
              <a:rPr lang="en-US" altLang="zh-CN" dirty="0"/>
              <a:t>40</a:t>
            </a:r>
            <a:r>
              <a:rPr lang="zh-CN" altLang="en-US" dirty="0"/>
              <a:t>余年地理信息系统（</a:t>
            </a:r>
            <a:r>
              <a:rPr lang="en-US" altLang="zh-CN" dirty="0"/>
              <a:t>GIS</a:t>
            </a:r>
            <a:r>
              <a:rPr lang="zh-CN" altLang="en-US" dirty="0"/>
              <a:t>）咨询和研发经验制作的一套完整的</a:t>
            </a:r>
            <a:r>
              <a:rPr lang="en-US" altLang="zh-CN" dirty="0"/>
              <a:t>GIS</a:t>
            </a:r>
            <a:r>
              <a:rPr lang="zh-CN" altLang="en-US" dirty="0"/>
              <a:t>平台产品，具有强大的地图制作、空间数据管理、空间分析、空间信息整合、发布与共享的能力。</a:t>
            </a:r>
            <a:r>
              <a:rPr lang="en-US" altLang="zh-CN" dirty="0"/>
              <a:t>ArcGIS Pro </a:t>
            </a:r>
            <a:r>
              <a:rPr lang="zh-CN" altLang="en-US" dirty="0"/>
              <a:t>是在桌面上创建和处理空间数据的基本应用程序。它提供用于在 </a:t>
            </a:r>
            <a:r>
              <a:rPr lang="en-US" altLang="zh-CN" dirty="0"/>
              <a:t>2D </a:t>
            </a:r>
            <a:r>
              <a:rPr lang="zh-CN" altLang="en-US" dirty="0"/>
              <a:t>和 </a:t>
            </a:r>
            <a:r>
              <a:rPr lang="en-US" altLang="zh-CN" dirty="0"/>
              <a:t>3D </a:t>
            </a:r>
            <a:r>
              <a:rPr lang="zh-CN" altLang="en-US" dirty="0"/>
              <a:t>环境中显示、分析、编译和共享数据的工具。</a:t>
            </a:r>
            <a:endParaRPr lang="en-US" altLang="zh-CN" dirty="0"/>
          </a:p>
          <a:p>
            <a:pPr marL="228600" indent="-228600">
              <a:buFont typeface="+mj-lt"/>
              <a:buAutoNum type="arabicPeriod"/>
            </a:pPr>
            <a:r>
              <a:rPr lang="en-US" altLang="zh-CN" dirty="0"/>
              <a:t>The </a:t>
            </a:r>
            <a:r>
              <a:rPr lang="en-US" altLang="zh-CN" dirty="0" err="1"/>
              <a:t>arcgisbinding</a:t>
            </a:r>
            <a:r>
              <a:rPr lang="en-US" altLang="zh-CN" dirty="0"/>
              <a:t> package is designed to allow you to extend your ArcGIS workflow to include R, and your R analysis to include rich geospatial analysis. With the power of the R-ArcGIS Bridge, you can easily transfer data from ArcGIS to R to access a wide range of statistical packages and functions that you may need for further analysis. When complete, the bridge allows you to transfer data back to ArcGIS to take advantage of ArcGIS's mapping, publishing, and sharing capabilities. </a:t>
            </a:r>
            <a:r>
              <a:rPr lang="en-US" altLang="zh-CN" dirty="0" err="1"/>
              <a:t>arcgisbinding</a:t>
            </a:r>
            <a:r>
              <a:rPr lang="zh-CN" altLang="en-US" dirty="0"/>
              <a:t>包旨在允许您扩展 </a:t>
            </a:r>
            <a:r>
              <a:rPr lang="en-US" altLang="zh-CN" dirty="0"/>
              <a:t>ArcGIS </a:t>
            </a:r>
            <a:r>
              <a:rPr lang="zh-CN" altLang="en-US" dirty="0"/>
              <a:t>工作流程以包含 </a:t>
            </a:r>
            <a:r>
              <a:rPr lang="en-US" altLang="zh-CN" dirty="0"/>
              <a:t>R</a:t>
            </a:r>
            <a:r>
              <a:rPr lang="zh-CN" altLang="en-US" dirty="0"/>
              <a:t>，并扩展您的 </a:t>
            </a:r>
            <a:r>
              <a:rPr lang="en-US" altLang="zh-CN" dirty="0"/>
              <a:t>R </a:t>
            </a:r>
            <a:r>
              <a:rPr lang="zh-CN" altLang="en-US" dirty="0"/>
              <a:t>分析以包含丰富的地理空间分析。通过 </a:t>
            </a:r>
            <a:r>
              <a:rPr lang="en-US" altLang="zh-CN" dirty="0"/>
              <a:t>R-ArcGIS Bridge </a:t>
            </a:r>
            <a:r>
              <a:rPr lang="zh-CN" altLang="en-US" dirty="0"/>
              <a:t>的强大功能，您可以轻松地将数据从 </a:t>
            </a:r>
            <a:r>
              <a:rPr lang="en-US" altLang="zh-CN" dirty="0"/>
              <a:t>ArcGIS </a:t>
            </a:r>
            <a:r>
              <a:rPr lang="zh-CN" altLang="en-US" dirty="0"/>
              <a:t>传输到 </a:t>
            </a:r>
            <a:r>
              <a:rPr lang="en-US" altLang="zh-CN" dirty="0"/>
              <a:t>R</a:t>
            </a:r>
            <a:r>
              <a:rPr lang="zh-CN" altLang="en-US" dirty="0"/>
              <a:t>，以访问您可能需要进一步分析的大量统计包和功能。完成后，该桥允许您将数据传输回 </a:t>
            </a:r>
            <a:r>
              <a:rPr lang="en-US" altLang="zh-CN" dirty="0"/>
              <a:t>ArcGIS</a:t>
            </a:r>
            <a:r>
              <a:rPr lang="zh-CN" altLang="en-US" dirty="0"/>
              <a:t>，以利用 </a:t>
            </a:r>
            <a:r>
              <a:rPr lang="en-US" altLang="zh-CN" dirty="0"/>
              <a:t>ArcGIS </a:t>
            </a:r>
            <a:r>
              <a:rPr lang="zh-CN" altLang="en-US" dirty="0"/>
              <a:t>的制图、发布和共享功能。</a:t>
            </a:r>
          </a:p>
        </p:txBody>
      </p:sp>
      <p:sp>
        <p:nvSpPr>
          <p:cNvPr id="4" name="灯片编号占位符 3"/>
          <p:cNvSpPr>
            <a:spLocks noGrp="1"/>
          </p:cNvSpPr>
          <p:nvPr>
            <p:ph type="sldNum" sz="quarter" idx="5"/>
          </p:nvPr>
        </p:nvSpPr>
        <p:spPr/>
        <p:txBody>
          <a:bodyPr/>
          <a:lstStyle/>
          <a:p>
            <a:fld id="{3AE59CA1-291B-4DF3-A4F6-3420D2A36AAC}" type="slidenum">
              <a:rPr lang="zh-CN" altLang="en-US" smtClean="0"/>
              <a:t>3</a:t>
            </a:fld>
            <a:endParaRPr lang="zh-CN" altLang="en-US"/>
          </a:p>
        </p:txBody>
      </p:sp>
    </p:spTree>
    <p:extLst>
      <p:ext uri="{BB962C8B-B14F-4D97-AF65-F5344CB8AC3E}">
        <p14:creationId xmlns:p14="http://schemas.microsoft.com/office/powerpoint/2010/main" val="3903309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F68C6-052F-3A08-2F90-FF8D6F896C3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0ED620-976A-EA87-4528-F1AAECE8C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B9DA417-5B24-E84A-B874-11B41AD51986}"/>
              </a:ext>
            </a:extLst>
          </p:cNvPr>
          <p:cNvSpPr>
            <a:spLocks noGrp="1"/>
          </p:cNvSpPr>
          <p:nvPr>
            <p:ph type="dt" sz="half" idx="10"/>
          </p:nvPr>
        </p:nvSpPr>
        <p:spPr/>
        <p:txBody>
          <a:bodyPr/>
          <a:lstStyle/>
          <a:p>
            <a:fld id="{E6EDC102-A18F-48E6-AD42-1CE7057CC7D5}" type="datetimeFigureOut">
              <a:rPr lang="zh-CN" altLang="en-US" smtClean="0"/>
              <a:t>2022/9/11</a:t>
            </a:fld>
            <a:endParaRPr lang="zh-CN" altLang="en-US"/>
          </a:p>
        </p:txBody>
      </p:sp>
      <p:sp>
        <p:nvSpPr>
          <p:cNvPr id="5" name="页脚占位符 4">
            <a:extLst>
              <a:ext uri="{FF2B5EF4-FFF2-40B4-BE49-F238E27FC236}">
                <a16:creationId xmlns:a16="http://schemas.microsoft.com/office/drawing/2014/main" id="{F90C2ACE-492B-D2C4-A1A5-554B4B8094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460D8F-D98B-D502-29FB-8D591C64136C}"/>
              </a:ext>
            </a:extLst>
          </p:cNvPr>
          <p:cNvSpPr>
            <a:spLocks noGrp="1"/>
          </p:cNvSpPr>
          <p:nvPr>
            <p:ph type="sldNum" sz="quarter" idx="12"/>
          </p:nvPr>
        </p:nvSpPr>
        <p:spPr/>
        <p:txBody>
          <a:bodyPr/>
          <a:lstStyle/>
          <a:p>
            <a:fld id="{90DA9361-819F-4C58-BD74-CC9FEAC9E2AC}" type="slidenum">
              <a:rPr lang="zh-CN" altLang="en-US" smtClean="0"/>
              <a:t>‹#›</a:t>
            </a:fld>
            <a:endParaRPr lang="zh-CN" altLang="en-US"/>
          </a:p>
        </p:txBody>
      </p:sp>
    </p:spTree>
    <p:extLst>
      <p:ext uri="{BB962C8B-B14F-4D97-AF65-F5344CB8AC3E}">
        <p14:creationId xmlns:p14="http://schemas.microsoft.com/office/powerpoint/2010/main" val="2039256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2BAEA-C77E-D6BA-1D78-931EB46D85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663CC8-8F1D-69E3-E9FD-4BB42DE1C6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34EDDB-8194-2E0A-BDAF-E17FDA938DBE}"/>
              </a:ext>
            </a:extLst>
          </p:cNvPr>
          <p:cNvSpPr>
            <a:spLocks noGrp="1"/>
          </p:cNvSpPr>
          <p:nvPr>
            <p:ph type="dt" sz="half" idx="10"/>
          </p:nvPr>
        </p:nvSpPr>
        <p:spPr/>
        <p:txBody>
          <a:bodyPr/>
          <a:lstStyle/>
          <a:p>
            <a:fld id="{E6EDC102-A18F-48E6-AD42-1CE7057CC7D5}" type="datetimeFigureOut">
              <a:rPr lang="zh-CN" altLang="en-US" smtClean="0"/>
              <a:t>2022/9/11</a:t>
            </a:fld>
            <a:endParaRPr lang="zh-CN" altLang="en-US"/>
          </a:p>
        </p:txBody>
      </p:sp>
      <p:sp>
        <p:nvSpPr>
          <p:cNvPr id="5" name="页脚占位符 4">
            <a:extLst>
              <a:ext uri="{FF2B5EF4-FFF2-40B4-BE49-F238E27FC236}">
                <a16:creationId xmlns:a16="http://schemas.microsoft.com/office/drawing/2014/main" id="{454FECB2-7746-36BB-F46B-DA6B10760D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A2E637-A81B-043F-87A5-BC9103759A36}"/>
              </a:ext>
            </a:extLst>
          </p:cNvPr>
          <p:cNvSpPr>
            <a:spLocks noGrp="1"/>
          </p:cNvSpPr>
          <p:nvPr>
            <p:ph type="sldNum" sz="quarter" idx="12"/>
          </p:nvPr>
        </p:nvSpPr>
        <p:spPr/>
        <p:txBody>
          <a:bodyPr/>
          <a:lstStyle/>
          <a:p>
            <a:fld id="{90DA9361-819F-4C58-BD74-CC9FEAC9E2AC}" type="slidenum">
              <a:rPr lang="zh-CN" altLang="en-US" smtClean="0"/>
              <a:t>‹#›</a:t>
            </a:fld>
            <a:endParaRPr lang="zh-CN" altLang="en-US"/>
          </a:p>
        </p:txBody>
      </p:sp>
    </p:spTree>
    <p:extLst>
      <p:ext uri="{BB962C8B-B14F-4D97-AF65-F5344CB8AC3E}">
        <p14:creationId xmlns:p14="http://schemas.microsoft.com/office/powerpoint/2010/main" val="131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061B075-3834-6617-EA50-64177523E94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E25B8AD-6BDB-6126-4BA2-420FF6FC431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5ADE7B-5F1D-A42D-BE2E-9211254FA5EA}"/>
              </a:ext>
            </a:extLst>
          </p:cNvPr>
          <p:cNvSpPr>
            <a:spLocks noGrp="1"/>
          </p:cNvSpPr>
          <p:nvPr>
            <p:ph type="dt" sz="half" idx="10"/>
          </p:nvPr>
        </p:nvSpPr>
        <p:spPr/>
        <p:txBody>
          <a:bodyPr/>
          <a:lstStyle/>
          <a:p>
            <a:fld id="{E6EDC102-A18F-48E6-AD42-1CE7057CC7D5}" type="datetimeFigureOut">
              <a:rPr lang="zh-CN" altLang="en-US" smtClean="0"/>
              <a:t>2022/9/11</a:t>
            </a:fld>
            <a:endParaRPr lang="zh-CN" altLang="en-US"/>
          </a:p>
        </p:txBody>
      </p:sp>
      <p:sp>
        <p:nvSpPr>
          <p:cNvPr id="5" name="页脚占位符 4">
            <a:extLst>
              <a:ext uri="{FF2B5EF4-FFF2-40B4-BE49-F238E27FC236}">
                <a16:creationId xmlns:a16="http://schemas.microsoft.com/office/drawing/2014/main" id="{E33A5D85-E540-D262-89A0-1AC48F6478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6DFEE1-AA8B-386B-5A65-408A7AAB4A61}"/>
              </a:ext>
            </a:extLst>
          </p:cNvPr>
          <p:cNvSpPr>
            <a:spLocks noGrp="1"/>
          </p:cNvSpPr>
          <p:nvPr>
            <p:ph type="sldNum" sz="quarter" idx="12"/>
          </p:nvPr>
        </p:nvSpPr>
        <p:spPr/>
        <p:txBody>
          <a:bodyPr/>
          <a:lstStyle/>
          <a:p>
            <a:fld id="{90DA9361-819F-4C58-BD74-CC9FEAC9E2AC}" type="slidenum">
              <a:rPr lang="zh-CN" altLang="en-US" smtClean="0"/>
              <a:t>‹#›</a:t>
            </a:fld>
            <a:endParaRPr lang="zh-CN" altLang="en-US"/>
          </a:p>
        </p:txBody>
      </p:sp>
    </p:spTree>
    <p:extLst>
      <p:ext uri="{BB962C8B-B14F-4D97-AF65-F5344CB8AC3E}">
        <p14:creationId xmlns:p14="http://schemas.microsoft.com/office/powerpoint/2010/main" val="53127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91D10-6BA6-FF28-D049-8C11CC60D8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B3D65E-3B20-5E6D-67E8-CAC968924DE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2CFD1C-5C40-EA64-7FF0-F691B972BECD}"/>
              </a:ext>
            </a:extLst>
          </p:cNvPr>
          <p:cNvSpPr>
            <a:spLocks noGrp="1"/>
          </p:cNvSpPr>
          <p:nvPr>
            <p:ph type="dt" sz="half" idx="10"/>
          </p:nvPr>
        </p:nvSpPr>
        <p:spPr/>
        <p:txBody>
          <a:bodyPr/>
          <a:lstStyle/>
          <a:p>
            <a:fld id="{E6EDC102-A18F-48E6-AD42-1CE7057CC7D5}" type="datetimeFigureOut">
              <a:rPr lang="zh-CN" altLang="en-US" smtClean="0"/>
              <a:t>2022/9/11</a:t>
            </a:fld>
            <a:endParaRPr lang="zh-CN" altLang="en-US"/>
          </a:p>
        </p:txBody>
      </p:sp>
      <p:sp>
        <p:nvSpPr>
          <p:cNvPr id="5" name="页脚占位符 4">
            <a:extLst>
              <a:ext uri="{FF2B5EF4-FFF2-40B4-BE49-F238E27FC236}">
                <a16:creationId xmlns:a16="http://schemas.microsoft.com/office/drawing/2014/main" id="{A2F04BA6-7568-E773-C46A-F7E1DBC813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A71A06-0D53-8C82-15A0-66D98C87BE99}"/>
              </a:ext>
            </a:extLst>
          </p:cNvPr>
          <p:cNvSpPr>
            <a:spLocks noGrp="1"/>
          </p:cNvSpPr>
          <p:nvPr>
            <p:ph type="sldNum" sz="quarter" idx="12"/>
          </p:nvPr>
        </p:nvSpPr>
        <p:spPr/>
        <p:txBody>
          <a:bodyPr/>
          <a:lstStyle/>
          <a:p>
            <a:fld id="{90DA9361-819F-4C58-BD74-CC9FEAC9E2AC}" type="slidenum">
              <a:rPr lang="zh-CN" altLang="en-US" smtClean="0"/>
              <a:t>‹#›</a:t>
            </a:fld>
            <a:endParaRPr lang="zh-CN" altLang="en-US"/>
          </a:p>
        </p:txBody>
      </p:sp>
    </p:spTree>
    <p:extLst>
      <p:ext uri="{BB962C8B-B14F-4D97-AF65-F5344CB8AC3E}">
        <p14:creationId xmlns:p14="http://schemas.microsoft.com/office/powerpoint/2010/main" val="3716064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E5050-0853-3B45-01A4-6718A7C13D2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EDF43F-0781-0109-DA45-FA12A80116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7129DCF-A0DC-FC57-DC61-65227DFF7787}"/>
              </a:ext>
            </a:extLst>
          </p:cNvPr>
          <p:cNvSpPr>
            <a:spLocks noGrp="1"/>
          </p:cNvSpPr>
          <p:nvPr>
            <p:ph type="dt" sz="half" idx="10"/>
          </p:nvPr>
        </p:nvSpPr>
        <p:spPr/>
        <p:txBody>
          <a:bodyPr/>
          <a:lstStyle/>
          <a:p>
            <a:fld id="{E6EDC102-A18F-48E6-AD42-1CE7057CC7D5}" type="datetimeFigureOut">
              <a:rPr lang="zh-CN" altLang="en-US" smtClean="0"/>
              <a:t>2022/9/11</a:t>
            </a:fld>
            <a:endParaRPr lang="zh-CN" altLang="en-US"/>
          </a:p>
        </p:txBody>
      </p:sp>
      <p:sp>
        <p:nvSpPr>
          <p:cNvPr id="5" name="页脚占位符 4">
            <a:extLst>
              <a:ext uri="{FF2B5EF4-FFF2-40B4-BE49-F238E27FC236}">
                <a16:creationId xmlns:a16="http://schemas.microsoft.com/office/drawing/2014/main" id="{44A7C38A-3659-4CCB-798A-0F1E28F42E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B55D32-222E-F042-AB16-7BFCEE01E713}"/>
              </a:ext>
            </a:extLst>
          </p:cNvPr>
          <p:cNvSpPr>
            <a:spLocks noGrp="1"/>
          </p:cNvSpPr>
          <p:nvPr>
            <p:ph type="sldNum" sz="quarter" idx="12"/>
          </p:nvPr>
        </p:nvSpPr>
        <p:spPr/>
        <p:txBody>
          <a:bodyPr/>
          <a:lstStyle/>
          <a:p>
            <a:fld id="{90DA9361-819F-4C58-BD74-CC9FEAC9E2AC}" type="slidenum">
              <a:rPr lang="zh-CN" altLang="en-US" smtClean="0"/>
              <a:t>‹#›</a:t>
            </a:fld>
            <a:endParaRPr lang="zh-CN" altLang="en-US"/>
          </a:p>
        </p:txBody>
      </p:sp>
    </p:spTree>
    <p:extLst>
      <p:ext uri="{BB962C8B-B14F-4D97-AF65-F5344CB8AC3E}">
        <p14:creationId xmlns:p14="http://schemas.microsoft.com/office/powerpoint/2010/main" val="154982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96E40-5329-91AE-1562-5EEDAC1C9B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2A4E45-09E0-4633-3F99-E9B732BB332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2116D17-3077-1630-7955-D49A884E937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CC45755-8BEA-5BE1-EF14-305BD9699E40}"/>
              </a:ext>
            </a:extLst>
          </p:cNvPr>
          <p:cNvSpPr>
            <a:spLocks noGrp="1"/>
          </p:cNvSpPr>
          <p:nvPr>
            <p:ph type="dt" sz="half" idx="10"/>
          </p:nvPr>
        </p:nvSpPr>
        <p:spPr/>
        <p:txBody>
          <a:bodyPr/>
          <a:lstStyle/>
          <a:p>
            <a:fld id="{E6EDC102-A18F-48E6-AD42-1CE7057CC7D5}" type="datetimeFigureOut">
              <a:rPr lang="zh-CN" altLang="en-US" smtClean="0"/>
              <a:t>2022/9/11</a:t>
            </a:fld>
            <a:endParaRPr lang="zh-CN" altLang="en-US"/>
          </a:p>
        </p:txBody>
      </p:sp>
      <p:sp>
        <p:nvSpPr>
          <p:cNvPr id="6" name="页脚占位符 5">
            <a:extLst>
              <a:ext uri="{FF2B5EF4-FFF2-40B4-BE49-F238E27FC236}">
                <a16:creationId xmlns:a16="http://schemas.microsoft.com/office/drawing/2014/main" id="{56542D3D-1118-9602-02E5-FAC787B45A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983D31-7648-616F-801C-2FD5D797D045}"/>
              </a:ext>
            </a:extLst>
          </p:cNvPr>
          <p:cNvSpPr>
            <a:spLocks noGrp="1"/>
          </p:cNvSpPr>
          <p:nvPr>
            <p:ph type="sldNum" sz="quarter" idx="12"/>
          </p:nvPr>
        </p:nvSpPr>
        <p:spPr/>
        <p:txBody>
          <a:bodyPr/>
          <a:lstStyle/>
          <a:p>
            <a:fld id="{90DA9361-819F-4C58-BD74-CC9FEAC9E2AC}" type="slidenum">
              <a:rPr lang="zh-CN" altLang="en-US" smtClean="0"/>
              <a:t>‹#›</a:t>
            </a:fld>
            <a:endParaRPr lang="zh-CN" altLang="en-US"/>
          </a:p>
        </p:txBody>
      </p:sp>
    </p:spTree>
    <p:extLst>
      <p:ext uri="{BB962C8B-B14F-4D97-AF65-F5344CB8AC3E}">
        <p14:creationId xmlns:p14="http://schemas.microsoft.com/office/powerpoint/2010/main" val="291973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C9AAA-230D-576B-8EFA-257EFD3B61E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EA01C34-75D8-2443-ADE2-A2B16AB71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C2C019C-8696-978A-3B57-B6D20ED5D9C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F31B6EF-409C-CE08-F90E-5D27C30BF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CD02EA1-4D7E-38F7-232E-616DBECFEC7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A894548-6396-6EAF-2179-D4F7C14F78DF}"/>
              </a:ext>
            </a:extLst>
          </p:cNvPr>
          <p:cNvSpPr>
            <a:spLocks noGrp="1"/>
          </p:cNvSpPr>
          <p:nvPr>
            <p:ph type="dt" sz="half" idx="10"/>
          </p:nvPr>
        </p:nvSpPr>
        <p:spPr/>
        <p:txBody>
          <a:bodyPr/>
          <a:lstStyle/>
          <a:p>
            <a:fld id="{E6EDC102-A18F-48E6-AD42-1CE7057CC7D5}" type="datetimeFigureOut">
              <a:rPr lang="zh-CN" altLang="en-US" smtClean="0"/>
              <a:t>2022/9/11</a:t>
            </a:fld>
            <a:endParaRPr lang="zh-CN" altLang="en-US"/>
          </a:p>
        </p:txBody>
      </p:sp>
      <p:sp>
        <p:nvSpPr>
          <p:cNvPr id="8" name="页脚占位符 7">
            <a:extLst>
              <a:ext uri="{FF2B5EF4-FFF2-40B4-BE49-F238E27FC236}">
                <a16:creationId xmlns:a16="http://schemas.microsoft.com/office/drawing/2014/main" id="{FC465274-CEE7-BE5E-7C6F-D6EBB816234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5509B35-3BC7-BB14-C516-FC8CE406D95F}"/>
              </a:ext>
            </a:extLst>
          </p:cNvPr>
          <p:cNvSpPr>
            <a:spLocks noGrp="1"/>
          </p:cNvSpPr>
          <p:nvPr>
            <p:ph type="sldNum" sz="quarter" idx="12"/>
          </p:nvPr>
        </p:nvSpPr>
        <p:spPr/>
        <p:txBody>
          <a:bodyPr/>
          <a:lstStyle/>
          <a:p>
            <a:fld id="{90DA9361-819F-4C58-BD74-CC9FEAC9E2AC}" type="slidenum">
              <a:rPr lang="zh-CN" altLang="en-US" smtClean="0"/>
              <a:t>‹#›</a:t>
            </a:fld>
            <a:endParaRPr lang="zh-CN" altLang="en-US"/>
          </a:p>
        </p:txBody>
      </p:sp>
    </p:spTree>
    <p:extLst>
      <p:ext uri="{BB962C8B-B14F-4D97-AF65-F5344CB8AC3E}">
        <p14:creationId xmlns:p14="http://schemas.microsoft.com/office/powerpoint/2010/main" val="49256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14D72-1114-0CE0-7825-EFB54CDAD50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9FB5563-29AE-3566-EB1E-EB481F00E5BE}"/>
              </a:ext>
            </a:extLst>
          </p:cNvPr>
          <p:cNvSpPr>
            <a:spLocks noGrp="1"/>
          </p:cNvSpPr>
          <p:nvPr>
            <p:ph type="dt" sz="half" idx="10"/>
          </p:nvPr>
        </p:nvSpPr>
        <p:spPr/>
        <p:txBody>
          <a:bodyPr/>
          <a:lstStyle/>
          <a:p>
            <a:fld id="{E6EDC102-A18F-48E6-AD42-1CE7057CC7D5}" type="datetimeFigureOut">
              <a:rPr lang="zh-CN" altLang="en-US" smtClean="0"/>
              <a:t>2022/9/11</a:t>
            </a:fld>
            <a:endParaRPr lang="zh-CN" altLang="en-US"/>
          </a:p>
        </p:txBody>
      </p:sp>
      <p:sp>
        <p:nvSpPr>
          <p:cNvPr id="4" name="页脚占位符 3">
            <a:extLst>
              <a:ext uri="{FF2B5EF4-FFF2-40B4-BE49-F238E27FC236}">
                <a16:creationId xmlns:a16="http://schemas.microsoft.com/office/drawing/2014/main" id="{AFD2A4D5-7DFB-3AA2-84BB-233B2C72D7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46AF0DA-5794-1936-EC60-A90EC8455393}"/>
              </a:ext>
            </a:extLst>
          </p:cNvPr>
          <p:cNvSpPr>
            <a:spLocks noGrp="1"/>
          </p:cNvSpPr>
          <p:nvPr>
            <p:ph type="sldNum" sz="quarter" idx="12"/>
          </p:nvPr>
        </p:nvSpPr>
        <p:spPr/>
        <p:txBody>
          <a:bodyPr/>
          <a:lstStyle/>
          <a:p>
            <a:fld id="{90DA9361-819F-4C58-BD74-CC9FEAC9E2AC}" type="slidenum">
              <a:rPr lang="zh-CN" altLang="en-US" smtClean="0"/>
              <a:t>‹#›</a:t>
            </a:fld>
            <a:endParaRPr lang="zh-CN" altLang="en-US"/>
          </a:p>
        </p:txBody>
      </p:sp>
    </p:spTree>
    <p:extLst>
      <p:ext uri="{BB962C8B-B14F-4D97-AF65-F5344CB8AC3E}">
        <p14:creationId xmlns:p14="http://schemas.microsoft.com/office/powerpoint/2010/main" val="1042759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DA3B9A-B370-87FD-3C40-0AFDCB6EE71C}"/>
              </a:ext>
            </a:extLst>
          </p:cNvPr>
          <p:cNvSpPr>
            <a:spLocks noGrp="1"/>
          </p:cNvSpPr>
          <p:nvPr>
            <p:ph type="dt" sz="half" idx="10"/>
          </p:nvPr>
        </p:nvSpPr>
        <p:spPr/>
        <p:txBody>
          <a:bodyPr/>
          <a:lstStyle/>
          <a:p>
            <a:fld id="{E6EDC102-A18F-48E6-AD42-1CE7057CC7D5}" type="datetimeFigureOut">
              <a:rPr lang="zh-CN" altLang="en-US" smtClean="0"/>
              <a:t>2022/9/11</a:t>
            </a:fld>
            <a:endParaRPr lang="zh-CN" altLang="en-US"/>
          </a:p>
        </p:txBody>
      </p:sp>
      <p:sp>
        <p:nvSpPr>
          <p:cNvPr id="3" name="页脚占位符 2">
            <a:extLst>
              <a:ext uri="{FF2B5EF4-FFF2-40B4-BE49-F238E27FC236}">
                <a16:creationId xmlns:a16="http://schemas.microsoft.com/office/drawing/2014/main" id="{9A1F83BB-BA4A-DBB4-63CF-CAB5837FBD0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88E6A9D-B00D-C2FC-963A-E7872A71DB72}"/>
              </a:ext>
            </a:extLst>
          </p:cNvPr>
          <p:cNvSpPr>
            <a:spLocks noGrp="1"/>
          </p:cNvSpPr>
          <p:nvPr>
            <p:ph type="sldNum" sz="quarter" idx="12"/>
          </p:nvPr>
        </p:nvSpPr>
        <p:spPr/>
        <p:txBody>
          <a:bodyPr/>
          <a:lstStyle/>
          <a:p>
            <a:fld id="{90DA9361-819F-4C58-BD74-CC9FEAC9E2AC}" type="slidenum">
              <a:rPr lang="zh-CN" altLang="en-US" smtClean="0"/>
              <a:t>‹#›</a:t>
            </a:fld>
            <a:endParaRPr lang="zh-CN" altLang="en-US"/>
          </a:p>
        </p:txBody>
      </p:sp>
    </p:spTree>
    <p:extLst>
      <p:ext uri="{BB962C8B-B14F-4D97-AF65-F5344CB8AC3E}">
        <p14:creationId xmlns:p14="http://schemas.microsoft.com/office/powerpoint/2010/main" val="2179166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D4A5A-03C8-C134-E2EB-D06914A9A6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6F2ED72-5376-FE70-F63A-59759500A2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9EF82BF-C44A-27A6-1DFF-E2174E893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3E719F-2DAB-8FDC-0FF8-5A68F3E90009}"/>
              </a:ext>
            </a:extLst>
          </p:cNvPr>
          <p:cNvSpPr>
            <a:spLocks noGrp="1"/>
          </p:cNvSpPr>
          <p:nvPr>
            <p:ph type="dt" sz="half" idx="10"/>
          </p:nvPr>
        </p:nvSpPr>
        <p:spPr/>
        <p:txBody>
          <a:bodyPr/>
          <a:lstStyle/>
          <a:p>
            <a:fld id="{E6EDC102-A18F-48E6-AD42-1CE7057CC7D5}" type="datetimeFigureOut">
              <a:rPr lang="zh-CN" altLang="en-US" smtClean="0"/>
              <a:t>2022/9/11</a:t>
            </a:fld>
            <a:endParaRPr lang="zh-CN" altLang="en-US"/>
          </a:p>
        </p:txBody>
      </p:sp>
      <p:sp>
        <p:nvSpPr>
          <p:cNvPr id="6" name="页脚占位符 5">
            <a:extLst>
              <a:ext uri="{FF2B5EF4-FFF2-40B4-BE49-F238E27FC236}">
                <a16:creationId xmlns:a16="http://schemas.microsoft.com/office/drawing/2014/main" id="{ED765231-86D3-32C0-1FC4-D32751B729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B6DF4F-1C6B-7FBF-91F3-AA34C1BA530A}"/>
              </a:ext>
            </a:extLst>
          </p:cNvPr>
          <p:cNvSpPr>
            <a:spLocks noGrp="1"/>
          </p:cNvSpPr>
          <p:nvPr>
            <p:ph type="sldNum" sz="quarter" idx="12"/>
          </p:nvPr>
        </p:nvSpPr>
        <p:spPr/>
        <p:txBody>
          <a:bodyPr/>
          <a:lstStyle/>
          <a:p>
            <a:fld id="{90DA9361-819F-4C58-BD74-CC9FEAC9E2AC}" type="slidenum">
              <a:rPr lang="zh-CN" altLang="en-US" smtClean="0"/>
              <a:t>‹#›</a:t>
            </a:fld>
            <a:endParaRPr lang="zh-CN" altLang="en-US"/>
          </a:p>
        </p:txBody>
      </p:sp>
    </p:spTree>
    <p:extLst>
      <p:ext uri="{BB962C8B-B14F-4D97-AF65-F5344CB8AC3E}">
        <p14:creationId xmlns:p14="http://schemas.microsoft.com/office/powerpoint/2010/main" val="288679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8ED8B-9C3E-FD64-8A13-58347C2807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68A179B-3852-7F70-9714-CB67410611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FD56ED9-88CB-D993-4078-114E7BAEF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A4C613-F554-D46E-3C44-DA5382BA0600}"/>
              </a:ext>
            </a:extLst>
          </p:cNvPr>
          <p:cNvSpPr>
            <a:spLocks noGrp="1"/>
          </p:cNvSpPr>
          <p:nvPr>
            <p:ph type="dt" sz="half" idx="10"/>
          </p:nvPr>
        </p:nvSpPr>
        <p:spPr/>
        <p:txBody>
          <a:bodyPr/>
          <a:lstStyle/>
          <a:p>
            <a:fld id="{E6EDC102-A18F-48E6-AD42-1CE7057CC7D5}" type="datetimeFigureOut">
              <a:rPr lang="zh-CN" altLang="en-US" smtClean="0"/>
              <a:t>2022/9/11</a:t>
            </a:fld>
            <a:endParaRPr lang="zh-CN" altLang="en-US"/>
          </a:p>
        </p:txBody>
      </p:sp>
      <p:sp>
        <p:nvSpPr>
          <p:cNvPr id="6" name="页脚占位符 5">
            <a:extLst>
              <a:ext uri="{FF2B5EF4-FFF2-40B4-BE49-F238E27FC236}">
                <a16:creationId xmlns:a16="http://schemas.microsoft.com/office/drawing/2014/main" id="{309AD6D1-FC1C-4D3E-BFBB-C40CAE4366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4AD8C1-FE31-9270-A765-62F00D33E109}"/>
              </a:ext>
            </a:extLst>
          </p:cNvPr>
          <p:cNvSpPr>
            <a:spLocks noGrp="1"/>
          </p:cNvSpPr>
          <p:nvPr>
            <p:ph type="sldNum" sz="quarter" idx="12"/>
          </p:nvPr>
        </p:nvSpPr>
        <p:spPr/>
        <p:txBody>
          <a:bodyPr/>
          <a:lstStyle/>
          <a:p>
            <a:fld id="{90DA9361-819F-4C58-BD74-CC9FEAC9E2AC}" type="slidenum">
              <a:rPr lang="zh-CN" altLang="en-US" smtClean="0"/>
              <a:t>‹#›</a:t>
            </a:fld>
            <a:endParaRPr lang="zh-CN" altLang="en-US"/>
          </a:p>
        </p:txBody>
      </p:sp>
    </p:spTree>
    <p:extLst>
      <p:ext uri="{BB962C8B-B14F-4D97-AF65-F5344CB8AC3E}">
        <p14:creationId xmlns:p14="http://schemas.microsoft.com/office/powerpoint/2010/main" val="248640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74729A-CA12-C4E9-C28D-52A2C3F8CB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6A161B-6E52-BDC8-0C05-72F232E4E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78FB6F-B631-6D7E-C079-1E2AB29B9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DC102-A18F-48E6-AD42-1CE7057CC7D5}" type="datetimeFigureOut">
              <a:rPr lang="zh-CN" altLang="en-US" smtClean="0"/>
              <a:t>2022/9/11</a:t>
            </a:fld>
            <a:endParaRPr lang="zh-CN" altLang="en-US"/>
          </a:p>
        </p:txBody>
      </p:sp>
      <p:sp>
        <p:nvSpPr>
          <p:cNvPr id="5" name="页脚占位符 4">
            <a:extLst>
              <a:ext uri="{FF2B5EF4-FFF2-40B4-BE49-F238E27FC236}">
                <a16:creationId xmlns:a16="http://schemas.microsoft.com/office/drawing/2014/main" id="{6CCD45B7-447A-073E-C943-037F375BC4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73ECCB8-034B-4DAB-B6A4-02A3EE2DDE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A9361-819F-4C58-BD74-CC9FEAC9E2AC}" type="slidenum">
              <a:rPr lang="zh-CN" altLang="en-US" smtClean="0"/>
              <a:t>‹#›</a:t>
            </a:fld>
            <a:endParaRPr lang="zh-CN" altLang="en-US"/>
          </a:p>
        </p:txBody>
      </p:sp>
    </p:spTree>
    <p:extLst>
      <p:ext uri="{BB962C8B-B14F-4D97-AF65-F5344CB8AC3E}">
        <p14:creationId xmlns:p14="http://schemas.microsoft.com/office/powerpoint/2010/main" val="4217365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36" name="Rectangle 1032">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标题 1">
            <a:extLst>
              <a:ext uri="{FF2B5EF4-FFF2-40B4-BE49-F238E27FC236}">
                <a16:creationId xmlns:a16="http://schemas.microsoft.com/office/drawing/2014/main" id="{00B54E18-0782-1AEF-C8B4-22F869F5BB62}"/>
              </a:ext>
            </a:extLst>
          </p:cNvPr>
          <p:cNvSpPr>
            <a:spLocks noGrp="1"/>
          </p:cNvSpPr>
          <p:nvPr>
            <p:ph type="ctrTitle"/>
          </p:nvPr>
        </p:nvSpPr>
        <p:spPr>
          <a:xfrm>
            <a:off x="8153400" y="818457"/>
            <a:ext cx="3322317" cy="2975876"/>
          </a:xfrm>
        </p:spPr>
        <p:txBody>
          <a:bodyPr anchor="b">
            <a:normAutofit/>
          </a:bodyPr>
          <a:lstStyle/>
          <a:p>
            <a:pPr algn="l"/>
            <a:r>
              <a:rPr lang="en-US" altLang="zh-CN" sz="4100" b="0" i="0" dirty="0">
                <a:effectLst/>
                <a:latin typeface="PingFang SC"/>
              </a:rPr>
              <a:t>Intro to R-ArcGIS Bridge: the </a:t>
            </a:r>
            <a:r>
              <a:rPr lang="en-US" altLang="zh-CN" sz="4100" b="0" i="0" dirty="0" err="1">
                <a:effectLst/>
                <a:latin typeface="PingFang SC"/>
              </a:rPr>
              <a:t>arcgisbinding</a:t>
            </a:r>
            <a:r>
              <a:rPr lang="en-US" altLang="zh-CN" sz="4100" b="0" i="0" dirty="0">
                <a:effectLst/>
                <a:latin typeface="PingFang SC"/>
              </a:rPr>
              <a:t> Package</a:t>
            </a:r>
            <a:endParaRPr lang="zh-CN" altLang="en-US" sz="4100" dirty="0"/>
          </a:p>
        </p:txBody>
      </p:sp>
      <p:sp>
        <p:nvSpPr>
          <p:cNvPr id="3" name="副标题 2">
            <a:extLst>
              <a:ext uri="{FF2B5EF4-FFF2-40B4-BE49-F238E27FC236}">
                <a16:creationId xmlns:a16="http://schemas.microsoft.com/office/drawing/2014/main" id="{F34238BA-E70F-0CD4-0806-5CB660781428}"/>
              </a:ext>
            </a:extLst>
          </p:cNvPr>
          <p:cNvSpPr>
            <a:spLocks noGrp="1"/>
          </p:cNvSpPr>
          <p:nvPr>
            <p:ph type="subTitle" idx="1"/>
          </p:nvPr>
        </p:nvSpPr>
        <p:spPr>
          <a:xfrm>
            <a:off x="8153401" y="3948158"/>
            <a:ext cx="3322316" cy="1692066"/>
          </a:xfrm>
        </p:spPr>
        <p:txBody>
          <a:bodyPr anchor="t">
            <a:normAutofit/>
          </a:bodyPr>
          <a:lstStyle/>
          <a:p>
            <a:pPr algn="l"/>
            <a:r>
              <a:rPr lang="en-US" altLang="zh-CN" sz="2000"/>
              <a:t>Yixuan(E Hsuan) Zhao</a:t>
            </a:r>
          </a:p>
          <a:p>
            <a:pPr algn="l"/>
            <a:r>
              <a:rPr lang="en-US" altLang="zh-CN" sz="2000"/>
              <a:t>SUNY-Buffalo-GEO511-SDS</a:t>
            </a:r>
          </a:p>
          <a:p>
            <a:pPr algn="l"/>
            <a:r>
              <a:rPr lang="en-US" altLang="zh-CN" sz="2000"/>
              <a:t>Course instructor : Professor. Adam M. Wilson</a:t>
            </a:r>
            <a:endParaRPr lang="zh-CN" altLang="en-US" sz="2000"/>
          </a:p>
        </p:txBody>
      </p:sp>
      <p:pic>
        <p:nvPicPr>
          <p:cNvPr id="1028" name="Picture 4" descr="Introducing the R-ArcGIS Bridge |">
            <a:extLst>
              <a:ext uri="{FF2B5EF4-FFF2-40B4-BE49-F238E27FC236}">
                <a16:creationId xmlns:a16="http://schemas.microsoft.com/office/drawing/2014/main" id="{A6BD2935-DB3C-9267-79FB-7D944740C8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6280" y="1586538"/>
            <a:ext cx="6436548" cy="3684923"/>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cxnSp>
        <p:nvCxnSpPr>
          <p:cNvPr id="1035" name="Straight Connector 1034">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17861"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图片 10" descr="形状&#10;&#10;描述已自动生成">
            <a:extLst>
              <a:ext uri="{FF2B5EF4-FFF2-40B4-BE49-F238E27FC236}">
                <a16:creationId xmlns:a16="http://schemas.microsoft.com/office/drawing/2014/main" id="{666D81D9-8098-7C27-0233-80C020A3464C}"/>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0" y="0"/>
            <a:ext cx="778611" cy="777876"/>
          </a:xfrm>
          <a:prstGeom prst="rect">
            <a:avLst/>
          </a:prstGeom>
        </p:spPr>
      </p:pic>
      <p:pic>
        <p:nvPicPr>
          <p:cNvPr id="1030" name="Picture 6" descr="University at Buffalo - YouTube">
            <a:extLst>
              <a:ext uri="{FF2B5EF4-FFF2-40B4-BE49-F238E27FC236}">
                <a16:creationId xmlns:a16="http://schemas.microsoft.com/office/drawing/2014/main" id="{504043EE-623F-1219-019D-26EFEE780BEB}"/>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778612" y="0"/>
            <a:ext cx="777876" cy="77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8300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图标&#10;&#10;描述已自动生成">
            <a:extLst>
              <a:ext uri="{FF2B5EF4-FFF2-40B4-BE49-F238E27FC236}">
                <a16:creationId xmlns:a16="http://schemas.microsoft.com/office/drawing/2014/main" id="{D0BEB586-0863-5437-1C13-815F334D2F1E}"/>
              </a:ext>
            </a:extLst>
          </p:cNvPr>
          <p:cNvPicPr>
            <a:picLocks noChangeAspect="1"/>
          </p:cNvPicPr>
          <p:nvPr/>
        </p:nvPicPr>
        <p:blipFill>
          <a:blip r:embed="rId3"/>
          <a:stretch>
            <a:fillRect/>
          </a:stretch>
        </p:blipFill>
        <p:spPr>
          <a:xfrm>
            <a:off x="484632" y="2289353"/>
            <a:ext cx="3517119" cy="896866"/>
          </a:xfrm>
          <a:prstGeom prst="rect">
            <a:avLst/>
          </a:prstGeom>
        </p:spPr>
      </p:pic>
      <p:cxnSp>
        <p:nvCxnSpPr>
          <p:cNvPr id="14" name="Straight Connector 13">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339BC82C-9E1B-325F-CBFA-16432611E106}"/>
              </a:ext>
            </a:extLst>
          </p:cNvPr>
          <p:cNvPicPr>
            <a:picLocks noChangeAspect="1"/>
          </p:cNvPicPr>
          <p:nvPr/>
        </p:nvPicPr>
        <p:blipFill>
          <a:blip r:embed="rId4"/>
          <a:stretch>
            <a:fillRect/>
          </a:stretch>
        </p:blipFill>
        <p:spPr>
          <a:xfrm>
            <a:off x="4310676" y="2291197"/>
            <a:ext cx="3537345" cy="893178"/>
          </a:xfrm>
          <a:prstGeom prst="rect">
            <a:avLst/>
          </a:prstGeom>
        </p:spPr>
      </p:pic>
      <p:cxnSp>
        <p:nvCxnSpPr>
          <p:cNvPr id="16" name="Straight Connector 15">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图片 4" descr="文本&#10;&#10;描述已自动生成">
            <a:extLst>
              <a:ext uri="{FF2B5EF4-FFF2-40B4-BE49-F238E27FC236}">
                <a16:creationId xmlns:a16="http://schemas.microsoft.com/office/drawing/2014/main" id="{68B4576A-EA4C-D6A7-F682-782E78F6690D}"/>
              </a:ext>
            </a:extLst>
          </p:cNvPr>
          <p:cNvPicPr>
            <a:picLocks noChangeAspect="1"/>
          </p:cNvPicPr>
          <p:nvPr/>
        </p:nvPicPr>
        <p:blipFill>
          <a:blip r:embed="rId5"/>
          <a:stretch>
            <a:fillRect/>
          </a:stretch>
        </p:blipFill>
        <p:spPr>
          <a:xfrm>
            <a:off x="8162336" y="2289354"/>
            <a:ext cx="3517120" cy="896866"/>
          </a:xfrm>
          <a:prstGeom prst="rect">
            <a:avLst/>
          </a:prstGeom>
        </p:spPr>
      </p:pic>
      <p:sp>
        <p:nvSpPr>
          <p:cNvPr id="11" name="文本框 10">
            <a:extLst>
              <a:ext uri="{FF2B5EF4-FFF2-40B4-BE49-F238E27FC236}">
                <a16:creationId xmlns:a16="http://schemas.microsoft.com/office/drawing/2014/main" id="{33B4D75A-DB03-37D4-933C-1F93622A3067}"/>
              </a:ext>
            </a:extLst>
          </p:cNvPr>
          <p:cNvSpPr txBox="1"/>
          <p:nvPr/>
        </p:nvSpPr>
        <p:spPr>
          <a:xfrm>
            <a:off x="8162336" y="3452927"/>
            <a:ext cx="3517120" cy="1077218"/>
          </a:xfrm>
          <a:prstGeom prst="rect">
            <a:avLst/>
          </a:prstGeom>
          <a:noFill/>
        </p:spPr>
        <p:txBody>
          <a:bodyPr wrap="square">
            <a:spAutoFit/>
          </a:bodyPr>
          <a:lstStyle/>
          <a:p>
            <a:r>
              <a:rPr lang="en-US" altLang="zh-CN" sz="1600" dirty="0"/>
              <a:t>Have access to all of the capabilities of R by simply referencing R scripts as the source file in a geoprocessing script. </a:t>
            </a:r>
            <a:endParaRPr lang="zh-CN" altLang="en-US" sz="1600" dirty="0"/>
          </a:p>
        </p:txBody>
      </p:sp>
      <p:sp>
        <p:nvSpPr>
          <p:cNvPr id="12" name="文本框 11">
            <a:extLst>
              <a:ext uri="{FF2B5EF4-FFF2-40B4-BE49-F238E27FC236}">
                <a16:creationId xmlns:a16="http://schemas.microsoft.com/office/drawing/2014/main" id="{BB82ED86-2B17-6385-63BD-DEC9EF190C47}"/>
              </a:ext>
            </a:extLst>
          </p:cNvPr>
          <p:cNvSpPr txBox="1"/>
          <p:nvPr/>
        </p:nvSpPr>
        <p:spPr>
          <a:xfrm>
            <a:off x="4310676" y="3452927"/>
            <a:ext cx="3517120" cy="1077218"/>
          </a:xfrm>
          <a:prstGeom prst="rect">
            <a:avLst/>
          </a:prstGeom>
          <a:noFill/>
        </p:spPr>
        <p:txBody>
          <a:bodyPr wrap="square">
            <a:spAutoFit/>
          </a:bodyPr>
          <a:lstStyle/>
          <a:p>
            <a:r>
              <a:rPr lang="en-US" altLang="zh-CN" sz="1600" dirty="0"/>
              <a:t>C</a:t>
            </a:r>
            <a:r>
              <a:rPr lang="en-US" altLang="zh-CN" sz="1600" dirty="0">
                <a:effectLst/>
              </a:rPr>
              <a:t>reate tools and toolboxes to integrate ArcGIS and R capabilities. Running R scripts as tools is like running other geoprocessing tools. </a:t>
            </a:r>
          </a:p>
        </p:txBody>
      </p:sp>
      <p:sp>
        <p:nvSpPr>
          <p:cNvPr id="13" name="文本框 12">
            <a:extLst>
              <a:ext uri="{FF2B5EF4-FFF2-40B4-BE49-F238E27FC236}">
                <a16:creationId xmlns:a16="http://schemas.microsoft.com/office/drawing/2014/main" id="{DC10765A-8943-4939-6066-9906FC4A1849}"/>
              </a:ext>
            </a:extLst>
          </p:cNvPr>
          <p:cNvSpPr txBox="1"/>
          <p:nvPr/>
        </p:nvSpPr>
        <p:spPr>
          <a:xfrm>
            <a:off x="480356" y="3452927"/>
            <a:ext cx="3517120" cy="830997"/>
          </a:xfrm>
          <a:prstGeom prst="rect">
            <a:avLst/>
          </a:prstGeom>
          <a:noFill/>
        </p:spPr>
        <p:txBody>
          <a:bodyPr wrap="square">
            <a:spAutoFit/>
          </a:bodyPr>
          <a:lstStyle/>
          <a:p>
            <a:r>
              <a:rPr lang="en-US" altLang="zh-CN" sz="1600" dirty="0">
                <a:effectLst/>
              </a:rPr>
              <a:t>Load ArcGIS data into their R workspaces for answering statistical questions. </a:t>
            </a:r>
          </a:p>
        </p:txBody>
      </p:sp>
      <p:sp>
        <p:nvSpPr>
          <p:cNvPr id="17" name="文本框 16">
            <a:extLst>
              <a:ext uri="{FF2B5EF4-FFF2-40B4-BE49-F238E27FC236}">
                <a16:creationId xmlns:a16="http://schemas.microsoft.com/office/drawing/2014/main" id="{552495A3-9CFB-44CA-0D35-F38D1F8EDB94}"/>
              </a:ext>
            </a:extLst>
          </p:cNvPr>
          <p:cNvSpPr txBox="1"/>
          <p:nvPr/>
        </p:nvSpPr>
        <p:spPr>
          <a:xfrm>
            <a:off x="480355" y="5545589"/>
            <a:ext cx="11199095" cy="1077218"/>
          </a:xfrm>
          <a:prstGeom prst="rect">
            <a:avLst/>
          </a:prstGeom>
          <a:noFill/>
        </p:spPr>
        <p:txBody>
          <a:bodyPr wrap="square">
            <a:spAutoFit/>
          </a:bodyPr>
          <a:lstStyle/>
          <a:p>
            <a:pPr marL="228600" indent="-228600">
              <a:buFont typeface="+mj-lt"/>
              <a:buAutoNum type="arabicPeriod"/>
            </a:pPr>
            <a:r>
              <a:rPr lang="en-US" altLang="zh-CN" sz="1600" dirty="0"/>
              <a:t>Bridges the gap between traditional ArcGIS users and statistically based R developers. </a:t>
            </a:r>
          </a:p>
          <a:p>
            <a:pPr marL="228600" indent="-228600">
              <a:buFont typeface="+mj-lt"/>
              <a:buAutoNum type="arabicPeriod"/>
            </a:pPr>
            <a:r>
              <a:rPr lang="en-US" altLang="zh-CN" sz="1600" dirty="0"/>
              <a:t>Access R code through geoprocessing scripts and run the scripts in ArcGIS Desktop. </a:t>
            </a:r>
          </a:p>
          <a:p>
            <a:pPr marL="228600" indent="-228600">
              <a:buFont typeface="+mj-lt"/>
              <a:buAutoNum type="arabicPeriod"/>
            </a:pPr>
            <a:r>
              <a:rPr lang="en-US" altLang="zh-CN" sz="1600" dirty="0"/>
              <a:t>Access to an organization's GIS data through the R-ArcGIS bridge, and they also have access to the spatial analysis tools and mapping power of ArcGIS.</a:t>
            </a:r>
            <a:endParaRPr lang="zh-CN" altLang="en-US" sz="1600" dirty="0"/>
          </a:p>
        </p:txBody>
      </p:sp>
      <p:sp>
        <p:nvSpPr>
          <p:cNvPr id="18" name="文本框 17">
            <a:extLst>
              <a:ext uri="{FF2B5EF4-FFF2-40B4-BE49-F238E27FC236}">
                <a16:creationId xmlns:a16="http://schemas.microsoft.com/office/drawing/2014/main" id="{DD4C7870-C54C-363D-EE7D-2BB40724A275}"/>
              </a:ext>
            </a:extLst>
          </p:cNvPr>
          <p:cNvSpPr txBox="1"/>
          <p:nvPr/>
        </p:nvSpPr>
        <p:spPr>
          <a:xfrm>
            <a:off x="480355" y="426850"/>
            <a:ext cx="2900153" cy="584775"/>
          </a:xfrm>
          <a:prstGeom prst="rect">
            <a:avLst/>
          </a:prstGeom>
          <a:noFill/>
        </p:spPr>
        <p:txBody>
          <a:bodyPr wrap="none" rtlCol="0">
            <a:spAutoFit/>
          </a:bodyPr>
          <a:lstStyle/>
          <a:p>
            <a:r>
              <a:rPr lang="en-US" altLang="zh-CN" sz="3200" b="0" i="0" dirty="0">
                <a:solidFill>
                  <a:srgbClr val="333333"/>
                </a:solidFill>
                <a:effectLst/>
                <a:latin typeface="Source Sans Pro" panose="020B0503030403020204" pitchFamily="34" charset="0"/>
              </a:rPr>
              <a:t>INTRODUCTION</a:t>
            </a:r>
            <a:endParaRPr lang="zh-CN" altLang="en-US" sz="3200" dirty="0"/>
          </a:p>
        </p:txBody>
      </p:sp>
    </p:spTree>
    <p:extLst>
      <p:ext uri="{BB962C8B-B14F-4D97-AF65-F5344CB8AC3E}">
        <p14:creationId xmlns:p14="http://schemas.microsoft.com/office/powerpoint/2010/main" val="153125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地图&#10;&#10;描述已自动生成">
            <a:extLst>
              <a:ext uri="{FF2B5EF4-FFF2-40B4-BE49-F238E27FC236}">
                <a16:creationId xmlns:a16="http://schemas.microsoft.com/office/drawing/2014/main" id="{1BB8B381-3D5B-59E8-2CBC-D6CFDCF27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038" y="1262353"/>
            <a:ext cx="4510242" cy="2367877"/>
          </a:xfrm>
          <a:prstGeom prst="rect">
            <a:avLst/>
          </a:prstGeom>
        </p:spPr>
      </p:pic>
      <p:grpSp>
        <p:nvGrpSpPr>
          <p:cNvPr id="26" name="组合 25">
            <a:extLst>
              <a:ext uri="{FF2B5EF4-FFF2-40B4-BE49-F238E27FC236}">
                <a16:creationId xmlns:a16="http://schemas.microsoft.com/office/drawing/2014/main" id="{D1E45486-EBF0-53D8-A0A3-C46733D70AB8}"/>
              </a:ext>
            </a:extLst>
          </p:cNvPr>
          <p:cNvGrpSpPr/>
          <p:nvPr/>
        </p:nvGrpSpPr>
        <p:grpSpPr>
          <a:xfrm>
            <a:off x="474038" y="3660500"/>
            <a:ext cx="4510243" cy="3070994"/>
            <a:chOff x="474038" y="3728008"/>
            <a:chExt cx="4742699" cy="3229271"/>
          </a:xfrm>
        </p:grpSpPr>
        <p:pic>
          <p:nvPicPr>
            <p:cNvPr id="6" name="图片 5" descr="乐高玩具&#10;&#10;中度可信度描述已自动生成">
              <a:extLst>
                <a:ext uri="{FF2B5EF4-FFF2-40B4-BE49-F238E27FC236}">
                  <a16:creationId xmlns:a16="http://schemas.microsoft.com/office/drawing/2014/main" id="{2F83653F-38B7-2A1B-80FC-2866DF7EB6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038" y="3728011"/>
              <a:ext cx="1549025" cy="1725399"/>
            </a:xfrm>
            <a:prstGeom prst="rect">
              <a:avLst/>
            </a:prstGeom>
          </p:spPr>
        </p:pic>
        <p:pic>
          <p:nvPicPr>
            <p:cNvPr id="10" name="图片 9" descr="图片包含 电脑, 桌子, 灯光, 笔记本&#10;&#10;描述已自动生成">
              <a:extLst>
                <a:ext uri="{FF2B5EF4-FFF2-40B4-BE49-F238E27FC236}">
                  <a16:creationId xmlns:a16="http://schemas.microsoft.com/office/drawing/2014/main" id="{922D0165-F5BD-2569-251C-4DF4F48003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0875" y="3728009"/>
              <a:ext cx="1549025" cy="1725399"/>
            </a:xfrm>
            <a:prstGeom prst="rect">
              <a:avLst/>
            </a:prstGeom>
          </p:spPr>
        </p:pic>
        <p:pic>
          <p:nvPicPr>
            <p:cNvPr id="19" name="图片 18" descr="桌子上有许多玩具模型&#10;&#10;中度可信度描述已自动生成">
              <a:extLst>
                <a:ext uri="{FF2B5EF4-FFF2-40B4-BE49-F238E27FC236}">
                  <a16:creationId xmlns:a16="http://schemas.microsoft.com/office/drawing/2014/main" id="{C19BEF5C-FD22-871A-445D-279F160DAE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7712" y="3728008"/>
              <a:ext cx="1549025" cy="1725399"/>
            </a:xfrm>
            <a:prstGeom prst="rect">
              <a:avLst/>
            </a:prstGeom>
          </p:spPr>
        </p:pic>
        <p:pic>
          <p:nvPicPr>
            <p:cNvPr id="21" name="图片 20" descr="图形用户界面, 应用程序&#10;&#10;描述已自动生成">
              <a:extLst>
                <a:ext uri="{FF2B5EF4-FFF2-40B4-BE49-F238E27FC236}">
                  <a16:creationId xmlns:a16="http://schemas.microsoft.com/office/drawing/2014/main" id="{1D597FD0-AE4E-58BC-6575-99ED3EB958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038" y="5231880"/>
              <a:ext cx="1549025" cy="1725399"/>
            </a:xfrm>
            <a:prstGeom prst="rect">
              <a:avLst/>
            </a:prstGeom>
          </p:spPr>
        </p:pic>
        <p:pic>
          <p:nvPicPr>
            <p:cNvPr id="23" name="图片 22" descr="图片包含 桌子, 乐高, 室内, 玩具&#10;&#10;描述已自动生成">
              <a:extLst>
                <a:ext uri="{FF2B5EF4-FFF2-40B4-BE49-F238E27FC236}">
                  <a16:creationId xmlns:a16="http://schemas.microsoft.com/office/drawing/2014/main" id="{D453A6AD-7B05-6341-9AF3-EB4BD2D2F2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70876" y="5231879"/>
              <a:ext cx="1549025" cy="1725399"/>
            </a:xfrm>
            <a:prstGeom prst="rect">
              <a:avLst/>
            </a:prstGeom>
          </p:spPr>
        </p:pic>
        <p:pic>
          <p:nvPicPr>
            <p:cNvPr id="25" name="图片 24" descr="图示&#10;&#10;低可信度描述已自动生成">
              <a:extLst>
                <a:ext uri="{FF2B5EF4-FFF2-40B4-BE49-F238E27FC236}">
                  <a16:creationId xmlns:a16="http://schemas.microsoft.com/office/drawing/2014/main" id="{370F2458-E5A0-65CE-55A2-8D1B7F63A6D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67711" y="5231879"/>
              <a:ext cx="1549025" cy="1725399"/>
            </a:xfrm>
            <a:prstGeom prst="rect">
              <a:avLst/>
            </a:prstGeom>
          </p:spPr>
        </p:pic>
      </p:grpSp>
      <p:pic>
        <p:nvPicPr>
          <p:cNvPr id="2050" name="Picture 2" descr="GitHub - R-ArcGIS/r-bridge: Bridge library to connect ArcGIS and R,  including arcgisbinding R library.">
            <a:extLst>
              <a:ext uri="{FF2B5EF4-FFF2-40B4-BE49-F238E27FC236}">
                <a16:creationId xmlns:a16="http://schemas.microsoft.com/office/drawing/2014/main" id="{630BCBFA-4CC1-73BD-340D-F37B7F588C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4602" y="1262353"/>
            <a:ext cx="5360567" cy="2680284"/>
          </a:xfrm>
          <a:prstGeom prst="rect">
            <a:avLst/>
          </a:prstGeom>
          <a:noFill/>
          <a:extLst>
            <a:ext uri="{909E8E84-426E-40DD-AFC4-6F175D3DCCD1}">
              <a14:hiddenFill xmlns:a14="http://schemas.microsoft.com/office/drawing/2010/main">
                <a:solidFill>
                  <a:srgbClr val="FFFFFF"/>
                </a:solidFill>
              </a14:hiddenFill>
            </a:ext>
          </a:extLst>
        </p:spPr>
      </p:pic>
      <p:sp>
        <p:nvSpPr>
          <p:cNvPr id="51" name="文本框 50">
            <a:extLst>
              <a:ext uri="{FF2B5EF4-FFF2-40B4-BE49-F238E27FC236}">
                <a16:creationId xmlns:a16="http://schemas.microsoft.com/office/drawing/2014/main" id="{89588D41-842D-D232-6AFA-83E1C8D42C08}"/>
              </a:ext>
            </a:extLst>
          </p:cNvPr>
          <p:cNvSpPr txBox="1"/>
          <p:nvPr/>
        </p:nvSpPr>
        <p:spPr>
          <a:xfrm>
            <a:off x="1277296" y="4952161"/>
            <a:ext cx="2903725"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Image&amp; Remote Sensing</a:t>
            </a:r>
          </a:p>
        </p:txBody>
      </p:sp>
      <p:sp>
        <p:nvSpPr>
          <p:cNvPr id="52" name="文本框 51">
            <a:extLst>
              <a:ext uri="{FF2B5EF4-FFF2-40B4-BE49-F238E27FC236}">
                <a16:creationId xmlns:a16="http://schemas.microsoft.com/office/drawing/2014/main" id="{7DBD1A7C-A5C7-21FB-B8F9-7146BD7A9821}"/>
              </a:ext>
            </a:extLst>
          </p:cNvPr>
          <p:cNvSpPr txBox="1"/>
          <p:nvPr/>
        </p:nvSpPr>
        <p:spPr>
          <a:xfrm>
            <a:off x="3295234" y="4952160"/>
            <a:ext cx="1987984"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Visualization</a:t>
            </a:r>
          </a:p>
        </p:txBody>
      </p:sp>
      <p:sp>
        <p:nvSpPr>
          <p:cNvPr id="53" name="文本框 52">
            <a:extLst>
              <a:ext uri="{FF2B5EF4-FFF2-40B4-BE49-F238E27FC236}">
                <a16:creationId xmlns:a16="http://schemas.microsoft.com/office/drawing/2014/main" id="{38FC51B1-DAD8-537C-89D3-40F55FFA500C}"/>
              </a:ext>
            </a:extLst>
          </p:cNvPr>
          <p:cNvSpPr txBox="1"/>
          <p:nvPr/>
        </p:nvSpPr>
        <p:spPr>
          <a:xfrm>
            <a:off x="631543" y="6436843"/>
            <a:ext cx="1158092"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Real-time GIS</a:t>
            </a:r>
          </a:p>
        </p:txBody>
      </p:sp>
      <p:sp>
        <p:nvSpPr>
          <p:cNvPr id="54" name="文本框 53">
            <a:extLst>
              <a:ext uri="{FF2B5EF4-FFF2-40B4-BE49-F238E27FC236}">
                <a16:creationId xmlns:a16="http://schemas.microsoft.com/office/drawing/2014/main" id="{38B76F73-016F-A9FF-A743-EB0E1C0F33BF}"/>
              </a:ext>
            </a:extLst>
          </p:cNvPr>
          <p:cNvSpPr txBox="1"/>
          <p:nvPr/>
        </p:nvSpPr>
        <p:spPr>
          <a:xfrm>
            <a:off x="2325837" y="6436842"/>
            <a:ext cx="73837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3D GIS</a:t>
            </a:r>
          </a:p>
        </p:txBody>
      </p:sp>
      <p:sp>
        <p:nvSpPr>
          <p:cNvPr id="55" name="文本框 54">
            <a:extLst>
              <a:ext uri="{FF2B5EF4-FFF2-40B4-BE49-F238E27FC236}">
                <a16:creationId xmlns:a16="http://schemas.microsoft.com/office/drawing/2014/main" id="{C69CD423-CCA9-F963-05E0-08265D2FEC7E}"/>
              </a:ext>
            </a:extLst>
          </p:cNvPr>
          <p:cNvSpPr txBox="1"/>
          <p:nvPr/>
        </p:nvSpPr>
        <p:spPr>
          <a:xfrm>
            <a:off x="3103076" y="6436841"/>
            <a:ext cx="2517397"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Data collection&amp; management</a:t>
            </a:r>
            <a:endParaRPr kumimoji="0" lang="zh-CN" altLang="en-US" sz="12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6" name="文本框 55">
            <a:extLst>
              <a:ext uri="{FF2B5EF4-FFF2-40B4-BE49-F238E27FC236}">
                <a16:creationId xmlns:a16="http://schemas.microsoft.com/office/drawing/2014/main" id="{55F9BE39-7510-A2FC-D90C-F338C9764AF3}"/>
              </a:ext>
            </a:extLst>
          </p:cNvPr>
          <p:cNvSpPr txBox="1"/>
          <p:nvPr/>
        </p:nvSpPr>
        <p:spPr>
          <a:xfrm>
            <a:off x="562222" y="4952161"/>
            <a:ext cx="1276197" cy="276999"/>
          </a:xfrm>
          <a:prstGeom prst="rect">
            <a:avLst/>
          </a:prstGeom>
          <a:noFill/>
        </p:spPr>
        <p:txBody>
          <a:bodyPr wrap="square" rtlCol="0">
            <a:spAutoFit/>
          </a:bodyPr>
          <a:lstStyle/>
          <a:p>
            <a:pPr algn="ctr"/>
            <a:r>
              <a:rPr lang="en-US" altLang="zh-CN" sz="1200" b="1" dirty="0"/>
              <a:t>Space Analysis</a:t>
            </a:r>
          </a:p>
        </p:txBody>
      </p:sp>
      <p:pic>
        <p:nvPicPr>
          <p:cNvPr id="61" name="图片 60">
            <a:extLst>
              <a:ext uri="{FF2B5EF4-FFF2-40B4-BE49-F238E27FC236}">
                <a16:creationId xmlns:a16="http://schemas.microsoft.com/office/drawing/2014/main" id="{016C6D49-53E6-98D3-0248-79F311B82926}"/>
              </a:ext>
            </a:extLst>
          </p:cNvPr>
          <p:cNvPicPr>
            <a:picLocks noChangeAspect="1"/>
          </p:cNvPicPr>
          <p:nvPr/>
        </p:nvPicPr>
        <p:blipFill>
          <a:blip r:embed="rId11"/>
          <a:stretch>
            <a:fillRect/>
          </a:stretch>
        </p:blipFill>
        <p:spPr>
          <a:xfrm>
            <a:off x="6199890" y="4190824"/>
            <a:ext cx="5360567" cy="2259287"/>
          </a:xfrm>
          <a:prstGeom prst="rect">
            <a:avLst/>
          </a:prstGeom>
        </p:spPr>
      </p:pic>
      <p:sp>
        <p:nvSpPr>
          <p:cNvPr id="63" name="文本框 62">
            <a:extLst>
              <a:ext uri="{FF2B5EF4-FFF2-40B4-BE49-F238E27FC236}">
                <a16:creationId xmlns:a16="http://schemas.microsoft.com/office/drawing/2014/main" id="{9739EF41-8306-CC2B-1849-2784F9D173CB}"/>
              </a:ext>
            </a:extLst>
          </p:cNvPr>
          <p:cNvSpPr txBox="1"/>
          <p:nvPr/>
        </p:nvSpPr>
        <p:spPr>
          <a:xfrm>
            <a:off x="480355" y="426850"/>
            <a:ext cx="1665841" cy="584775"/>
          </a:xfrm>
          <a:prstGeom prst="rect">
            <a:avLst/>
          </a:prstGeom>
          <a:noFill/>
        </p:spPr>
        <p:txBody>
          <a:bodyPr wrap="none" rtlCol="0">
            <a:spAutoFit/>
          </a:bodyPr>
          <a:lstStyle/>
          <a:p>
            <a:r>
              <a:rPr lang="en-US" altLang="zh-CN" sz="3200" b="0" i="0" dirty="0">
                <a:solidFill>
                  <a:srgbClr val="333333"/>
                </a:solidFill>
                <a:effectLst/>
                <a:latin typeface="Source Sans Pro" panose="020B0503030403020204" pitchFamily="34" charset="0"/>
              </a:rPr>
              <a:t>AUTHOR</a:t>
            </a:r>
            <a:endParaRPr lang="zh-CN" altLang="en-US" sz="3200" dirty="0"/>
          </a:p>
        </p:txBody>
      </p:sp>
    </p:spTree>
    <p:extLst>
      <p:ext uri="{BB962C8B-B14F-4D97-AF65-F5344CB8AC3E}">
        <p14:creationId xmlns:p14="http://schemas.microsoft.com/office/powerpoint/2010/main" val="26801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图片 2">
            <a:extLst>
              <a:ext uri="{FF2B5EF4-FFF2-40B4-BE49-F238E27FC236}">
                <a16:creationId xmlns:a16="http://schemas.microsoft.com/office/drawing/2014/main" id="{39E1C37E-F310-E908-DB0B-C9F5A0A524F1}"/>
              </a:ext>
            </a:extLst>
          </p:cNvPr>
          <p:cNvPicPr>
            <a:picLocks noChangeAspect="1"/>
          </p:cNvPicPr>
          <p:nvPr/>
        </p:nvPicPr>
        <p:blipFill rotWithShape="1">
          <a:blip r:embed="rId2"/>
          <a:srcRect t="846" b="5030"/>
          <a:stretch/>
        </p:blipFill>
        <p:spPr>
          <a:xfrm>
            <a:off x="20" y="1282"/>
            <a:ext cx="12191980" cy="6856718"/>
          </a:xfrm>
          <a:prstGeom prst="rect">
            <a:avLst/>
          </a:prstGeom>
        </p:spPr>
      </p:pic>
    </p:spTree>
    <p:extLst>
      <p:ext uri="{BB962C8B-B14F-4D97-AF65-F5344CB8AC3E}">
        <p14:creationId xmlns:p14="http://schemas.microsoft.com/office/powerpoint/2010/main" val="4183840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表格 1">
            <a:extLst>
              <a:ext uri="{FF2B5EF4-FFF2-40B4-BE49-F238E27FC236}">
                <a16:creationId xmlns:a16="http://schemas.microsoft.com/office/drawing/2014/main" id="{AED2B55A-0BB7-11C3-57E1-8AF40FB86992}"/>
              </a:ext>
            </a:extLst>
          </p:cNvPr>
          <p:cNvGraphicFramePr>
            <a:graphicFrameLocks noGrp="1"/>
          </p:cNvGraphicFramePr>
          <p:nvPr>
            <p:extLst>
              <p:ext uri="{D42A27DB-BD31-4B8C-83A1-F6EECF244321}">
                <p14:modId xmlns:p14="http://schemas.microsoft.com/office/powerpoint/2010/main" val="1061883773"/>
              </p:ext>
            </p:extLst>
          </p:nvPr>
        </p:nvGraphicFramePr>
        <p:xfrm>
          <a:off x="1120477" y="1178325"/>
          <a:ext cx="9951042" cy="4495207"/>
        </p:xfrm>
        <a:graphic>
          <a:graphicData uri="http://schemas.openxmlformats.org/drawingml/2006/table">
            <a:tbl>
              <a:tblPr>
                <a:tableStyleId>{5940675A-B579-460E-94D1-54222C63F5DA}</a:tableStyleId>
              </a:tblPr>
              <a:tblGrid>
                <a:gridCol w="4902345">
                  <a:extLst>
                    <a:ext uri="{9D8B030D-6E8A-4147-A177-3AD203B41FA5}">
                      <a16:colId xmlns:a16="http://schemas.microsoft.com/office/drawing/2014/main" val="3221170249"/>
                    </a:ext>
                  </a:extLst>
                </a:gridCol>
                <a:gridCol w="5048697">
                  <a:extLst>
                    <a:ext uri="{9D8B030D-6E8A-4147-A177-3AD203B41FA5}">
                      <a16:colId xmlns:a16="http://schemas.microsoft.com/office/drawing/2014/main" val="253985351"/>
                    </a:ext>
                  </a:extLst>
                </a:gridCol>
              </a:tblGrid>
              <a:tr h="306865">
                <a:tc gridSpan="2">
                  <a:txBody>
                    <a:bodyPr/>
                    <a:lstStyle/>
                    <a:p>
                      <a:pPr algn="ctr"/>
                      <a:r>
                        <a:rPr lang="en-US" sz="1300" b="1" dirty="0"/>
                        <a:t>Functions</a:t>
                      </a:r>
                    </a:p>
                  </a:txBody>
                  <a:tcPr marL="68135" marR="68135" marT="34068" marB="34068" anchor="ctr"/>
                </a:tc>
                <a:tc hMerge="1">
                  <a:txBody>
                    <a:bodyPr/>
                    <a:lstStyle/>
                    <a:p>
                      <a:endParaRPr lang="zh-CN" altLang="en-US"/>
                    </a:p>
                  </a:txBody>
                  <a:tcPr/>
                </a:tc>
                <a:extLst>
                  <a:ext uri="{0D108BD9-81ED-4DB2-BD59-A6C34878D82A}">
                    <a16:rowId xmlns:a16="http://schemas.microsoft.com/office/drawing/2014/main" val="3730642559"/>
                  </a:ext>
                </a:extLst>
              </a:tr>
              <a:tr h="306865">
                <a:tc>
                  <a:txBody>
                    <a:bodyPr/>
                    <a:lstStyle/>
                    <a:p>
                      <a:r>
                        <a:rPr lang="en-US" sz="1300" b="1"/>
                        <a:t>Use</a:t>
                      </a:r>
                    </a:p>
                  </a:txBody>
                  <a:tcPr marL="68135" marR="68135" marT="34068" marB="34068" anchor="ctr"/>
                </a:tc>
                <a:tc>
                  <a:txBody>
                    <a:bodyPr/>
                    <a:lstStyle/>
                    <a:p>
                      <a:r>
                        <a:rPr lang="en-US" sz="1300" b="1" dirty="0"/>
                        <a:t>When</a:t>
                      </a:r>
                    </a:p>
                  </a:txBody>
                  <a:tcPr marL="68135" marR="68135" marT="34068" marB="34068" anchor="ctr"/>
                </a:tc>
                <a:extLst>
                  <a:ext uri="{0D108BD9-81ED-4DB2-BD59-A6C34878D82A}">
                    <a16:rowId xmlns:a16="http://schemas.microsoft.com/office/drawing/2014/main" val="3439238314"/>
                  </a:ext>
                </a:extLst>
              </a:tr>
              <a:tr h="510659">
                <a:tc>
                  <a:txBody>
                    <a:bodyPr/>
                    <a:lstStyle/>
                    <a:p>
                      <a:r>
                        <a:rPr lang="en-US" sz="1300" u="sng" dirty="0" err="1"/>
                        <a:t>arc.open</a:t>
                      </a:r>
                      <a:r>
                        <a:rPr lang="en-US" sz="1300" u="sng" dirty="0"/>
                        <a:t>(path)</a:t>
                      </a:r>
                    </a:p>
                  </a:txBody>
                  <a:tcPr marL="68135" marR="68135" marT="34068" marB="34068" anchor="ctr"/>
                </a:tc>
                <a:tc>
                  <a:txBody>
                    <a:bodyPr/>
                    <a:lstStyle/>
                    <a:p>
                      <a:r>
                        <a:rPr lang="en-US" sz="1300"/>
                        <a:t>Loading ArcGIS datasets, tables, and layers into an R workspace.</a:t>
                      </a:r>
                    </a:p>
                  </a:txBody>
                  <a:tcPr marL="68135" marR="68135" marT="34068" marB="34068" anchor="ctr"/>
                </a:tc>
                <a:extLst>
                  <a:ext uri="{0D108BD9-81ED-4DB2-BD59-A6C34878D82A}">
                    <a16:rowId xmlns:a16="http://schemas.microsoft.com/office/drawing/2014/main" val="3886524213"/>
                  </a:ext>
                </a:extLst>
              </a:tr>
              <a:tr h="510659">
                <a:tc>
                  <a:txBody>
                    <a:bodyPr/>
                    <a:lstStyle/>
                    <a:p>
                      <a:r>
                        <a:rPr lang="en-US" sz="1300" u="sng" dirty="0" err="1"/>
                        <a:t>arc.select</a:t>
                      </a:r>
                      <a:r>
                        <a:rPr lang="en-US" sz="1300" u="sng" dirty="0"/>
                        <a:t>(object, fields, </a:t>
                      </a:r>
                      <a:r>
                        <a:rPr lang="en-US" sz="1300" u="sng" dirty="0" err="1"/>
                        <a:t>where_clause</a:t>
                      </a:r>
                      <a:r>
                        <a:rPr lang="en-US" sz="1300" u="sng" dirty="0"/>
                        <a:t>, selected, </a:t>
                      </a:r>
                      <a:r>
                        <a:rPr lang="en-US" sz="1300" u="sng" dirty="0" err="1"/>
                        <a:t>spatial_reference</a:t>
                      </a:r>
                      <a:r>
                        <a:rPr lang="en-US" sz="1300" u="sng" dirty="0"/>
                        <a:t>)</a:t>
                      </a:r>
                    </a:p>
                  </a:txBody>
                  <a:tcPr marL="68135" marR="68135" marT="34068" marB="34068" anchor="ctr"/>
                </a:tc>
                <a:tc>
                  <a:txBody>
                    <a:bodyPr/>
                    <a:lstStyle/>
                    <a:p>
                      <a:r>
                        <a:rPr lang="en-US" sz="1300"/>
                        <a:t>Loading a subset of the dataset into an R data frame based on specified fields and where_clause.</a:t>
                      </a:r>
                    </a:p>
                  </a:txBody>
                  <a:tcPr marL="68135" marR="68135" marT="34068" marB="34068" anchor="ctr"/>
                </a:tc>
                <a:extLst>
                  <a:ext uri="{0D108BD9-81ED-4DB2-BD59-A6C34878D82A}">
                    <a16:rowId xmlns:a16="http://schemas.microsoft.com/office/drawing/2014/main" val="2266266171"/>
                  </a:ext>
                </a:extLst>
              </a:tr>
              <a:tr h="306865">
                <a:tc>
                  <a:txBody>
                    <a:bodyPr/>
                    <a:lstStyle/>
                    <a:p>
                      <a:r>
                        <a:rPr lang="en-US" sz="1300"/>
                        <a:t>arc.shape(dataframe)</a:t>
                      </a:r>
                    </a:p>
                  </a:txBody>
                  <a:tcPr marL="68135" marR="68135" marT="34068" marB="34068" anchor="ctr"/>
                </a:tc>
                <a:tc>
                  <a:txBody>
                    <a:bodyPr/>
                    <a:lstStyle/>
                    <a:p>
                      <a:r>
                        <a:rPr lang="en-US" sz="1300"/>
                        <a:t>The shape object is required for analysis. </a:t>
                      </a:r>
                    </a:p>
                  </a:txBody>
                  <a:tcPr marL="68135" marR="68135" marT="34068" marB="34068" anchor="ctr"/>
                </a:tc>
                <a:extLst>
                  <a:ext uri="{0D108BD9-81ED-4DB2-BD59-A6C34878D82A}">
                    <a16:rowId xmlns:a16="http://schemas.microsoft.com/office/drawing/2014/main" val="2340676735"/>
                  </a:ext>
                </a:extLst>
              </a:tr>
              <a:tr h="306865">
                <a:tc>
                  <a:txBody>
                    <a:bodyPr/>
                    <a:lstStyle/>
                    <a:p>
                      <a:r>
                        <a:rPr lang="en-US" sz="1300"/>
                        <a:t>arc.shape2sp(dataframe)</a:t>
                      </a:r>
                    </a:p>
                  </a:txBody>
                  <a:tcPr marL="68135" marR="68135" marT="34068" marB="34068" anchor="ctr"/>
                </a:tc>
                <a:tc>
                  <a:txBody>
                    <a:bodyPr/>
                    <a:lstStyle/>
                    <a:p>
                      <a:r>
                        <a:rPr lang="en-US" sz="1300"/>
                        <a:t>Converting from an arc.shape_class to an sp object.</a:t>
                      </a:r>
                    </a:p>
                  </a:txBody>
                  <a:tcPr marL="68135" marR="68135" marT="34068" marB="34068" anchor="ctr"/>
                </a:tc>
                <a:extLst>
                  <a:ext uri="{0D108BD9-81ED-4DB2-BD59-A6C34878D82A}">
                    <a16:rowId xmlns:a16="http://schemas.microsoft.com/office/drawing/2014/main" val="1077226389"/>
                  </a:ext>
                </a:extLst>
              </a:tr>
              <a:tr h="510659">
                <a:tc>
                  <a:txBody>
                    <a:bodyPr/>
                    <a:lstStyle/>
                    <a:p>
                      <a:r>
                        <a:rPr lang="en-US" sz="1300"/>
                        <a:t>arc.sp2data(sp dataframe)</a:t>
                      </a:r>
                    </a:p>
                  </a:txBody>
                  <a:tcPr marL="68135" marR="68135" marT="34068" marB="34068" anchor="ctr"/>
                </a:tc>
                <a:tc>
                  <a:txBody>
                    <a:bodyPr/>
                    <a:lstStyle/>
                    <a:p>
                      <a:r>
                        <a:rPr lang="en-US" sz="1300"/>
                        <a:t>Converting from an sp data frame object to an arc.dataframe object.</a:t>
                      </a:r>
                    </a:p>
                  </a:txBody>
                  <a:tcPr marL="68135" marR="68135" marT="34068" marB="34068" anchor="ctr"/>
                </a:tc>
                <a:extLst>
                  <a:ext uri="{0D108BD9-81ED-4DB2-BD59-A6C34878D82A}">
                    <a16:rowId xmlns:a16="http://schemas.microsoft.com/office/drawing/2014/main" val="3180471030"/>
                  </a:ext>
                </a:extLst>
              </a:tr>
              <a:tr h="510659">
                <a:tc>
                  <a:txBody>
                    <a:bodyPr/>
                    <a:lstStyle/>
                    <a:p>
                      <a:r>
                        <a:rPr lang="en-US" sz="1300"/>
                        <a:t>arc.data2sp(dataframe)</a:t>
                      </a:r>
                    </a:p>
                  </a:txBody>
                  <a:tcPr marL="68135" marR="68135" marT="34068" marB="34068" anchor="ctr"/>
                </a:tc>
                <a:tc>
                  <a:txBody>
                    <a:bodyPr/>
                    <a:lstStyle/>
                    <a:p>
                      <a:r>
                        <a:rPr lang="en-US" sz="1300" dirty="0"/>
                        <a:t>Converting from an </a:t>
                      </a:r>
                      <a:r>
                        <a:rPr lang="en-US" sz="1300" dirty="0" err="1"/>
                        <a:t>arc.data</a:t>
                      </a:r>
                      <a:r>
                        <a:rPr lang="en-US" sz="1300" dirty="0"/>
                        <a:t> frame object to an </a:t>
                      </a:r>
                      <a:r>
                        <a:rPr lang="en-US" sz="1300" dirty="0" err="1"/>
                        <a:t>sp</a:t>
                      </a:r>
                      <a:r>
                        <a:rPr lang="en-US" sz="1300" dirty="0"/>
                        <a:t> </a:t>
                      </a:r>
                      <a:r>
                        <a:rPr lang="en-US" sz="1300" dirty="0" err="1"/>
                        <a:t>dataframe</a:t>
                      </a:r>
                      <a:r>
                        <a:rPr lang="en-US" sz="1300" dirty="0"/>
                        <a:t> object.</a:t>
                      </a:r>
                    </a:p>
                  </a:txBody>
                  <a:tcPr marL="68135" marR="68135" marT="34068" marB="34068" anchor="ctr"/>
                </a:tc>
                <a:extLst>
                  <a:ext uri="{0D108BD9-81ED-4DB2-BD59-A6C34878D82A}">
                    <a16:rowId xmlns:a16="http://schemas.microsoft.com/office/drawing/2014/main" val="3289305364"/>
                  </a:ext>
                </a:extLst>
              </a:tr>
              <a:tr h="714452">
                <a:tc>
                  <a:txBody>
                    <a:bodyPr/>
                    <a:lstStyle/>
                    <a:p>
                      <a:r>
                        <a:rPr lang="en-US" sz="1300"/>
                        <a:t>arc.shapeinfo(arc.shape(dataframe))</a:t>
                      </a:r>
                    </a:p>
                  </a:txBody>
                  <a:tcPr marL="68135" marR="68135" marT="34068" marB="34068" anchor="ctr"/>
                </a:tc>
                <a:tc>
                  <a:txBody>
                    <a:bodyPr/>
                    <a:lstStyle/>
                    <a:p>
                      <a:r>
                        <a:rPr lang="en-US" sz="1300"/>
                        <a:t>Information about the geometries stored in the dataset is required. Type of geometry and spatial reference are some of the items returned. </a:t>
                      </a:r>
                    </a:p>
                  </a:txBody>
                  <a:tcPr marL="68135" marR="68135" marT="34068" marB="34068" anchor="ctr"/>
                </a:tc>
                <a:extLst>
                  <a:ext uri="{0D108BD9-81ED-4DB2-BD59-A6C34878D82A}">
                    <a16:rowId xmlns:a16="http://schemas.microsoft.com/office/drawing/2014/main" val="768193349"/>
                  </a:ext>
                </a:extLst>
              </a:tr>
              <a:tr h="510659">
                <a:tc>
                  <a:txBody>
                    <a:bodyPr/>
                    <a:lstStyle/>
                    <a:p>
                      <a:r>
                        <a:rPr lang="en-US" sz="1300"/>
                        <a:t>arc.write(path, data, coords = NULL, shape_info = NULL, overwrite = FALSE)</a:t>
                      </a:r>
                    </a:p>
                  </a:txBody>
                  <a:tcPr marL="68135" marR="68135" marT="34068" marB="34068" anchor="ctr"/>
                </a:tc>
                <a:tc>
                  <a:txBody>
                    <a:bodyPr/>
                    <a:lstStyle/>
                    <a:p>
                      <a:r>
                        <a:rPr lang="en-US" sz="1300" dirty="0"/>
                        <a:t>Exporting a data frame object to an ArcGIS dataset. </a:t>
                      </a:r>
                    </a:p>
                  </a:txBody>
                  <a:tcPr marL="68135" marR="68135" marT="34068" marB="34068" anchor="ctr"/>
                </a:tc>
                <a:extLst>
                  <a:ext uri="{0D108BD9-81ED-4DB2-BD59-A6C34878D82A}">
                    <a16:rowId xmlns:a16="http://schemas.microsoft.com/office/drawing/2014/main" val="2583440153"/>
                  </a:ext>
                </a:extLst>
              </a:tr>
            </a:tbl>
          </a:graphicData>
        </a:graphic>
      </p:graphicFrame>
    </p:spTree>
    <p:extLst>
      <p:ext uri="{BB962C8B-B14F-4D97-AF65-F5344CB8AC3E}">
        <p14:creationId xmlns:p14="http://schemas.microsoft.com/office/powerpoint/2010/main" val="373773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09A6DB86-E77A-B30D-979E-E22727C47CA1}"/>
              </a:ext>
            </a:extLst>
          </p:cNvPr>
          <p:cNvPicPr>
            <a:picLocks noChangeAspect="1"/>
          </p:cNvPicPr>
          <p:nvPr/>
        </p:nvPicPr>
        <p:blipFill>
          <a:blip r:embed="rId2"/>
          <a:stretch>
            <a:fillRect/>
          </a:stretch>
        </p:blipFill>
        <p:spPr>
          <a:xfrm>
            <a:off x="1151682" y="1101525"/>
            <a:ext cx="9987106" cy="5043491"/>
          </a:xfrm>
          <a:prstGeom prst="rect">
            <a:avLst/>
          </a:prstGeom>
        </p:spPr>
      </p:pic>
      <p:sp>
        <p:nvSpPr>
          <p:cNvPr id="4" name="文本框 3">
            <a:extLst>
              <a:ext uri="{FF2B5EF4-FFF2-40B4-BE49-F238E27FC236}">
                <a16:creationId xmlns:a16="http://schemas.microsoft.com/office/drawing/2014/main" id="{1ED2D098-BA60-1DD8-548F-A760595A3369}"/>
              </a:ext>
            </a:extLst>
          </p:cNvPr>
          <p:cNvSpPr txBox="1"/>
          <p:nvPr/>
        </p:nvSpPr>
        <p:spPr>
          <a:xfrm>
            <a:off x="741937" y="662676"/>
            <a:ext cx="9409948" cy="369332"/>
          </a:xfrm>
          <a:prstGeom prst="rect">
            <a:avLst/>
          </a:prstGeom>
          <a:noFill/>
        </p:spPr>
        <p:txBody>
          <a:bodyPr wrap="none" rtlCol="0">
            <a:spAutoFit/>
          </a:bodyPr>
          <a:lstStyle/>
          <a:p>
            <a:r>
              <a:rPr lang="en-US" altLang="zh-CN" dirty="0"/>
              <a:t>Loading a dataset into R, and finding the mean number of accidents per year per mile on I-15</a:t>
            </a:r>
            <a:endParaRPr lang="zh-CN" altLang="en-US" dirty="0"/>
          </a:p>
        </p:txBody>
      </p:sp>
    </p:spTree>
    <p:extLst>
      <p:ext uri="{BB962C8B-B14F-4D97-AF65-F5344CB8AC3E}">
        <p14:creationId xmlns:p14="http://schemas.microsoft.com/office/powerpoint/2010/main" val="33175117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1160</Words>
  <Application>Microsoft Office PowerPoint</Application>
  <PresentationFormat>Widescreen</PresentationFormat>
  <Paragraphs>47</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PingFang SC</vt:lpstr>
      <vt:lpstr>等线</vt:lpstr>
      <vt:lpstr>等线 Light</vt:lpstr>
      <vt:lpstr>Arial</vt:lpstr>
      <vt:lpstr>Source Sans Pro</vt:lpstr>
      <vt:lpstr>Tw Cen MT</vt:lpstr>
      <vt:lpstr>Office 主题​​</vt:lpstr>
      <vt:lpstr>Intro to R-ArcGIS Bridge: the arcgisbinding Package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R-ArcGIS Bridge: the arcgisbinding Package</dc:title>
  <dc:creator>Yixuan Zhao</dc:creator>
  <cp:lastModifiedBy>Yixuan Zhao</cp:lastModifiedBy>
  <cp:revision>2</cp:revision>
  <dcterms:created xsi:type="dcterms:W3CDTF">2022-09-04T20:21:41Z</dcterms:created>
  <dcterms:modified xsi:type="dcterms:W3CDTF">2022-09-11T20:38:55Z</dcterms:modified>
</cp:coreProperties>
</file>