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5088" autoAdjust="0"/>
  </p:normalViewPr>
  <p:slideViewPr>
    <p:cSldViewPr snapToGrid="0">
      <p:cViewPr>
        <p:scale>
          <a:sx n="66" d="100"/>
          <a:sy n="66" d="100"/>
        </p:scale>
        <p:origin x="1332" y="2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71482-9923-4002-98ED-788FD0BE0782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59CA1-291B-4DF3-A4F6-3420D2A36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881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ArcGIS</a:t>
            </a:r>
            <a:r>
              <a:rPr lang="zh-CN" altLang="en-US" dirty="0"/>
              <a:t>是</a:t>
            </a:r>
            <a:r>
              <a:rPr lang="en-US" altLang="zh-CN" dirty="0"/>
              <a:t>Esri</a:t>
            </a:r>
            <a:r>
              <a:rPr lang="zh-CN" altLang="en-US" dirty="0"/>
              <a:t>公司集</a:t>
            </a:r>
            <a:r>
              <a:rPr lang="en-US" altLang="zh-CN" dirty="0"/>
              <a:t>40</a:t>
            </a:r>
            <a:r>
              <a:rPr lang="zh-CN" altLang="en-US" dirty="0"/>
              <a:t>余年地理信息系统（</a:t>
            </a:r>
            <a:r>
              <a:rPr lang="en-US" altLang="zh-CN" dirty="0"/>
              <a:t>GIS</a:t>
            </a:r>
            <a:r>
              <a:rPr lang="zh-CN" altLang="en-US" dirty="0"/>
              <a:t>）咨询和研发经验制作的一套完整的</a:t>
            </a:r>
            <a:r>
              <a:rPr lang="en-US" altLang="zh-CN" dirty="0"/>
              <a:t>GIS</a:t>
            </a:r>
            <a:r>
              <a:rPr lang="zh-CN" altLang="en-US" dirty="0"/>
              <a:t>平台产品，具有强大的地图制作、空间数据管理、空间分析、空间信息整合、发布与共享的能力。</a:t>
            </a:r>
            <a:r>
              <a:rPr lang="en-US" altLang="zh-CN" dirty="0"/>
              <a:t>ArcGIS Pro </a:t>
            </a:r>
            <a:r>
              <a:rPr lang="zh-CN" altLang="en-US" dirty="0"/>
              <a:t>是在桌面上创建和处理空间数据的基本应用程序。它提供用于在 </a:t>
            </a:r>
            <a:r>
              <a:rPr lang="en-US" altLang="zh-CN" dirty="0"/>
              <a:t>2D </a:t>
            </a:r>
            <a:r>
              <a:rPr lang="zh-CN" altLang="en-US" dirty="0"/>
              <a:t>和 </a:t>
            </a:r>
            <a:r>
              <a:rPr lang="en-US" altLang="zh-CN" dirty="0"/>
              <a:t>3D </a:t>
            </a:r>
            <a:r>
              <a:rPr lang="zh-CN" altLang="en-US" dirty="0"/>
              <a:t>环境中显示、分析、编译和共享数据的工具。</a:t>
            </a:r>
            <a:endParaRPr lang="en-US" altLang="zh-CN" dirty="0"/>
          </a:p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arcgisbinding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包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旨在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允许您扩展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ArcGIS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工作流程以包含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，并扩展您的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分析以包含丰富的地理空间分析。通过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R-ArcGIS Bridge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的强大功能，您可以轻松地将数据从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ArcGIS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传输到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，以访问您可能需要进一步分析的大量统计包和功能。完成后，该桥允许您将数据传输回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ArcGIS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，以利用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ArcGIS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的制图、发布和共享功能。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59CA1-291B-4DF3-A4F6-3420D2A36AA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309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F68C6-052F-3A08-2F90-FF8D6F896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0ED620-976A-EA87-4528-F1AAECE8C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DA417-5B24-E84A-B874-11B41AD5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C102-A18F-48E6-AD42-1CE7057CC7D5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C2ACE-492B-D2C4-A1A5-554B4B80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60D8F-D98B-D502-29FB-8D591C64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9361-819F-4C58-BD74-CC9FEAC9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25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2BAEA-C77E-D6BA-1D78-931EB46D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663CC8-8F1D-69E3-E9FD-4BB42DE1C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4EDDB-8194-2E0A-BDAF-E17FDA93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C102-A18F-48E6-AD42-1CE7057CC7D5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4FECB2-7746-36BB-F46B-DA6B1076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2E637-A81B-043F-87A5-BC910375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9361-819F-4C58-BD74-CC9FEAC9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61B075-3834-6617-EA50-64177523E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25B8AD-6BDB-6126-4BA2-420FF6FC4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5ADE7B-5F1D-A42D-BE2E-9211254F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C102-A18F-48E6-AD42-1CE7057CC7D5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A5D85-E540-D262-89A0-1AC48F64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6DFEE1-AA8B-386B-5A65-408A7AAB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9361-819F-4C58-BD74-CC9FEAC9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27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91D10-6BA6-FF28-D049-8C11CC60D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3D65E-3B20-5E6D-67E8-CAC968924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CFD1C-5C40-EA64-7FF0-F691B972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C102-A18F-48E6-AD42-1CE7057CC7D5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04BA6-7568-E773-C46A-F7E1DBC8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71A06-0D53-8C82-15A0-66D98C87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9361-819F-4C58-BD74-CC9FEAC9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06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E5050-0853-3B45-01A4-6718A7C1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EDF43F-0781-0109-DA45-FA12A8011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129DCF-A0DC-FC57-DC61-65227DFF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C102-A18F-48E6-AD42-1CE7057CC7D5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A7C38A-3659-4CCB-798A-0F1E28F4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B55D32-222E-F042-AB16-7BFCEE01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9361-819F-4C58-BD74-CC9FEAC9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82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96E40-5329-91AE-1562-5EEDAC1C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A4E45-09E0-4633-3F99-E9B732BB3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116D17-3077-1630-7955-D49A884E9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C45755-8BEA-5BE1-EF14-305BD969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C102-A18F-48E6-AD42-1CE7057CC7D5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542D3D-1118-9602-02E5-FAC787B4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983D31-7648-616F-801C-2FD5D797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9361-819F-4C58-BD74-CC9FEAC9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73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C9AAA-230D-576B-8EFA-257EFD3B6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A01C34-75D8-2443-ADE2-A2B16AB71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2C019C-8696-978A-3B57-B6D20ED5D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31B6EF-409C-CE08-F90E-5D27C30BF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D02EA1-4D7E-38F7-232E-616DBECFE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894548-6396-6EAF-2179-D4F7C14F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C102-A18F-48E6-AD42-1CE7057CC7D5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465274-CEE7-BE5E-7C6F-D6EBB816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509B35-3BC7-BB14-C516-FC8CE406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9361-819F-4C58-BD74-CC9FEAC9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6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14D72-1114-0CE0-7825-EFB54CDA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FB5563-29AE-3566-EB1E-EB481F00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C102-A18F-48E6-AD42-1CE7057CC7D5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D2A4D5-7DFB-3AA2-84BB-233B2C72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6AF0DA-5794-1936-EC60-A90EC845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9361-819F-4C58-BD74-CC9FEAC9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75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DA3B9A-B370-87FD-3C40-0AFDCB6E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C102-A18F-48E6-AD42-1CE7057CC7D5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1F83BB-BA4A-DBB4-63CF-CAB5837F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8E6A9D-B00D-C2FC-963A-E7872A71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9361-819F-4C58-BD74-CC9FEAC9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16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D4A5A-03C8-C134-E2EB-D06914A9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2ED72-5376-FE70-F63A-59759500A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EF82BF-C44A-27A6-1DFF-E2174E893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3E719F-2DAB-8FDC-0FF8-5A68F3E9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C102-A18F-48E6-AD42-1CE7057CC7D5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765231-86D3-32C0-1FC4-D32751B7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B6DF4F-1C6B-7FBF-91F3-AA34C1BA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9361-819F-4C58-BD74-CC9FEAC9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79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8ED8B-9C3E-FD64-8A13-58347C28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8A179B-3852-7F70-9714-CB6741061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D56ED9-88CB-D993-4078-114E7BAEF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A4C613-F554-D46E-3C44-DA5382BA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C102-A18F-48E6-AD42-1CE7057CC7D5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9AD6D1-FC1C-4D3E-BFBB-C40CAE43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4AD8C1-FE31-9270-A765-62F00D33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9361-819F-4C58-BD74-CC9FEAC9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40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74729A-CA12-C4E9-C28D-52A2C3F8C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6A161B-6E52-BDC8-0C05-72F232E4E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78FB6F-B631-6D7E-C079-1E2AB29B9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DC102-A18F-48E6-AD42-1CE7057CC7D5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D45B7-447A-073E-C943-037F375BC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3ECCB8-034B-4DAB-B6A4-02A3EE2DD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A9361-819F-4C58-BD74-CC9FEAC9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36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2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B54E18-0782-1AEF-C8B4-22F869F5B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3400" y="818457"/>
            <a:ext cx="3322317" cy="2975876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4100" b="0" i="0">
                <a:effectLst/>
                <a:latin typeface="PingFang SC"/>
              </a:rPr>
              <a:t>Intro to R-ArcGIS Bridge: the arcgisbinding Package</a:t>
            </a:r>
            <a:endParaRPr lang="zh-CN" altLang="en-US" sz="41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4238BA-E70F-0CD4-0806-5CB660781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3401" y="3948158"/>
            <a:ext cx="3322316" cy="1692066"/>
          </a:xfrm>
        </p:spPr>
        <p:txBody>
          <a:bodyPr anchor="t">
            <a:normAutofit/>
          </a:bodyPr>
          <a:lstStyle/>
          <a:p>
            <a:pPr algn="l"/>
            <a:r>
              <a:rPr lang="en-US" altLang="zh-CN" sz="2000"/>
              <a:t>Yixuan(E Hsuan) Zhao</a:t>
            </a:r>
          </a:p>
          <a:p>
            <a:pPr algn="l"/>
            <a:r>
              <a:rPr lang="en-US" altLang="zh-CN" sz="2000"/>
              <a:t>SUNY-Buffalo-GEO511-SDS</a:t>
            </a:r>
          </a:p>
          <a:p>
            <a:pPr algn="l"/>
            <a:r>
              <a:rPr lang="en-US" altLang="zh-CN" sz="2000"/>
              <a:t>Course instructor : Professor. Adam M. Wilson</a:t>
            </a:r>
            <a:endParaRPr lang="zh-CN" altLang="en-US" sz="2000"/>
          </a:p>
        </p:txBody>
      </p:sp>
      <p:pic>
        <p:nvPicPr>
          <p:cNvPr id="1028" name="Picture 4" descr="Introducing the R-ArcGIS Bridge |">
            <a:extLst>
              <a:ext uri="{FF2B5EF4-FFF2-40B4-BE49-F238E27FC236}">
                <a16:creationId xmlns:a16="http://schemas.microsoft.com/office/drawing/2014/main" id="{A6BD2935-DB3C-9267-79FB-7D944740C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280" y="1586538"/>
            <a:ext cx="6436548" cy="3684923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形状&#10;&#10;描述已自动生成">
            <a:extLst>
              <a:ext uri="{FF2B5EF4-FFF2-40B4-BE49-F238E27FC236}">
                <a16:creationId xmlns:a16="http://schemas.microsoft.com/office/drawing/2014/main" id="{666D81D9-8098-7C27-0233-80C020A346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8611" cy="777876"/>
          </a:xfrm>
          <a:prstGeom prst="rect">
            <a:avLst/>
          </a:prstGeom>
        </p:spPr>
      </p:pic>
      <p:pic>
        <p:nvPicPr>
          <p:cNvPr id="1030" name="Picture 6" descr="University at Buffalo - YouTube">
            <a:extLst>
              <a:ext uri="{FF2B5EF4-FFF2-40B4-BE49-F238E27FC236}">
                <a16:creationId xmlns:a16="http://schemas.microsoft.com/office/drawing/2014/main" id="{504043EE-623F-1219-019D-26EFEE780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12" y="0"/>
            <a:ext cx="777876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830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标&#10;&#10;描述已自动生成">
            <a:extLst>
              <a:ext uri="{FF2B5EF4-FFF2-40B4-BE49-F238E27FC236}">
                <a16:creationId xmlns:a16="http://schemas.microsoft.com/office/drawing/2014/main" id="{D0BEB586-0863-5437-1C13-815F334D2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2201531"/>
            <a:ext cx="3517119" cy="89686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39BC82C-9E1B-325F-CBFA-16432611E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2203375"/>
            <a:ext cx="3537345" cy="89317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68B4576A-EA4C-D6A7-F682-782E78F66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2201532"/>
            <a:ext cx="3517120" cy="89686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3B4D75A-DB03-37D4-933C-1F93622A3067}"/>
              </a:ext>
            </a:extLst>
          </p:cNvPr>
          <p:cNvSpPr txBox="1"/>
          <p:nvPr/>
        </p:nvSpPr>
        <p:spPr>
          <a:xfrm>
            <a:off x="8162336" y="3365105"/>
            <a:ext cx="35171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ArcGIS Desktop users have access to all of the capabilities of R by simply referencing R scripts as the source file in a geoprocessing script. R also provides access to thousands of freely downloadable packages available for performing specific statistical tasks.</a:t>
            </a:r>
            <a:endParaRPr lang="zh-CN" altLang="en-US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82ED86-2B17-6385-63BD-DEC9EF190C47}"/>
              </a:ext>
            </a:extLst>
          </p:cNvPr>
          <p:cNvSpPr txBox="1"/>
          <p:nvPr/>
        </p:nvSpPr>
        <p:spPr>
          <a:xfrm>
            <a:off x="4310676" y="3365105"/>
            <a:ext cx="35171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effectLst/>
              </a:rPr>
              <a:t>ArcGIS developers can create tools and toolboxes to integrate ArcGIS and R capabilities. Running R scripts as tools is like running other geoprocessing tools. The tool dialog and parameter options are available for configuring the tool for execution.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10765A-8943-4939-6066-9906FC4A1849}"/>
              </a:ext>
            </a:extLst>
          </p:cNvPr>
          <p:cNvSpPr txBox="1"/>
          <p:nvPr/>
        </p:nvSpPr>
        <p:spPr>
          <a:xfrm>
            <a:off x="480356" y="3365105"/>
            <a:ext cx="35171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effectLst/>
              </a:rPr>
              <a:t>R users can use the R-ArcGIS bridge to load ArcGIS data into their R workspaces for answering statistical questions. Accessible data is not just limited to feature class type data but also includes layers and tables.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2495A3-9CFB-44CA-0D35-F38D1F8EDB94}"/>
              </a:ext>
            </a:extLst>
          </p:cNvPr>
          <p:cNvSpPr txBox="1"/>
          <p:nvPr/>
        </p:nvSpPr>
        <p:spPr>
          <a:xfrm>
            <a:off x="480355" y="5545589"/>
            <a:ext cx="111990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The R-ArcGIS bridge bridges the gap between traditional ArcGIS users and statistically based R developers. ArcGIS users can now create custom tools and toolboxes that use both the spatial and statistical capabilities found in ArcGIS and R.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As an ArcGIS user, you can now access R code through geoprocessing scripts and run the scripts in ArcGIS Desktop. R users greatly benefit in their work by having direct access to an organization's GIS data through the R-ArcGIS bridge, and they also have access to the spatial analysis tools and mapping power of ArcGIS.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D4C7870-C54C-363D-EE7D-2BB40724A275}"/>
              </a:ext>
            </a:extLst>
          </p:cNvPr>
          <p:cNvSpPr txBox="1"/>
          <p:nvPr/>
        </p:nvSpPr>
        <p:spPr>
          <a:xfrm>
            <a:off x="480355" y="426850"/>
            <a:ext cx="290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INTRODUCTION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3125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地图&#10;&#10;描述已自动生成">
            <a:extLst>
              <a:ext uri="{FF2B5EF4-FFF2-40B4-BE49-F238E27FC236}">
                <a16:creationId xmlns:a16="http://schemas.microsoft.com/office/drawing/2014/main" id="{1BB8B381-3D5B-59E8-2CBC-D6CFDCF27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38" y="1262353"/>
            <a:ext cx="4510242" cy="2367877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D1E45486-EBF0-53D8-A0A3-C46733D70AB8}"/>
              </a:ext>
            </a:extLst>
          </p:cNvPr>
          <p:cNvGrpSpPr/>
          <p:nvPr/>
        </p:nvGrpSpPr>
        <p:grpSpPr>
          <a:xfrm>
            <a:off x="474038" y="3660500"/>
            <a:ext cx="4510243" cy="3070994"/>
            <a:chOff x="474038" y="3728008"/>
            <a:chExt cx="4742699" cy="3229271"/>
          </a:xfrm>
        </p:grpSpPr>
        <p:pic>
          <p:nvPicPr>
            <p:cNvPr id="6" name="图片 5" descr="乐高玩具&#10;&#10;中度可信度描述已自动生成">
              <a:extLst>
                <a:ext uri="{FF2B5EF4-FFF2-40B4-BE49-F238E27FC236}">
                  <a16:creationId xmlns:a16="http://schemas.microsoft.com/office/drawing/2014/main" id="{2F83653F-38B7-2A1B-80FC-2866DF7EB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038" y="3728011"/>
              <a:ext cx="1549025" cy="1725399"/>
            </a:xfrm>
            <a:prstGeom prst="rect">
              <a:avLst/>
            </a:prstGeom>
          </p:spPr>
        </p:pic>
        <p:pic>
          <p:nvPicPr>
            <p:cNvPr id="10" name="图片 9" descr="图片包含 电脑, 桌子, 灯光, 笔记本&#10;&#10;描述已自动生成">
              <a:extLst>
                <a:ext uri="{FF2B5EF4-FFF2-40B4-BE49-F238E27FC236}">
                  <a16:creationId xmlns:a16="http://schemas.microsoft.com/office/drawing/2014/main" id="{922D0165-F5BD-2569-251C-4DF4F4800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875" y="3728009"/>
              <a:ext cx="1549025" cy="1725399"/>
            </a:xfrm>
            <a:prstGeom prst="rect">
              <a:avLst/>
            </a:prstGeom>
          </p:spPr>
        </p:pic>
        <p:pic>
          <p:nvPicPr>
            <p:cNvPr id="19" name="图片 18" descr="桌子上有许多玩具模型&#10;&#10;中度可信度描述已自动生成">
              <a:extLst>
                <a:ext uri="{FF2B5EF4-FFF2-40B4-BE49-F238E27FC236}">
                  <a16:creationId xmlns:a16="http://schemas.microsoft.com/office/drawing/2014/main" id="{C19BEF5C-FD22-871A-445D-279F160DA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7712" y="3728008"/>
              <a:ext cx="1549025" cy="1725399"/>
            </a:xfrm>
            <a:prstGeom prst="rect">
              <a:avLst/>
            </a:prstGeom>
          </p:spPr>
        </p:pic>
        <p:pic>
          <p:nvPicPr>
            <p:cNvPr id="21" name="图片 20" descr="图形用户界面, 应用程序&#10;&#10;描述已自动生成">
              <a:extLst>
                <a:ext uri="{FF2B5EF4-FFF2-40B4-BE49-F238E27FC236}">
                  <a16:creationId xmlns:a16="http://schemas.microsoft.com/office/drawing/2014/main" id="{1D597FD0-AE4E-58BC-6575-99ED3EB95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038" y="5231880"/>
              <a:ext cx="1549025" cy="1725399"/>
            </a:xfrm>
            <a:prstGeom prst="rect">
              <a:avLst/>
            </a:prstGeom>
          </p:spPr>
        </p:pic>
        <p:pic>
          <p:nvPicPr>
            <p:cNvPr id="23" name="图片 22" descr="图片包含 桌子, 乐高, 室内, 玩具&#10;&#10;描述已自动生成">
              <a:extLst>
                <a:ext uri="{FF2B5EF4-FFF2-40B4-BE49-F238E27FC236}">
                  <a16:creationId xmlns:a16="http://schemas.microsoft.com/office/drawing/2014/main" id="{D453A6AD-7B05-6341-9AF3-EB4BD2D2F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876" y="5231879"/>
              <a:ext cx="1549025" cy="1725399"/>
            </a:xfrm>
            <a:prstGeom prst="rect">
              <a:avLst/>
            </a:prstGeom>
          </p:spPr>
        </p:pic>
        <p:pic>
          <p:nvPicPr>
            <p:cNvPr id="25" name="图片 24" descr="图示&#10;&#10;低可信度描述已自动生成">
              <a:extLst>
                <a:ext uri="{FF2B5EF4-FFF2-40B4-BE49-F238E27FC236}">
                  <a16:creationId xmlns:a16="http://schemas.microsoft.com/office/drawing/2014/main" id="{370F2458-E5A0-65CE-55A2-8D1B7F63A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7711" y="5231879"/>
              <a:ext cx="1549025" cy="1725399"/>
            </a:xfrm>
            <a:prstGeom prst="rect">
              <a:avLst/>
            </a:prstGeom>
          </p:spPr>
        </p:pic>
      </p:grpSp>
      <p:pic>
        <p:nvPicPr>
          <p:cNvPr id="2050" name="Picture 2" descr="GitHub - R-ArcGIS/r-bridge: Bridge library to connect ArcGIS and R,  including arcgisbinding R library.">
            <a:extLst>
              <a:ext uri="{FF2B5EF4-FFF2-40B4-BE49-F238E27FC236}">
                <a16:creationId xmlns:a16="http://schemas.microsoft.com/office/drawing/2014/main" id="{630BCBFA-4CC1-73BD-340D-F37B7F588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602" y="1262353"/>
            <a:ext cx="5360567" cy="268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89588D41-842D-D232-6AFA-83E1C8D42C08}"/>
              </a:ext>
            </a:extLst>
          </p:cNvPr>
          <p:cNvSpPr txBox="1"/>
          <p:nvPr/>
        </p:nvSpPr>
        <p:spPr>
          <a:xfrm>
            <a:off x="1277296" y="4952161"/>
            <a:ext cx="29037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Image&amp; Remote Sensing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DBD1A7C-A5C7-21FB-B8F9-7146BD7A9821}"/>
              </a:ext>
            </a:extLst>
          </p:cNvPr>
          <p:cNvSpPr txBox="1"/>
          <p:nvPr/>
        </p:nvSpPr>
        <p:spPr>
          <a:xfrm>
            <a:off x="3295234" y="4952160"/>
            <a:ext cx="19879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Visualization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8FC51B1-DAD8-537C-89D3-40F55FFA500C}"/>
              </a:ext>
            </a:extLst>
          </p:cNvPr>
          <p:cNvSpPr txBox="1"/>
          <p:nvPr/>
        </p:nvSpPr>
        <p:spPr>
          <a:xfrm>
            <a:off x="631543" y="6436843"/>
            <a:ext cx="11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Real-time GIS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8B76F73-016F-A9FF-A743-EB0E1C0F33BF}"/>
              </a:ext>
            </a:extLst>
          </p:cNvPr>
          <p:cNvSpPr txBox="1"/>
          <p:nvPr/>
        </p:nvSpPr>
        <p:spPr>
          <a:xfrm>
            <a:off x="2325837" y="6436842"/>
            <a:ext cx="7383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3D GIS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69CD423-CCA9-F963-05E0-08265D2FEC7E}"/>
              </a:ext>
            </a:extLst>
          </p:cNvPr>
          <p:cNvSpPr txBox="1"/>
          <p:nvPr/>
        </p:nvSpPr>
        <p:spPr>
          <a:xfrm>
            <a:off x="3103076" y="6436841"/>
            <a:ext cx="2517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Data collection&amp; management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5F9BE39-7510-A2FC-D90C-F338C9764AF3}"/>
              </a:ext>
            </a:extLst>
          </p:cNvPr>
          <p:cNvSpPr txBox="1"/>
          <p:nvPr/>
        </p:nvSpPr>
        <p:spPr>
          <a:xfrm>
            <a:off x="562222" y="4952161"/>
            <a:ext cx="1276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Space Analysis</a:t>
            </a: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016C6D49-53E6-98D3-0248-79F311B829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99890" y="4190824"/>
            <a:ext cx="5360567" cy="2259287"/>
          </a:xfrm>
          <a:prstGeom prst="rect">
            <a:avLst/>
          </a:prstGeom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9739EF41-8306-CC2B-1849-2784F9D173CB}"/>
              </a:ext>
            </a:extLst>
          </p:cNvPr>
          <p:cNvSpPr txBox="1"/>
          <p:nvPr/>
        </p:nvSpPr>
        <p:spPr>
          <a:xfrm>
            <a:off x="480355" y="426850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AUTHOR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801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E1C37E-F310-E908-DB0B-C9F5A0A524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6" b="503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4" name="图片 3" descr="形状&#10;&#10;描述已自动生成">
            <a:extLst>
              <a:ext uri="{FF2B5EF4-FFF2-40B4-BE49-F238E27FC236}">
                <a16:creationId xmlns:a16="http://schemas.microsoft.com/office/drawing/2014/main" id="{1FE67D65-4F35-40E2-4300-9D92EFBD064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8611" cy="777876"/>
          </a:xfrm>
          <a:prstGeom prst="rect">
            <a:avLst/>
          </a:prstGeom>
        </p:spPr>
      </p:pic>
      <p:pic>
        <p:nvPicPr>
          <p:cNvPr id="5" name="Picture 6" descr="University at Buffalo - YouTube">
            <a:extLst>
              <a:ext uri="{FF2B5EF4-FFF2-40B4-BE49-F238E27FC236}">
                <a16:creationId xmlns:a16="http://schemas.microsoft.com/office/drawing/2014/main" id="{5BBB0EF5-3755-6A0C-8435-079F00E1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12" y="0"/>
            <a:ext cx="777876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84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ED2B55A-0BB7-11C3-57E1-8AF40FB86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883773"/>
              </p:ext>
            </p:extLst>
          </p:nvPr>
        </p:nvGraphicFramePr>
        <p:xfrm>
          <a:off x="1120477" y="1178325"/>
          <a:ext cx="9951042" cy="44952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902345">
                  <a:extLst>
                    <a:ext uri="{9D8B030D-6E8A-4147-A177-3AD203B41FA5}">
                      <a16:colId xmlns:a16="http://schemas.microsoft.com/office/drawing/2014/main" val="3221170249"/>
                    </a:ext>
                  </a:extLst>
                </a:gridCol>
                <a:gridCol w="5048697">
                  <a:extLst>
                    <a:ext uri="{9D8B030D-6E8A-4147-A177-3AD203B41FA5}">
                      <a16:colId xmlns:a16="http://schemas.microsoft.com/office/drawing/2014/main" val="253985351"/>
                    </a:ext>
                  </a:extLst>
                </a:gridCol>
              </a:tblGrid>
              <a:tr h="30686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Functions</a:t>
                      </a:r>
                    </a:p>
                  </a:txBody>
                  <a:tcPr marL="68135" marR="68135" marT="34068" marB="34068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642559"/>
                  </a:ext>
                </a:extLst>
              </a:tr>
              <a:tr h="306865">
                <a:tc>
                  <a:txBody>
                    <a:bodyPr/>
                    <a:lstStyle/>
                    <a:p>
                      <a:r>
                        <a:rPr lang="en-US" sz="1300" b="1"/>
                        <a:t>Use</a:t>
                      </a:r>
                    </a:p>
                  </a:txBody>
                  <a:tcPr marL="68135" marR="68135" marT="34068" marB="34068" anchor="ctr"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When</a:t>
                      </a:r>
                    </a:p>
                  </a:txBody>
                  <a:tcPr marL="68135" marR="68135" marT="34068" marB="34068" anchor="ctr"/>
                </a:tc>
                <a:extLst>
                  <a:ext uri="{0D108BD9-81ED-4DB2-BD59-A6C34878D82A}">
                    <a16:rowId xmlns:a16="http://schemas.microsoft.com/office/drawing/2014/main" val="3439238314"/>
                  </a:ext>
                </a:extLst>
              </a:tr>
              <a:tr h="510659">
                <a:tc>
                  <a:txBody>
                    <a:bodyPr/>
                    <a:lstStyle/>
                    <a:p>
                      <a:r>
                        <a:rPr lang="en-US" sz="1300" u="sng" dirty="0" err="1"/>
                        <a:t>arc.open</a:t>
                      </a:r>
                      <a:r>
                        <a:rPr lang="en-US" sz="1300" u="sng" dirty="0"/>
                        <a:t>(path)</a:t>
                      </a:r>
                    </a:p>
                  </a:txBody>
                  <a:tcPr marL="68135" marR="68135" marT="34068" marB="34068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Loading ArcGIS datasets, tables, and layers into an R workspace.</a:t>
                      </a:r>
                    </a:p>
                  </a:txBody>
                  <a:tcPr marL="68135" marR="68135" marT="34068" marB="34068" anchor="ctr"/>
                </a:tc>
                <a:extLst>
                  <a:ext uri="{0D108BD9-81ED-4DB2-BD59-A6C34878D82A}">
                    <a16:rowId xmlns:a16="http://schemas.microsoft.com/office/drawing/2014/main" val="3886524213"/>
                  </a:ext>
                </a:extLst>
              </a:tr>
              <a:tr h="510659">
                <a:tc>
                  <a:txBody>
                    <a:bodyPr/>
                    <a:lstStyle/>
                    <a:p>
                      <a:r>
                        <a:rPr lang="en-US" sz="1300" u="sng" dirty="0" err="1"/>
                        <a:t>arc.select</a:t>
                      </a:r>
                      <a:r>
                        <a:rPr lang="en-US" sz="1300" u="sng" dirty="0"/>
                        <a:t>(object, fields, </a:t>
                      </a:r>
                      <a:r>
                        <a:rPr lang="en-US" sz="1300" u="sng" dirty="0" err="1"/>
                        <a:t>where_clause</a:t>
                      </a:r>
                      <a:r>
                        <a:rPr lang="en-US" sz="1300" u="sng" dirty="0"/>
                        <a:t>, selected, </a:t>
                      </a:r>
                      <a:r>
                        <a:rPr lang="en-US" sz="1300" u="sng" dirty="0" err="1"/>
                        <a:t>spatial_reference</a:t>
                      </a:r>
                      <a:r>
                        <a:rPr lang="en-US" sz="1300" u="sng" dirty="0"/>
                        <a:t>)</a:t>
                      </a:r>
                    </a:p>
                  </a:txBody>
                  <a:tcPr marL="68135" marR="68135" marT="34068" marB="34068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Loading a subset of the dataset into an R data frame based on specified fields and where_clause.</a:t>
                      </a:r>
                    </a:p>
                  </a:txBody>
                  <a:tcPr marL="68135" marR="68135" marT="34068" marB="34068" anchor="ctr"/>
                </a:tc>
                <a:extLst>
                  <a:ext uri="{0D108BD9-81ED-4DB2-BD59-A6C34878D82A}">
                    <a16:rowId xmlns:a16="http://schemas.microsoft.com/office/drawing/2014/main" val="2266266171"/>
                  </a:ext>
                </a:extLst>
              </a:tr>
              <a:tr h="306865">
                <a:tc>
                  <a:txBody>
                    <a:bodyPr/>
                    <a:lstStyle/>
                    <a:p>
                      <a:r>
                        <a:rPr lang="en-US" sz="1300"/>
                        <a:t>arc.shape(dataframe)</a:t>
                      </a:r>
                    </a:p>
                  </a:txBody>
                  <a:tcPr marL="68135" marR="68135" marT="34068" marB="34068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The shape object is required for analysis. </a:t>
                      </a:r>
                    </a:p>
                  </a:txBody>
                  <a:tcPr marL="68135" marR="68135" marT="34068" marB="34068" anchor="ctr"/>
                </a:tc>
                <a:extLst>
                  <a:ext uri="{0D108BD9-81ED-4DB2-BD59-A6C34878D82A}">
                    <a16:rowId xmlns:a16="http://schemas.microsoft.com/office/drawing/2014/main" val="2340676735"/>
                  </a:ext>
                </a:extLst>
              </a:tr>
              <a:tr h="306865">
                <a:tc>
                  <a:txBody>
                    <a:bodyPr/>
                    <a:lstStyle/>
                    <a:p>
                      <a:r>
                        <a:rPr lang="en-US" sz="1300"/>
                        <a:t>arc.shape2sp(dataframe)</a:t>
                      </a:r>
                    </a:p>
                  </a:txBody>
                  <a:tcPr marL="68135" marR="68135" marT="34068" marB="34068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Converting from an arc.shape_class to an sp object.</a:t>
                      </a:r>
                    </a:p>
                  </a:txBody>
                  <a:tcPr marL="68135" marR="68135" marT="34068" marB="34068" anchor="ctr"/>
                </a:tc>
                <a:extLst>
                  <a:ext uri="{0D108BD9-81ED-4DB2-BD59-A6C34878D82A}">
                    <a16:rowId xmlns:a16="http://schemas.microsoft.com/office/drawing/2014/main" val="1077226389"/>
                  </a:ext>
                </a:extLst>
              </a:tr>
              <a:tr h="510659">
                <a:tc>
                  <a:txBody>
                    <a:bodyPr/>
                    <a:lstStyle/>
                    <a:p>
                      <a:r>
                        <a:rPr lang="en-US" sz="1300"/>
                        <a:t>arc.sp2data(sp dataframe)</a:t>
                      </a:r>
                    </a:p>
                  </a:txBody>
                  <a:tcPr marL="68135" marR="68135" marT="34068" marB="34068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Converting from an sp data frame object to an arc.dataframe object.</a:t>
                      </a:r>
                    </a:p>
                  </a:txBody>
                  <a:tcPr marL="68135" marR="68135" marT="34068" marB="34068" anchor="ctr"/>
                </a:tc>
                <a:extLst>
                  <a:ext uri="{0D108BD9-81ED-4DB2-BD59-A6C34878D82A}">
                    <a16:rowId xmlns:a16="http://schemas.microsoft.com/office/drawing/2014/main" val="3180471030"/>
                  </a:ext>
                </a:extLst>
              </a:tr>
              <a:tr h="510659">
                <a:tc>
                  <a:txBody>
                    <a:bodyPr/>
                    <a:lstStyle/>
                    <a:p>
                      <a:r>
                        <a:rPr lang="en-US" sz="1300"/>
                        <a:t>arc.data2sp(dataframe)</a:t>
                      </a:r>
                    </a:p>
                  </a:txBody>
                  <a:tcPr marL="68135" marR="68135" marT="34068" marB="34068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Converting from an </a:t>
                      </a:r>
                      <a:r>
                        <a:rPr lang="en-US" sz="1300" dirty="0" err="1"/>
                        <a:t>arc.data</a:t>
                      </a:r>
                      <a:r>
                        <a:rPr lang="en-US" sz="1300" dirty="0"/>
                        <a:t> frame object to an </a:t>
                      </a:r>
                      <a:r>
                        <a:rPr lang="en-US" sz="1300" dirty="0" err="1"/>
                        <a:t>sp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dataframe</a:t>
                      </a:r>
                      <a:r>
                        <a:rPr lang="en-US" sz="1300" dirty="0"/>
                        <a:t> object.</a:t>
                      </a:r>
                    </a:p>
                  </a:txBody>
                  <a:tcPr marL="68135" marR="68135" marT="34068" marB="34068" anchor="ctr"/>
                </a:tc>
                <a:extLst>
                  <a:ext uri="{0D108BD9-81ED-4DB2-BD59-A6C34878D82A}">
                    <a16:rowId xmlns:a16="http://schemas.microsoft.com/office/drawing/2014/main" val="3289305364"/>
                  </a:ext>
                </a:extLst>
              </a:tr>
              <a:tr h="714452">
                <a:tc>
                  <a:txBody>
                    <a:bodyPr/>
                    <a:lstStyle/>
                    <a:p>
                      <a:r>
                        <a:rPr lang="en-US" sz="1300"/>
                        <a:t>arc.shapeinfo(arc.shape(dataframe))</a:t>
                      </a:r>
                    </a:p>
                  </a:txBody>
                  <a:tcPr marL="68135" marR="68135" marT="34068" marB="34068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Information about the geometries stored in the dataset is required. Type of geometry and spatial reference are some of the items returned. </a:t>
                      </a:r>
                    </a:p>
                  </a:txBody>
                  <a:tcPr marL="68135" marR="68135" marT="34068" marB="34068" anchor="ctr"/>
                </a:tc>
                <a:extLst>
                  <a:ext uri="{0D108BD9-81ED-4DB2-BD59-A6C34878D82A}">
                    <a16:rowId xmlns:a16="http://schemas.microsoft.com/office/drawing/2014/main" val="768193349"/>
                  </a:ext>
                </a:extLst>
              </a:tr>
              <a:tr h="510659">
                <a:tc>
                  <a:txBody>
                    <a:bodyPr/>
                    <a:lstStyle/>
                    <a:p>
                      <a:r>
                        <a:rPr lang="en-US" sz="1300"/>
                        <a:t>arc.write(path, data, coords = NULL, shape_info = NULL, overwrite = FALSE)</a:t>
                      </a:r>
                    </a:p>
                  </a:txBody>
                  <a:tcPr marL="68135" marR="68135" marT="34068" marB="34068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Exporting a data frame object to an ArcGIS dataset. </a:t>
                      </a:r>
                    </a:p>
                  </a:txBody>
                  <a:tcPr marL="68135" marR="68135" marT="34068" marB="34068" anchor="ctr"/>
                </a:tc>
                <a:extLst>
                  <a:ext uri="{0D108BD9-81ED-4DB2-BD59-A6C34878D82A}">
                    <a16:rowId xmlns:a16="http://schemas.microsoft.com/office/drawing/2014/main" val="2583440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73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A6DB86-E77A-B30D-979E-E22727C47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82" y="1101525"/>
            <a:ext cx="9987106" cy="504349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ED2D098-BA60-1DD8-548F-A760595A3369}"/>
              </a:ext>
            </a:extLst>
          </p:cNvPr>
          <p:cNvSpPr txBox="1"/>
          <p:nvPr/>
        </p:nvSpPr>
        <p:spPr>
          <a:xfrm>
            <a:off x="741937" y="662676"/>
            <a:ext cx="940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Loading a dataset into R, and finding the mean number of accidents per year per mile on I-15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51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646</Words>
  <Application>Microsoft Office PowerPoint</Application>
  <PresentationFormat>宽屏</PresentationFormat>
  <Paragraphs>40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PingFang SC</vt:lpstr>
      <vt:lpstr>等线</vt:lpstr>
      <vt:lpstr>等线 Light</vt:lpstr>
      <vt:lpstr>Arial</vt:lpstr>
      <vt:lpstr>Open Sans</vt:lpstr>
      <vt:lpstr>Source Sans Pro</vt:lpstr>
      <vt:lpstr>Tw Cen MT</vt:lpstr>
      <vt:lpstr>Office 主题​​</vt:lpstr>
      <vt:lpstr>Intro to R-ArcGIS Bridge: the arcgisbinding Package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R-ArcGIS Bridge: the arcgisbinding Package</dc:title>
  <dc:creator>Yixuan Zhao</dc:creator>
  <cp:lastModifiedBy>Yixuan Zhao</cp:lastModifiedBy>
  <cp:revision>1</cp:revision>
  <dcterms:created xsi:type="dcterms:W3CDTF">2022-09-04T20:21:41Z</dcterms:created>
  <dcterms:modified xsi:type="dcterms:W3CDTF">2022-09-04T23:34:55Z</dcterms:modified>
</cp:coreProperties>
</file>