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332" y="4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0A79-D0C6-B8F2-EFAF-75A06EC5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800FA-F774-F174-3E1F-735069F77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61A06-7953-9C74-81A2-077EEC9F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CA0-745D-47D6-BCA2-F42DE28D715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BAC3-66F5-08E8-683A-D51FE75F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07025-13B5-A399-7BAC-108A6AE8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50B5-C508-4D7F-A900-5D9700294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9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C3E3-F0EC-45D6-AA51-D3606628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A8982-D7E4-9793-D16F-60C64E187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2272E-C972-BB33-AE54-D567ACDC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CA0-745D-47D6-BCA2-F42DE28D715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99854-F599-B5B9-F74C-F24B57BA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F1DF4-FF70-25C3-0537-13FD4E6C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50B5-C508-4D7F-A900-5D9700294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9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2479B-3B6D-76D3-78E9-93D769E25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7A8CF-589D-454F-F3E7-D70D536C1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61EE-0419-B4DD-9A46-0BEB2F99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CA0-745D-47D6-BCA2-F42DE28D715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A84FF-EBCF-6D02-2EEB-253AC075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700D-E888-C756-2255-D0F9BF1E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50B5-C508-4D7F-A900-5D9700294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21E4-C5B3-852F-D89F-4DD44018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49DC-FDD6-BFE0-8D09-B92AB496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34E-890F-A5D3-202D-D6BAA540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CA0-745D-47D6-BCA2-F42DE28D715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E3142-A8D9-5AA2-1D6C-6C89477B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EE145-BA73-0575-C375-EFAF18EC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50B5-C508-4D7F-A900-5D9700294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6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C1A6-92EF-9AE3-E974-FC552900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2E58F-9E3E-7FBB-E086-4429AEAA2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9398-18B7-3ED9-2295-F530A4C4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CA0-745D-47D6-BCA2-F42DE28D715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81401-83A4-1DE7-1D12-24AC5C68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ADE21-B1C4-294D-B84D-E6D2251D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50B5-C508-4D7F-A900-5D9700294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711E-2C77-BCC9-A7F5-7C847EA7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2304-BABA-8998-32E5-A144E954E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272E-C150-2CDC-9EC9-09737E238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C532-F4FE-1D2D-EEE9-9DC1FD36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CA0-745D-47D6-BCA2-F42DE28D715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88D5F-0A83-A1CF-9E97-5C2EF0CE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8C173-91D4-2546-9CB6-6A13BD74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50B5-C508-4D7F-A900-5D9700294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0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D6DB-70CC-DBAA-CF47-1BFCE8ED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DBB86-FD98-20F5-C4E0-C3E980179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EF8CC-8BC8-07AA-C01D-3A036105F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D7378-D2DE-6E10-9AF9-21A7BFC93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8D148-27C4-AFEE-71E4-D60C3E3CD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32D3C-3EE3-4337-D1A5-2942257F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CA0-745D-47D6-BCA2-F42DE28D715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DAEDF-3173-BD84-F7FB-F134641E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B7321-0631-4860-C62A-9DC07D21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50B5-C508-4D7F-A900-5D9700294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3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6B6A-5D4C-88CB-A47B-E519C674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C71D6-27B1-5B8C-ADB4-9FA8C0E3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CA0-745D-47D6-BCA2-F42DE28D715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64A15-9566-7A24-6453-A9A41966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2E06F-14C9-2367-028E-C0B486F3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50B5-C508-4D7F-A900-5D9700294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66543-A8DC-2588-D837-AA3B9FB2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CA0-745D-47D6-BCA2-F42DE28D715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52F67-009D-28C5-3794-BDE5DD01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D2E8D-1BB0-F81E-7B69-F29ED657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50B5-C508-4D7F-A900-5D9700294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3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635F-2421-B789-E1A0-88BD5D79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B374-3F13-31C1-C40A-28792279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BB967-7DDA-104F-4EA7-389D42788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7A568-2C93-9E27-BFCD-BE85D758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CA0-745D-47D6-BCA2-F42DE28D715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054A5-7E3B-C1BD-E6C6-F8CF6840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0BB2-070C-7471-4295-DFA31319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50B5-C508-4D7F-A900-5D9700294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0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9EFA-7907-C0F5-4F1A-3D70CEE1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DE353-834E-1364-E7A3-937A94636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44FBE-8747-7539-6C50-695240D5E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1066E-A3E6-CBC3-4C6E-1AEEAD63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0CA0-745D-47D6-BCA2-F42DE28D715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F01BB-9805-8EE5-1613-5BC30807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0335D-D53C-9F5F-9095-3FB079FB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50B5-C508-4D7F-A900-5D9700294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2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AEB89-B401-38A3-3505-83A4C8A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91FF7-903A-E290-A74E-C4F84707C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3C9B-6780-4076-E985-F75170681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10CA0-745D-47D6-BCA2-F42DE28D715D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06F4-3CBC-79D8-F008-FEEB7112C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7F289-F04A-16C3-AFB2-4E8D64CB9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50B5-C508-4D7F-A900-5D9700294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9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iss.nasa.gov/tmp/gistemp/STATIONS/tmp_USW00014733_14_0_1/station.tx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C51DC-1299-9BD8-D39A-3620D5248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altLang="zh-CN" sz="6600" b="0" i="0">
                <a:effectLst/>
                <a:latin typeface="Source Sans Pro" panose="020B0503030403020204" pitchFamily="34" charset="0"/>
              </a:rPr>
              <a:t>My grandfather says summers are getting hotter</a:t>
            </a:r>
            <a:endParaRPr lang="zh-CN" alt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90DC5-3AB0-8D5E-82A4-4B659004C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Yixuan Zhao;</a:t>
            </a:r>
            <a:r>
              <a:rPr lang="en-US" altLang="zh-CN" dirty="0"/>
              <a:t> Ehsan </a:t>
            </a:r>
            <a:r>
              <a:rPr lang="en-US" altLang="zh-CN" dirty="0" err="1"/>
              <a:t>Ul</a:t>
            </a:r>
            <a:r>
              <a:rPr lang="en-US" altLang="zh-CN" dirty="0"/>
              <a:t> Hoque </a:t>
            </a:r>
            <a:r>
              <a:rPr lang="en-US" altLang="zh-CN" dirty="0" err="1"/>
              <a:t>Tanim</a:t>
            </a:r>
            <a:r>
              <a:rPr lang="en-US" altLang="zh-CN" dirty="0"/>
              <a:t>; Hang Tian</a:t>
            </a:r>
          </a:p>
          <a:p>
            <a:r>
              <a:rPr lang="en-US" altLang="zh-CN" dirty="0"/>
              <a:t>SUNY-BUFFALO-GEO-511-SDS</a:t>
            </a:r>
          </a:p>
          <a:p>
            <a:r>
              <a:rPr lang="en-US" altLang="zh-CN" dirty="0"/>
              <a:t>Week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73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DCA5F7-67BE-FE4B-A104-EB43D83A6018}"/>
              </a:ext>
            </a:extLst>
          </p:cNvPr>
          <p:cNvSpPr txBox="1"/>
          <p:nvPr/>
        </p:nvSpPr>
        <p:spPr>
          <a:xfrm>
            <a:off x="2764841" y="36415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Load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84D40-2332-0682-4835-54112E797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12" r="58815" b="2"/>
          <a:stretch/>
        </p:blipFill>
        <p:spPr>
          <a:xfrm>
            <a:off x="20" y="10"/>
            <a:ext cx="2361343" cy="6857990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AE5DF8-1918-1063-E688-7E2AD01EA6AB}"/>
              </a:ext>
            </a:extLst>
          </p:cNvPr>
          <p:cNvSpPr txBox="1"/>
          <p:nvPr/>
        </p:nvSpPr>
        <p:spPr>
          <a:xfrm>
            <a:off x="2764841" y="1853262"/>
            <a:ext cx="9227867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BD88F"/>
                </a:solidFill>
                <a:effectLst/>
                <a:latin typeface="Operator Mono"/>
              </a:rPr>
              <a:t>library</a:t>
            </a:r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(</a:t>
            </a:r>
            <a:r>
              <a:rPr lang="en-US" altLang="zh-CN" sz="1600" b="0" dirty="0" err="1">
                <a:solidFill>
                  <a:srgbClr val="F7F1FF"/>
                </a:solidFill>
                <a:effectLst/>
                <a:latin typeface="Operator Mono"/>
              </a:rPr>
              <a:t>tidyverse</a:t>
            </a:r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)</a:t>
            </a:r>
          </a:p>
          <a:p>
            <a:r>
              <a:rPr lang="en-US" altLang="zh-CN" sz="1600" b="0" i="1" dirty="0">
                <a:solidFill>
                  <a:srgbClr val="69676C"/>
                </a:solidFill>
                <a:effectLst/>
                <a:latin typeface="Operator Mono"/>
              </a:rPr>
              <a:t># define the link to the data - you can try this in your browser too.  Note that the URL ends in .txt.</a:t>
            </a:r>
            <a:endParaRPr lang="en-US" altLang="zh-CN" sz="1600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sz="1600" b="0" i="1" dirty="0" err="1">
                <a:solidFill>
                  <a:srgbClr val="FD9353"/>
                </a:solidFill>
                <a:effectLst/>
                <a:latin typeface="Operator Mono"/>
              </a:rPr>
              <a:t>dataurl</a:t>
            </a:r>
            <a:r>
              <a:rPr lang="en-US" altLang="zh-CN" sz="1600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  <a:hlinkClick r:id="rId3"/>
              </a:rPr>
              <a:t>https://data.giss.nasa.gov/tmp/gistemp/STATIONS/tmp_USW00014733_14_0_1/station.txt</a:t>
            </a:r>
            <a:endParaRPr lang="en-US" altLang="zh-CN" sz="1600" b="0" dirty="0">
              <a:solidFill>
                <a:srgbClr val="8B888F"/>
              </a:solidFill>
              <a:effectLst/>
              <a:latin typeface="Operator Mono"/>
            </a:endParaRPr>
          </a:p>
          <a:p>
            <a:r>
              <a:rPr lang="en-US" altLang="zh-CN" sz="1600" b="0" i="1" dirty="0">
                <a:solidFill>
                  <a:srgbClr val="69676C"/>
                </a:solidFill>
                <a:effectLst/>
                <a:latin typeface="Operator Mono"/>
              </a:rPr>
              <a:t>#the next line tells the NASA site to create the temporary file</a:t>
            </a:r>
            <a:endParaRPr lang="en-US" altLang="zh-CN" sz="1600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sz="1600" b="0" dirty="0" err="1">
                <a:solidFill>
                  <a:srgbClr val="F7F1FF"/>
                </a:solidFill>
                <a:effectLst/>
                <a:latin typeface="Operator Mono"/>
              </a:rPr>
              <a:t>httr</a:t>
            </a:r>
            <a:r>
              <a:rPr lang="en-US" altLang="zh-CN" sz="1600" b="0" dirty="0">
                <a:solidFill>
                  <a:srgbClr val="FC618D"/>
                </a:solidFill>
                <a:effectLst/>
                <a:latin typeface="Operator Mono"/>
              </a:rPr>
              <a:t>::</a:t>
            </a:r>
            <a:r>
              <a:rPr lang="en-US" altLang="zh-CN" sz="1600" b="0" dirty="0">
                <a:solidFill>
                  <a:srgbClr val="7BD88F"/>
                </a:solidFill>
                <a:effectLst/>
                <a:latin typeface="Operator Mono"/>
              </a:rPr>
              <a:t>GET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("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https://data.giss.nasa.gov/</a:t>
            </a:r>
            <a:r>
              <a:rPr lang="en-US" altLang="zh-CN" sz="1600" b="0" dirty="0" err="1">
                <a:solidFill>
                  <a:srgbClr val="FCE566"/>
                </a:solidFill>
                <a:effectLst/>
                <a:latin typeface="Operator Mono"/>
              </a:rPr>
              <a:t>cgi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-bin/</a:t>
            </a:r>
            <a:r>
              <a:rPr lang="en-US" altLang="zh-CN" sz="1600" b="0" dirty="0" err="1">
                <a:solidFill>
                  <a:srgbClr val="FCE566"/>
                </a:solidFill>
                <a:effectLst/>
                <a:latin typeface="Operator Mono"/>
              </a:rPr>
              <a:t>gistemp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/stdata_show_v4.cgi?id=USW00014733&amp;ds=14&amp;dt=1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")</a:t>
            </a:r>
            <a:endParaRPr lang="en-US" altLang="zh-CN" sz="1600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sz="1600" b="0" i="1" dirty="0">
                <a:solidFill>
                  <a:srgbClr val="69676C"/>
                </a:solidFill>
                <a:effectLst/>
                <a:latin typeface="Operator Mono"/>
              </a:rPr>
              <a:t># the next lines download the data</a:t>
            </a:r>
            <a:endParaRPr lang="en-US" altLang="zh-CN" sz="1600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sz="1600" b="0" i="1" dirty="0">
                <a:solidFill>
                  <a:srgbClr val="FD9353"/>
                </a:solidFill>
                <a:effectLst/>
                <a:latin typeface="Operator Mono"/>
              </a:rPr>
              <a:t>temp</a:t>
            </a:r>
            <a:r>
              <a:rPr lang="en-US" altLang="zh-CN" sz="1600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600" b="0" dirty="0" err="1">
                <a:solidFill>
                  <a:srgbClr val="7BD88F"/>
                </a:solidFill>
                <a:effectLst/>
                <a:latin typeface="Operator Mono"/>
              </a:rPr>
              <a:t>read_table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sz="1600" b="0" dirty="0" err="1">
                <a:solidFill>
                  <a:srgbClr val="F7F1FF"/>
                </a:solidFill>
                <a:effectLst/>
                <a:latin typeface="Operator Mono"/>
              </a:rPr>
              <a:t>dataurl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endParaRPr lang="en-US" altLang="zh-CN" sz="1600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              </a:t>
            </a:r>
            <a:r>
              <a:rPr lang="en-US" altLang="zh-CN" sz="1600" b="0" i="1" dirty="0">
                <a:solidFill>
                  <a:srgbClr val="FD9353"/>
                </a:solidFill>
                <a:effectLst/>
                <a:latin typeface="Operator Mono"/>
              </a:rPr>
              <a:t>skip</a:t>
            </a:r>
            <a:r>
              <a:rPr lang="en-US" altLang="zh-CN" sz="1600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600" b="0" dirty="0">
                <a:solidFill>
                  <a:srgbClr val="948AE3"/>
                </a:solidFill>
                <a:effectLst/>
                <a:latin typeface="Operator Mono"/>
              </a:rPr>
              <a:t>3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600" b="0" i="1" dirty="0">
                <a:solidFill>
                  <a:srgbClr val="69676C"/>
                </a:solidFill>
                <a:effectLst/>
                <a:latin typeface="Operator Mono"/>
              </a:rPr>
              <a:t>#skip the first line which has column names</a:t>
            </a:r>
            <a:endParaRPr lang="en-US" altLang="zh-CN" sz="1600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              </a:t>
            </a:r>
            <a:r>
              <a:rPr lang="en-US" altLang="zh-CN" sz="1600" b="0" i="1" dirty="0" err="1">
                <a:solidFill>
                  <a:srgbClr val="FD9353"/>
                </a:solidFill>
                <a:effectLst/>
                <a:latin typeface="Operator Mono"/>
              </a:rPr>
              <a:t>na</a:t>
            </a:r>
            <a:r>
              <a:rPr lang="en-US" altLang="zh-CN" sz="1600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999.90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600" b="0" i="1" dirty="0">
                <a:solidFill>
                  <a:srgbClr val="69676C"/>
                </a:solidFill>
                <a:effectLst/>
                <a:latin typeface="Operator Mono"/>
              </a:rPr>
              <a:t># tell R that 999.90 means missing in this dataset</a:t>
            </a:r>
            <a:endParaRPr lang="en-US" altLang="zh-CN" sz="1600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              </a:t>
            </a:r>
            <a:r>
              <a:rPr lang="en-US" altLang="zh-CN" sz="1600" b="0" i="1" dirty="0" err="1">
                <a:solidFill>
                  <a:srgbClr val="FD9353"/>
                </a:solidFill>
                <a:effectLst/>
                <a:latin typeface="Operator Mono"/>
              </a:rPr>
              <a:t>col_names</a:t>
            </a:r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600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600" b="0" dirty="0">
                <a:solidFill>
                  <a:srgbClr val="7BD88F"/>
                </a:solidFill>
                <a:effectLst/>
                <a:latin typeface="Operator Mono"/>
              </a:rPr>
              <a:t>c</a:t>
            </a:r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(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YEAR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JAN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FEB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MAR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600" b="0" i="1" dirty="0">
                <a:solidFill>
                  <a:srgbClr val="69676C"/>
                </a:solidFill>
                <a:effectLst/>
                <a:latin typeface="Operator Mono"/>
              </a:rPr>
              <a:t># define column names </a:t>
            </a:r>
            <a:endParaRPr lang="en-US" altLang="zh-CN" sz="1600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                            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APR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MAY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JUN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JUL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  </a:t>
            </a:r>
          </a:p>
          <a:p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                            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AUG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SEP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OCT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NOV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  </a:t>
            </a:r>
          </a:p>
          <a:p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                            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DEC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DJF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MAM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JJA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  </a:t>
            </a:r>
          </a:p>
          <a:p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                            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sz="1600" b="0" dirty="0">
                <a:solidFill>
                  <a:srgbClr val="FCE566"/>
                </a:solidFill>
                <a:effectLst/>
                <a:latin typeface="Operator Mono"/>
              </a:rPr>
              <a:t>SON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","</a:t>
            </a:r>
            <a:r>
              <a:rPr lang="en-US" altLang="zh-CN" sz="1600" b="0" dirty="0" err="1">
                <a:solidFill>
                  <a:srgbClr val="FCE566"/>
                </a:solidFill>
                <a:effectLst/>
                <a:latin typeface="Operator Mono"/>
              </a:rPr>
              <a:t>metANN</a:t>
            </a:r>
            <a:r>
              <a:rPr lang="en-US" altLang="zh-CN" sz="1600" b="0" dirty="0">
                <a:solidFill>
                  <a:srgbClr val="8B888F"/>
                </a:solidFill>
                <a:effectLst/>
                <a:latin typeface="Operator Mono"/>
              </a:rPr>
              <a:t>")</a:t>
            </a:r>
            <a:r>
              <a:rPr lang="en-US" altLang="zh-CN" sz="1600" b="0" dirty="0">
                <a:solidFill>
                  <a:srgbClr val="F7F1FF"/>
                </a:solidFill>
                <a:effectLst/>
                <a:latin typeface="Operator Mono"/>
              </a:rPr>
              <a:t>)</a:t>
            </a:r>
          </a:p>
          <a:p>
            <a:r>
              <a:rPr lang="en-US" altLang="zh-CN" sz="1600" b="0" i="1" dirty="0">
                <a:solidFill>
                  <a:srgbClr val="69676C"/>
                </a:solidFill>
                <a:effectLst/>
                <a:latin typeface="Operator Mono"/>
              </a:rPr>
              <a:t># renaming is necessary </a:t>
            </a:r>
            <a:r>
              <a:rPr lang="en-US" altLang="zh-CN" sz="1600" b="0" i="1" dirty="0" err="1">
                <a:solidFill>
                  <a:srgbClr val="69676C"/>
                </a:solidFill>
                <a:effectLst/>
                <a:latin typeface="Operator Mono"/>
              </a:rPr>
              <a:t>becuase</a:t>
            </a:r>
            <a:r>
              <a:rPr lang="en-US" altLang="zh-CN" sz="1600" b="0" i="1" dirty="0">
                <a:solidFill>
                  <a:srgbClr val="69676C"/>
                </a:solidFill>
                <a:effectLst/>
                <a:latin typeface="Operator Mono"/>
              </a:rPr>
              <a:t> they used dashes ("-")</a:t>
            </a:r>
            <a:endParaRPr lang="en-US" altLang="zh-CN" sz="1600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sz="1600" b="0" i="1" dirty="0">
                <a:solidFill>
                  <a:srgbClr val="69676C"/>
                </a:solidFill>
                <a:effectLst/>
                <a:latin typeface="Operator Mono"/>
              </a:rPr>
              <a:t># in the column names and R doesn't like that.</a:t>
            </a:r>
            <a:endParaRPr lang="en-US" altLang="zh-CN" sz="1600" b="0" dirty="0">
              <a:solidFill>
                <a:srgbClr val="F7F1FF"/>
              </a:solidFill>
              <a:effectLst/>
              <a:latin typeface="Operator Mono"/>
            </a:endParaRPr>
          </a:p>
          <a:p>
            <a:endParaRPr lang="en-US" altLang="zh-CN" sz="1600" b="0" dirty="0">
              <a:solidFill>
                <a:srgbClr val="F7F1FF"/>
              </a:solidFill>
              <a:effectLst/>
              <a:latin typeface="Operator Mono"/>
            </a:endParaRPr>
          </a:p>
        </p:txBody>
      </p:sp>
    </p:spTree>
    <p:extLst>
      <p:ext uri="{BB962C8B-B14F-4D97-AF65-F5344CB8AC3E}">
        <p14:creationId xmlns:p14="http://schemas.microsoft.com/office/powerpoint/2010/main" val="239225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C577C-AB53-3A7D-D390-C463F60E7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66" y="2388532"/>
            <a:ext cx="8992457" cy="2900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047F84-B12B-088C-F9D7-092721E01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12" r="58815" b="2"/>
          <a:stretch/>
        </p:blipFill>
        <p:spPr>
          <a:xfrm>
            <a:off x="20" y="10"/>
            <a:ext cx="2361343" cy="685799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E558CA-8BA2-4F57-0CC0-AD61C1A4716C}"/>
              </a:ext>
            </a:extLst>
          </p:cNvPr>
          <p:cNvSpPr txBox="1"/>
          <p:nvPr/>
        </p:nvSpPr>
        <p:spPr>
          <a:xfrm>
            <a:off x="2764841" y="36415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How looks like</a:t>
            </a:r>
          </a:p>
        </p:txBody>
      </p:sp>
    </p:spTree>
    <p:extLst>
      <p:ext uri="{BB962C8B-B14F-4D97-AF65-F5344CB8AC3E}">
        <p14:creationId xmlns:p14="http://schemas.microsoft.com/office/powerpoint/2010/main" val="24666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157283-CBD8-A29C-B03A-E39B56889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12" r="58815" b="2"/>
          <a:stretch/>
        </p:blipFill>
        <p:spPr>
          <a:xfrm>
            <a:off x="20" y="10"/>
            <a:ext cx="2361343" cy="6857990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8902C2-79C6-161F-1514-EA039B9FE671}"/>
              </a:ext>
            </a:extLst>
          </p:cNvPr>
          <p:cNvSpPr txBox="1"/>
          <p:nvPr/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processing and 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424C1-1108-8EBA-5FDD-9996772C5064}"/>
              </a:ext>
            </a:extLst>
          </p:cNvPr>
          <p:cNvSpPr txBox="1"/>
          <p:nvPr/>
        </p:nvSpPr>
        <p:spPr>
          <a:xfrm>
            <a:off x="4038600" y="1165225"/>
            <a:ext cx="2438400" cy="4524375"/>
          </a:xfrm>
          <a:prstGeom prst="rect">
            <a:avLst/>
          </a:prstGeom>
          <a:solidFill>
            <a:schemeClr val="tx1"/>
          </a:solidFill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500" b="0" i="1" dirty="0" err="1">
                <a:solidFill>
                  <a:srgbClr val="FD9353"/>
                </a:solidFill>
                <a:effectLst/>
                <a:latin typeface="Operator Mono"/>
              </a:rPr>
              <a:t>dat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 temp</a:t>
            </a:r>
            <a:r>
              <a:rPr lang="en-US" altLang="zh-CN" sz="1500" b="0" dirty="0">
                <a:solidFill>
                  <a:srgbClr val="8B888F"/>
                </a:solidFill>
                <a:effectLst/>
                <a:latin typeface="Operator Mono"/>
              </a:rPr>
              <a:t>[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,</a:t>
            </a:r>
            <a:r>
              <a:rPr lang="en-US" altLang="zh-CN" sz="1500" b="0" dirty="0">
                <a:solidFill>
                  <a:srgbClr val="948AE3"/>
                </a:solidFill>
                <a:effectLst/>
                <a:latin typeface="Operator Mono"/>
              </a:rPr>
              <a:t>7</a:t>
            </a:r>
            <a:r>
              <a:rPr lang="en-US" altLang="zh-CN" sz="1500" b="0" dirty="0">
                <a:solidFill>
                  <a:srgbClr val="FC618D"/>
                </a:solidFill>
                <a:effectLst/>
                <a:latin typeface="Operator Mono"/>
              </a:rPr>
              <a:t>:</a:t>
            </a:r>
            <a:r>
              <a:rPr lang="en-US" altLang="zh-CN" sz="1500" b="0" dirty="0">
                <a:solidFill>
                  <a:srgbClr val="948AE3"/>
                </a:solidFill>
                <a:effectLst/>
                <a:latin typeface="Operator Mono"/>
              </a:rPr>
              <a:t>9</a:t>
            </a:r>
            <a:r>
              <a:rPr lang="en-US" altLang="zh-CN" sz="1500" b="0" dirty="0">
                <a:solidFill>
                  <a:srgbClr val="8B888F"/>
                </a:solidFill>
                <a:effectLst/>
                <a:latin typeface="Operator Mono"/>
              </a:rPr>
              <a:t>] # Extract column JJA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1500" b="0" dirty="0">
              <a:solidFill>
                <a:srgbClr val="F7F1FF"/>
              </a:solidFill>
              <a:effectLst/>
              <a:latin typeface="Operator Mon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500" b="0" i="1" dirty="0">
                <a:solidFill>
                  <a:srgbClr val="FD9353"/>
                </a:solidFill>
                <a:effectLst/>
                <a:latin typeface="Operator Mono"/>
              </a:rPr>
              <a:t>years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 temp</a:t>
            </a:r>
            <a:r>
              <a:rPr lang="en-US" altLang="zh-CN" sz="1500" b="0" dirty="0">
                <a:solidFill>
                  <a:srgbClr val="8B888F"/>
                </a:solidFill>
                <a:effectLst/>
                <a:latin typeface="Operator Mono"/>
              </a:rPr>
              <a:t>[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,</a:t>
            </a:r>
            <a:r>
              <a:rPr lang="en-US" altLang="zh-CN" sz="1500" b="0" dirty="0">
                <a:solidFill>
                  <a:srgbClr val="948AE3"/>
                </a:solidFill>
                <a:effectLst/>
                <a:latin typeface="Operator Mono"/>
              </a:rPr>
              <a:t>1</a:t>
            </a:r>
            <a:r>
              <a:rPr lang="en-US" altLang="zh-CN" sz="1500" b="0" dirty="0">
                <a:solidFill>
                  <a:srgbClr val="8B888F"/>
                </a:solidFill>
                <a:effectLst/>
                <a:latin typeface="Operator Mono"/>
              </a:rPr>
              <a:t>] # Extract column years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1500" b="0" dirty="0">
              <a:solidFill>
                <a:srgbClr val="8B888F"/>
              </a:solidFill>
              <a:effectLst/>
              <a:latin typeface="Operator Mon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500" b="0" i="1" dirty="0" err="1">
                <a:solidFill>
                  <a:srgbClr val="FD9353"/>
                </a:solidFill>
                <a:effectLst/>
                <a:latin typeface="Operator Mono"/>
              </a:rPr>
              <a:t>row_mean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dirty="0">
                <a:solidFill>
                  <a:srgbClr val="7BD88F"/>
                </a:solidFill>
                <a:effectLst/>
                <a:latin typeface="Operator Mono"/>
              </a:rPr>
              <a:t>apply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(dat,</a:t>
            </a:r>
            <a:r>
              <a:rPr lang="en-US" altLang="zh-CN" sz="1500" b="0" dirty="0">
                <a:solidFill>
                  <a:srgbClr val="948AE3"/>
                </a:solidFill>
                <a:effectLst/>
                <a:latin typeface="Operator Mono"/>
              </a:rPr>
              <a:t>1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,mean) </a:t>
            </a:r>
            <a:r>
              <a:rPr lang="en-US" altLang="zh-CN" sz="1500" dirty="0">
                <a:solidFill>
                  <a:srgbClr val="8B888F"/>
                </a:solidFill>
                <a:latin typeface="Operator Mono"/>
              </a:rPr>
              <a:t># Find the mean value of JJA by row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1500" dirty="0">
              <a:solidFill>
                <a:srgbClr val="8B888F"/>
              </a:solidFill>
              <a:latin typeface="Operator Mon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500" b="0" i="1" dirty="0" err="1">
                <a:solidFill>
                  <a:srgbClr val="FD9353"/>
                </a:solidFill>
                <a:effectLst/>
                <a:latin typeface="Operator Mono"/>
              </a:rPr>
              <a:t>JJA_mean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dirty="0" err="1">
                <a:solidFill>
                  <a:srgbClr val="7BD88F"/>
                </a:solidFill>
                <a:effectLst/>
                <a:latin typeface="Operator Mono"/>
              </a:rPr>
              <a:t>data.frame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(</a:t>
            </a:r>
            <a:r>
              <a:rPr lang="en-US" altLang="zh-CN" sz="1500" b="0" dirty="0" err="1">
                <a:solidFill>
                  <a:srgbClr val="F7F1FF"/>
                </a:solidFill>
                <a:effectLst/>
                <a:latin typeface="Operator Mono"/>
              </a:rPr>
              <a:t>row_mean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) </a:t>
            </a:r>
            <a:r>
              <a:rPr lang="en-US" altLang="zh-CN" sz="1500" dirty="0">
                <a:solidFill>
                  <a:srgbClr val="8B888F"/>
                </a:solidFill>
                <a:latin typeface="Operator Mono"/>
              </a:rPr>
              <a:t># change type to data 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1500" dirty="0">
              <a:solidFill>
                <a:srgbClr val="8B888F"/>
              </a:solidFill>
              <a:latin typeface="Operator Mon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500" b="0" i="1" dirty="0" err="1">
                <a:solidFill>
                  <a:srgbClr val="FD9353"/>
                </a:solidFill>
                <a:effectLst/>
                <a:latin typeface="Operator Mono"/>
              </a:rPr>
              <a:t>JJA_years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dirty="0" err="1">
                <a:solidFill>
                  <a:srgbClr val="7BD88F"/>
                </a:solidFill>
                <a:effectLst/>
                <a:latin typeface="Operator Mono"/>
              </a:rPr>
              <a:t>cbind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(</a:t>
            </a:r>
            <a:r>
              <a:rPr lang="en-US" altLang="zh-CN" sz="1500" b="0" dirty="0" err="1">
                <a:solidFill>
                  <a:srgbClr val="F7F1FF"/>
                </a:solidFill>
                <a:effectLst/>
                <a:latin typeface="Operator Mono"/>
              </a:rPr>
              <a:t>years,JJA_mean</a:t>
            </a:r>
            <a:r>
              <a:rPr lang="en-US" altLang="zh-CN" sz="1500" b="0" dirty="0">
                <a:solidFill>
                  <a:srgbClr val="F7F1FF"/>
                </a:solidFill>
                <a:effectLst/>
                <a:latin typeface="Operator Mono"/>
              </a:rPr>
              <a:t>) </a:t>
            </a:r>
            <a:r>
              <a:rPr lang="en-US" altLang="zh-CN" sz="1500" dirty="0">
                <a:solidFill>
                  <a:srgbClr val="8B888F"/>
                </a:solidFill>
                <a:latin typeface="Operator Mono"/>
              </a:rPr>
              <a:t># Combining year and mean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13A74-3026-85F0-C479-4BAB62495834}"/>
              </a:ext>
            </a:extLst>
          </p:cNvPr>
          <p:cNvSpPr txBox="1"/>
          <p:nvPr/>
        </p:nvSpPr>
        <p:spPr>
          <a:xfrm>
            <a:off x="6526213" y="1165225"/>
            <a:ext cx="4826000" cy="4524375"/>
          </a:xfrm>
          <a:prstGeom prst="rect">
            <a:avLst/>
          </a:prstGeom>
          <a:solidFill>
            <a:schemeClr val="tx1"/>
          </a:solidFill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500" b="0">
                <a:solidFill>
                  <a:srgbClr val="7BD88F"/>
                </a:solidFill>
                <a:effectLst/>
                <a:latin typeface="Operator Mono"/>
              </a:rPr>
              <a:t>library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(ggplot2)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</a:br>
            <a:r>
              <a:rPr lang="en-US" altLang="zh-CN" sz="1500" b="0" err="1">
                <a:solidFill>
                  <a:srgbClr val="7BD88F"/>
                </a:solidFill>
                <a:effectLst/>
                <a:latin typeface="Operator Mono"/>
              </a:rPr>
              <a:t>ggplot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sz="1500" b="0" i="1">
                <a:solidFill>
                  <a:srgbClr val="FD9353"/>
                </a:solidFill>
                <a:effectLst/>
                <a:latin typeface="Operator Mono"/>
              </a:rPr>
              <a:t>data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err="1">
                <a:solidFill>
                  <a:srgbClr val="F7F1FF"/>
                </a:solidFill>
                <a:effectLst/>
                <a:latin typeface="Operator Mono"/>
              </a:rPr>
              <a:t>JJA_years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i="1">
                <a:solidFill>
                  <a:srgbClr val="FD9353"/>
                </a:solidFill>
                <a:effectLst/>
                <a:latin typeface="Operator Mono"/>
              </a:rPr>
              <a:t>mapping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err="1">
                <a:solidFill>
                  <a:srgbClr val="7BD88F"/>
                </a:solidFill>
                <a:effectLst/>
                <a:latin typeface="Operator Mono"/>
              </a:rPr>
              <a:t>aes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sz="1500" b="0" i="1">
                <a:solidFill>
                  <a:srgbClr val="FD9353"/>
                </a:solidFill>
                <a:effectLst/>
                <a:latin typeface="Operator Mono"/>
              </a:rPr>
              <a:t>x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YEAR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i="1">
                <a:solidFill>
                  <a:srgbClr val="FD9353"/>
                </a:solidFill>
                <a:effectLst/>
                <a:latin typeface="Operator Mono"/>
              </a:rPr>
              <a:t>y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err="1">
                <a:solidFill>
                  <a:srgbClr val="F7F1FF"/>
                </a:solidFill>
                <a:effectLst/>
                <a:latin typeface="Operator Mono"/>
              </a:rPr>
              <a:t>row_mean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i="1">
                <a:solidFill>
                  <a:srgbClr val="FD9353"/>
                </a:solidFill>
                <a:effectLst/>
                <a:latin typeface="Operator Mono"/>
              </a:rPr>
              <a:t>group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948AE3"/>
                </a:solidFill>
                <a:effectLst/>
                <a:latin typeface="Operator Mono"/>
              </a:rPr>
              <a:t>1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))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err="1">
                <a:solidFill>
                  <a:srgbClr val="7BD88F"/>
                </a:solidFill>
                <a:effectLst/>
                <a:latin typeface="Operator Mono"/>
              </a:rPr>
              <a:t>geom_line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()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1500" b="0">
              <a:solidFill>
                <a:srgbClr val="F7F1FF"/>
              </a:solidFill>
              <a:effectLst/>
              <a:latin typeface="Operator Mon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err="1">
                <a:solidFill>
                  <a:srgbClr val="7BD88F"/>
                </a:solidFill>
                <a:effectLst/>
                <a:latin typeface="Operator Mono"/>
              </a:rPr>
              <a:t>geom_smooth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()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1500" b="0">
              <a:solidFill>
                <a:srgbClr val="F7F1FF"/>
              </a:solidFill>
              <a:effectLst/>
              <a:latin typeface="Operator Mon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7BD88F"/>
                </a:solidFill>
                <a:effectLst/>
                <a:latin typeface="Operator Mono"/>
              </a:rPr>
              <a:t>labs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sz="1500" b="0" i="1">
                <a:solidFill>
                  <a:srgbClr val="FD9353"/>
                </a:solidFill>
                <a:effectLst/>
                <a:latin typeface="Operator Mono"/>
              </a:rPr>
              <a:t>x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sz="1500" b="0">
                <a:solidFill>
                  <a:srgbClr val="FCE566"/>
                </a:solidFill>
                <a:effectLst/>
                <a:latin typeface="Operator Mono"/>
              </a:rPr>
              <a:t>Year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i="1">
                <a:solidFill>
                  <a:srgbClr val="FD9353"/>
                </a:solidFill>
                <a:effectLst/>
                <a:latin typeface="Operator Mono"/>
              </a:rPr>
              <a:t>y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sz="1500" b="0">
                <a:solidFill>
                  <a:srgbClr val="FCE566"/>
                </a:solidFill>
                <a:effectLst/>
                <a:latin typeface="Operator Mono"/>
              </a:rPr>
              <a:t>Mean Summer Temperatures (C°)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sz="1500">
                <a:solidFill>
                  <a:srgbClr val="F7F1FF"/>
                </a:solidFill>
                <a:latin typeface="Operator Mono"/>
              </a:rPr>
              <a:t> </a:t>
            </a:r>
            <a:r>
              <a:rPr lang="en-US" altLang="zh-CN" sz="1500" b="0" i="1">
                <a:solidFill>
                  <a:srgbClr val="FD9353"/>
                </a:solidFill>
                <a:effectLst/>
                <a:latin typeface="Operator Mono"/>
              </a:rPr>
              <a:t>title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sz="1500" b="0">
                <a:solidFill>
                  <a:srgbClr val="FCE566"/>
                </a:solidFill>
                <a:effectLst/>
                <a:latin typeface="Operator Mono"/>
              </a:rPr>
              <a:t>Mean Summer Temperatures in Buffalo, NY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", 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i="1">
                <a:solidFill>
                  <a:srgbClr val="FD9353"/>
                </a:solidFill>
                <a:effectLst/>
                <a:latin typeface="Operator Mono"/>
              </a:rPr>
              <a:t>subtitle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sz="1500" b="0">
                <a:solidFill>
                  <a:srgbClr val="FCE566"/>
                </a:solidFill>
                <a:effectLst/>
                <a:latin typeface="Operator Mono"/>
              </a:rPr>
              <a:t>Summer includes June, July, and August </a:t>
            </a:r>
            <a:endParaRPr lang="en-US" altLang="zh-CN" sz="1500" b="0">
              <a:solidFill>
                <a:srgbClr val="F7F1FF"/>
              </a:solidFill>
              <a:effectLst/>
              <a:latin typeface="Operator Mon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500" b="0">
                <a:solidFill>
                  <a:srgbClr val="FCE566"/>
                </a:solidFill>
                <a:effectLst/>
                <a:latin typeface="Operator Mono"/>
              </a:rPr>
              <a:t>       Data from the Global Historical Climate Network </a:t>
            </a:r>
            <a:endParaRPr lang="en-US" altLang="zh-CN" sz="1500" b="0">
              <a:solidFill>
                <a:srgbClr val="F7F1FF"/>
              </a:solidFill>
              <a:effectLst/>
              <a:latin typeface="Operator Mon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500" b="0">
                <a:solidFill>
                  <a:srgbClr val="FCE566"/>
                </a:solidFill>
                <a:effectLst/>
                <a:latin typeface="Operator Mono"/>
              </a:rPr>
              <a:t>       Blue line is a LOESS smooth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i="1">
                <a:solidFill>
                  <a:srgbClr val="FD9353"/>
                </a:solidFill>
                <a:effectLst/>
                <a:latin typeface="Operator Mono"/>
              </a:rPr>
              <a:t>caption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sz="1500" b="0">
                <a:solidFill>
                  <a:srgbClr val="FCE566"/>
                </a:solidFill>
                <a:effectLst/>
                <a:latin typeface="Operator Mono"/>
              </a:rPr>
              <a:t>Data: NASA</a:t>
            </a:r>
            <a:endParaRPr lang="zh-CN" altLang="en-US" sz="1500" b="0">
              <a:solidFill>
                <a:srgbClr val="F7F1FF"/>
              </a:solidFill>
              <a:effectLst/>
              <a:latin typeface="Operator Mon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1500" b="0">
                <a:solidFill>
                  <a:srgbClr val="F7F1FF"/>
                </a:solidFill>
                <a:effectLst/>
                <a:latin typeface="Operator Mono"/>
              </a:rPr>
              <a:t>       </a:t>
            </a:r>
            <a:r>
              <a:rPr lang="en-US" altLang="zh-CN" sz="1500" b="0" i="1">
                <a:solidFill>
                  <a:srgbClr val="FD9353"/>
                </a:solidFill>
                <a:effectLst/>
                <a:latin typeface="Operator Mono"/>
              </a:rPr>
              <a:t>tag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sz="1500" b="0">
                <a:solidFill>
                  <a:srgbClr val="FCE566"/>
                </a:solidFill>
                <a:effectLst/>
                <a:latin typeface="Operator Mono"/>
              </a:rPr>
              <a:t>Fig. 1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")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zh-CN" sz="1500" b="0">
              <a:solidFill>
                <a:srgbClr val="F7F1FF"/>
              </a:solidFill>
              <a:effectLst/>
              <a:latin typeface="Operator Mono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+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7BD88F"/>
                </a:solidFill>
                <a:effectLst/>
                <a:latin typeface="Operator Mono"/>
              </a:rPr>
              <a:t>theme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sz="1500" b="0" i="1" err="1">
                <a:solidFill>
                  <a:srgbClr val="FD9353"/>
                </a:solidFill>
                <a:effectLst/>
                <a:latin typeface="Operator Mono"/>
              </a:rPr>
              <a:t>axis.text.x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err="1">
                <a:solidFill>
                  <a:srgbClr val="7BD88F"/>
                </a:solidFill>
                <a:effectLst/>
                <a:latin typeface="Operator Mono"/>
              </a:rPr>
              <a:t>element_text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sz="1500" b="0" i="1">
                <a:solidFill>
                  <a:srgbClr val="FD9353"/>
                </a:solidFill>
                <a:effectLst/>
                <a:latin typeface="Operator Mono"/>
              </a:rPr>
              <a:t>size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948AE3"/>
                </a:solidFill>
                <a:effectLst/>
                <a:latin typeface="Operator Mono"/>
              </a:rPr>
              <a:t>20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),</a:t>
            </a:r>
            <a:r>
              <a:rPr lang="en-US" altLang="zh-CN" sz="1500" b="0" i="1" err="1">
                <a:solidFill>
                  <a:srgbClr val="FD9353"/>
                </a:solidFill>
                <a:effectLst/>
                <a:latin typeface="Operator Mono"/>
              </a:rPr>
              <a:t>axis.text.y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err="1">
                <a:solidFill>
                  <a:srgbClr val="7BD88F"/>
                </a:solidFill>
                <a:effectLst/>
                <a:latin typeface="Operator Mono"/>
              </a:rPr>
              <a:t>element_text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sz="1500" b="0" i="1">
                <a:solidFill>
                  <a:srgbClr val="FD9353"/>
                </a:solidFill>
                <a:effectLst/>
                <a:latin typeface="Operator Mono"/>
              </a:rPr>
              <a:t>size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948AE3"/>
                </a:solidFill>
                <a:effectLst/>
                <a:latin typeface="Operator Mono"/>
              </a:rPr>
              <a:t>20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),</a:t>
            </a:r>
            <a:r>
              <a:rPr lang="en-US" altLang="zh-CN" sz="1500" b="0" i="1">
                <a:solidFill>
                  <a:srgbClr val="FD9353"/>
                </a:solidFill>
                <a:effectLst/>
                <a:latin typeface="Operator Mono"/>
              </a:rPr>
              <a:t>title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 err="1">
                <a:solidFill>
                  <a:srgbClr val="7BD88F"/>
                </a:solidFill>
                <a:effectLst/>
                <a:latin typeface="Operator Mono"/>
              </a:rPr>
              <a:t>element_text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(</a:t>
            </a:r>
            <a:r>
              <a:rPr lang="en-US" altLang="zh-CN" sz="1500" b="0" i="1">
                <a:solidFill>
                  <a:srgbClr val="FD9353"/>
                </a:solidFill>
                <a:effectLst/>
                <a:latin typeface="Operator Mono"/>
              </a:rPr>
              <a:t>size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sz="1500" b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sz="1500" b="0">
                <a:solidFill>
                  <a:srgbClr val="948AE3"/>
                </a:solidFill>
                <a:effectLst/>
                <a:latin typeface="Operator Mono"/>
              </a:rPr>
              <a:t>30</a:t>
            </a:r>
            <a:r>
              <a:rPr lang="en-US" altLang="zh-CN" sz="1500" b="0">
                <a:solidFill>
                  <a:srgbClr val="8B888F"/>
                </a:solidFill>
                <a:effectLst/>
                <a:latin typeface="Operator Mono"/>
              </a:rPr>
              <a:t>))</a:t>
            </a:r>
            <a:endParaRPr lang="en-US" altLang="zh-CN" sz="1500" b="0">
              <a:solidFill>
                <a:srgbClr val="F7F1FF"/>
              </a:solidFill>
              <a:effectLst/>
              <a:latin typeface="Operator Mono"/>
            </a:endParaRPr>
          </a:p>
        </p:txBody>
      </p:sp>
    </p:spTree>
    <p:extLst>
      <p:ext uri="{BB962C8B-B14F-4D97-AF65-F5344CB8AC3E}">
        <p14:creationId xmlns:p14="http://schemas.microsoft.com/office/powerpoint/2010/main" val="297626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1CBACB8-0677-A907-D14E-04A2DAB3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412"/>
            <a:ext cx="12192000" cy="6454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F1CB7E-854A-A30C-DD24-40D4B7090F57}"/>
              </a:ext>
            </a:extLst>
          </p:cNvPr>
          <p:cNvSpPr txBox="1"/>
          <p:nvPr/>
        </p:nvSpPr>
        <p:spPr>
          <a:xfrm>
            <a:off x="9256626" y="0"/>
            <a:ext cx="293537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7BD88F"/>
                </a:solidFill>
                <a:effectLst/>
                <a:latin typeface="Operator Mono"/>
              </a:rPr>
              <a:t>ggsave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(</a:t>
            </a:r>
            <a:endParaRPr lang="en-US" altLang="zh-CN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 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filename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CE566"/>
                </a:solidFill>
                <a:effectLst/>
                <a:latin typeface="Operator Mono"/>
              </a:rPr>
              <a:t>Mean Summer Temperatures in Buffalo.png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</a:p>
          <a:p>
            <a:r>
              <a:rPr lang="zh-CN" altLang="en-US" b="0" dirty="0">
                <a:solidFill>
                  <a:srgbClr val="F7F1FF"/>
                </a:solidFill>
                <a:effectLst/>
                <a:latin typeface="Operator Mono"/>
              </a:rPr>
              <a:t>  </a:t>
            </a:r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width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17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            </a:t>
            </a:r>
            <a:r>
              <a:rPr lang="zh-CN" altLang="en-US" b="0" dirty="0">
                <a:solidFill>
                  <a:srgbClr val="F7F1FF"/>
                </a:solidFill>
                <a:effectLst/>
                <a:latin typeface="Operator Mono"/>
              </a:rPr>
              <a:t>  </a:t>
            </a:r>
            <a:endParaRPr lang="en-US" altLang="zh-CN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height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9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           </a:t>
            </a:r>
            <a:r>
              <a:rPr lang="zh-CN" altLang="en-US" b="0" dirty="0">
                <a:solidFill>
                  <a:srgbClr val="F7F1FF"/>
                </a:solidFill>
                <a:effectLst/>
                <a:latin typeface="Operator Mono"/>
              </a:rPr>
              <a:t>  </a:t>
            </a:r>
            <a:endParaRPr lang="en-US" altLang="zh-CN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units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</a:t>
            </a:r>
            <a:r>
              <a:rPr lang="en-US" altLang="zh-CN" b="0" dirty="0">
                <a:solidFill>
                  <a:srgbClr val="FCE566"/>
                </a:solidFill>
                <a:effectLst/>
                <a:latin typeface="Operator Mono"/>
              </a:rPr>
              <a:t>in</a:t>
            </a:r>
            <a:r>
              <a:rPr lang="en-US" altLang="zh-CN" b="0" dirty="0">
                <a:solidFill>
                  <a:srgbClr val="8B888F"/>
                </a:solidFill>
                <a:effectLst/>
                <a:latin typeface="Operator Mono"/>
              </a:rPr>
              <a:t>",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         </a:t>
            </a:r>
            <a:r>
              <a:rPr lang="zh-CN" altLang="en-US" b="0" dirty="0">
                <a:solidFill>
                  <a:srgbClr val="F7F1FF"/>
                </a:solidFill>
                <a:effectLst/>
                <a:latin typeface="Operator Mono"/>
              </a:rPr>
              <a:t>  </a:t>
            </a:r>
            <a:endParaRPr lang="en-US" altLang="zh-CN" b="0" dirty="0">
              <a:solidFill>
                <a:srgbClr val="F7F1FF"/>
              </a:solidFill>
              <a:effectLst/>
              <a:latin typeface="Operator Mono"/>
            </a:endParaRPr>
          </a:p>
          <a:p>
            <a:r>
              <a:rPr lang="en-US" altLang="zh-CN" b="0" i="1" dirty="0">
                <a:solidFill>
                  <a:srgbClr val="FD9353"/>
                </a:solidFill>
                <a:effectLst/>
                <a:latin typeface="Operator Mono"/>
              </a:rPr>
              <a:t>dpi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FC618D"/>
                </a:solidFill>
                <a:effectLst/>
                <a:latin typeface="Operator Mono"/>
              </a:rPr>
              <a:t>=</a:t>
            </a:r>
            <a:r>
              <a:rPr lang="en-US" altLang="zh-CN" b="0" dirty="0">
                <a:solidFill>
                  <a:srgbClr val="F7F1FF"/>
                </a:solidFill>
                <a:effectLst/>
                <a:latin typeface="Operator Mono"/>
              </a:rPr>
              <a:t> </a:t>
            </a:r>
            <a:r>
              <a:rPr lang="en-US" altLang="zh-CN" b="0" dirty="0">
                <a:solidFill>
                  <a:srgbClr val="948AE3"/>
                </a:solidFill>
                <a:effectLst/>
                <a:latin typeface="Operator Mono"/>
              </a:rPr>
              <a:t>300)</a:t>
            </a:r>
            <a:endParaRPr lang="en-US" altLang="zh-CN" b="0" dirty="0">
              <a:solidFill>
                <a:srgbClr val="F7F1FF"/>
              </a:solidFill>
              <a:effectLst/>
              <a:latin typeface="Operator Mono"/>
            </a:endParaRPr>
          </a:p>
        </p:txBody>
      </p:sp>
    </p:spTree>
    <p:extLst>
      <p:ext uri="{BB962C8B-B14F-4D97-AF65-F5344CB8AC3E}">
        <p14:creationId xmlns:p14="http://schemas.microsoft.com/office/powerpoint/2010/main" val="247026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513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Operator Mono</vt:lpstr>
      <vt:lpstr>等线</vt:lpstr>
      <vt:lpstr>等线 Light</vt:lpstr>
      <vt:lpstr>Arial</vt:lpstr>
      <vt:lpstr>Calibri</vt:lpstr>
      <vt:lpstr>Source Sans Pro</vt:lpstr>
      <vt:lpstr>Office Theme</vt:lpstr>
      <vt:lpstr>My grandfather says summers are getting hotter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grandfather says summers are getting hotter</dc:title>
  <dc:creator>Yixuan Zhao</dc:creator>
  <cp:lastModifiedBy>Yixuan Zhao</cp:lastModifiedBy>
  <cp:revision>2</cp:revision>
  <dcterms:created xsi:type="dcterms:W3CDTF">2022-09-08T18:52:06Z</dcterms:created>
  <dcterms:modified xsi:type="dcterms:W3CDTF">2022-09-08T19:55:13Z</dcterms:modified>
</cp:coreProperties>
</file>