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B6E0B-918E-B241-BE6B-6481DD86738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6C16F-220A-7044-B8E5-3B65BE8B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1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9C5E-5A0F-4505-8B85-DB77FBE7A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A3A16-F233-4C9A-9E73-5AEE51162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CF53A-73E6-47B2-812B-9E0F71DA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64E4-18D5-4AD9-8A08-A33DA2E65FB5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64E0E-A379-4AAF-8FAC-B37D6123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FF0B-7A06-42D5-BDD8-1EF3A65F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E117-FF2B-48AC-B815-B2C24D52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6971-3A98-4C28-9B1F-BF70CA53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40611-AAC7-4CBD-B24E-E8E99FA2B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56B-CBC8-49B7-A9B9-D78BABFC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64E4-18D5-4AD9-8A08-A33DA2E65FB5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9DBD-1411-4951-AF3C-29CEF7AC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5BB8-23F0-4DD3-A3C9-877FAEFB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E117-FF2B-48AC-B815-B2C24D52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03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48143-B870-4A13-B970-952F71D57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FF789-90D3-4F8C-BB12-314CCEC6D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EE8B-3B85-4A47-9630-3A878B6A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64E4-18D5-4AD9-8A08-A33DA2E65FB5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AB804-A3EA-4FB8-85B5-91BDDC32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5FF6D-94CE-4623-8B5A-E42530E9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E117-FF2B-48AC-B815-B2C24D52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87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FCEC-BE0B-46BA-93C5-3C1E6FD5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1309-8896-42DC-AF80-6C13735E9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72D60-E3FD-4BA4-9278-C3E7B9C7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64E4-18D5-4AD9-8A08-A33DA2E65FB5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6E0C-50C6-454F-88BD-45CF1571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9422F-3D27-4F10-8BEE-8E8F8D0B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E117-FF2B-48AC-B815-B2C24D52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02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001A-5DA1-447C-B5E6-16F837A7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44204-2BFD-4771-B4D3-4377B4A84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AC8E0-176A-4BD3-899B-9AC8A7CD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64E4-18D5-4AD9-8A08-A33DA2E65FB5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EA37-B9BE-41C0-8F21-8096F09F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D98AB-3B1F-46FB-B733-A666B77C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E117-FF2B-48AC-B815-B2C24D52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1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EF77-932E-4156-BB98-1BD325E9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2E10-9B51-48AC-8906-9F0D49AFD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8717F-C85B-4A02-AFE8-7C21C98C7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B9552-F338-4952-9EAA-423C5BB3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64E4-18D5-4AD9-8A08-A33DA2E65FB5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DBF0A-217F-4FEE-BFC2-FC9DB92A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C0AF5-AE6E-4BB4-9478-F97B4431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E117-FF2B-48AC-B815-B2C24D52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81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1E2-1370-403F-97DD-87F102DB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2B318-2D6D-41E6-9757-F5B5C1735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0E847-072D-40D6-A503-79365521A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EEFEF-4B0B-4CE0-A11B-BCB4C9C50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34EF5-27D5-4327-A39E-5E8589986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2D83B-36B7-4CB8-97E8-75AFAD24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64E4-18D5-4AD9-8A08-A33DA2E65FB5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0231E-06F6-4D0B-A09B-55F66108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EECFA-2CD9-4441-B582-23B7B240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E117-FF2B-48AC-B815-B2C24D52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27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EE5D-4D56-461D-95F3-6D92C225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03E64-E771-48A2-AF49-A6381D5A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64E4-18D5-4AD9-8A08-A33DA2E65FB5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37282-A0E4-4038-ACB7-81588F10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089E1-2B88-4157-AA6A-B0EF3F8B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E117-FF2B-48AC-B815-B2C24D52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5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6A924-EACD-49D2-9754-2D2A63F7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64E4-18D5-4AD9-8A08-A33DA2E65FB5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E8810-A980-4ACE-8E11-38F98464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6F476-EB2A-4698-AFAB-C3D84D6D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E117-FF2B-48AC-B815-B2C24D52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23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12E7-0ED8-4960-B732-2A1867B7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C7B0-133A-43B7-9BAD-2AA07024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C40B-9211-4B7A-8FDE-90480030F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242A-CEB3-4F16-81DC-C06EE277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64E4-18D5-4AD9-8A08-A33DA2E65FB5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4A6BD-2443-4C43-96EC-6F4C4B00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CDAEA-E357-4003-BC49-B9EA2B18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E117-FF2B-48AC-B815-B2C24D52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13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FE7A-94D4-4427-AAB4-E5913A14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11F26-1BAF-438C-B364-D910920CC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2B798-F9C6-49A0-822D-4CFBAD8CA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40BDF-1417-45D3-83A3-71B5293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64E4-18D5-4AD9-8A08-A33DA2E65FB5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3619D-9414-4AF7-A3E3-0B0A473B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8EDD9-187A-4F05-8431-E4CF531D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E117-FF2B-48AC-B815-B2C24D52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16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1CE7F-559C-45C4-B303-D8622FA2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9E9CB-E1D1-43FA-8960-79958C008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BDA32-85C3-47C3-981A-4E9044A96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364E4-18D5-4AD9-8A08-A33DA2E65FB5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DCD36-9F47-4E46-915B-4C515DC5F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BB6A3-DFF8-4FC3-BF33-3E63E3CD0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5E117-FF2B-48AC-B815-B2C24D526D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5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566C-9146-4800-8FCE-DB3701CE5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B114F-8866-411F-B68A-B6E6962CA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Marlabs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59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7F34-37F4-46A8-ABAE-9A554101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Densely Connected layer (fully connected layer) VS. Convolutional Layer</a:t>
            </a:r>
            <a:endParaRPr lang="en-GB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5E3C8B-184B-4196-A19E-57AC30157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4" y="1690689"/>
            <a:ext cx="7378222" cy="24226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8DCABD-DD75-4FCB-9C57-E4AC065A5F3D}"/>
              </a:ext>
            </a:extLst>
          </p:cNvPr>
          <p:cNvSpPr txBox="1"/>
          <p:nvPr/>
        </p:nvSpPr>
        <p:spPr>
          <a:xfrm>
            <a:off x="838200" y="4252132"/>
            <a:ext cx="9715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Convolutional Layer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unit is connected to a smaller number of nearby units in next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why bother with a CNN instead of a DNN?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The MNIST dataset was 28 by 28 pixels (784 total)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But most images are at least 256 by 256 or greater, (&lt;56k total)!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This leads to too many parameters, unscalable to new images.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44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2629-3756-4B5E-A4BA-9637CFD4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CNN-Advantages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510D-039E-4AE4-9C6D-AE9E666CF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Convolutions also have a major advantage for image processing, where pixels nearby to each other are much more correlated to each other for image detection. </a:t>
            </a:r>
          </a:p>
          <a:p>
            <a:r>
              <a:rPr lang="en-US" dirty="0"/>
              <a:t>Each CNN layer looks at an increasingly larger part of the image.</a:t>
            </a:r>
          </a:p>
          <a:p>
            <a:r>
              <a:rPr lang="en-US" dirty="0"/>
              <a:t>Having units only connected to nearby units also aids in </a:t>
            </a:r>
            <a:r>
              <a:rPr lang="en-US" i="1" dirty="0"/>
              <a:t>invariance</a:t>
            </a:r>
            <a:r>
              <a:rPr lang="en-US" dirty="0"/>
              <a:t>.</a:t>
            </a:r>
          </a:p>
          <a:p>
            <a:r>
              <a:rPr lang="en-US" dirty="0"/>
              <a:t>CNN also helps with regularization, limiting the search of weights to the size of the convolution.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302F9-C1CA-4D91-84CF-4A94F85E3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441" y="205403"/>
            <a:ext cx="1801193" cy="155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1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3278-0510-49BD-B72C-9DDC5CCE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CNN – Image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341D8-4299-4C34-AC5C-D0ED636F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explore how the convolutional neural network relates to image recognition!</a:t>
            </a:r>
          </a:p>
          <a:p>
            <a:r>
              <a:rPr lang="en-US" dirty="0"/>
              <a:t>We start with the input layer, the image itself.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9F067-4776-43DA-B136-7175E0E5C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12" y="3575986"/>
            <a:ext cx="4922222" cy="21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7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7A03-71E2-4764-962B-63D58851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DB12-3061-444C-89B5-A4C6A20F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layers are only connected to pixels in their respective fields.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001C5-F5FA-4E60-83EB-2FB11ECAB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134" y="3081992"/>
            <a:ext cx="6433917" cy="26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3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C348-797B-4C53-BACA-9F873339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10C52-216E-4F3B-BE0B-627EEE5CF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layers are only connected to pixels in their respective fields.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03342-A680-4719-A13C-D05809F87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57" y="2916243"/>
            <a:ext cx="4983912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6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9B50-013E-4C4C-8C8C-6F514D24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ED2A9-338C-424A-ADB3-85546DBB1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7807" cy="4351338"/>
          </a:xfrm>
        </p:spPr>
        <p:txBody>
          <a:bodyPr/>
          <a:lstStyle/>
          <a:p>
            <a:r>
              <a:rPr lang="en-US" dirty="0"/>
              <a:t>We run into a possible issue for edge neurons! There may not be an input there for them.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A8B77-26EE-45B4-B904-16EE22C73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27" y="3884169"/>
            <a:ext cx="3574090" cy="170702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5CE247-3A2D-43EE-81A8-AB841C35A8D9}"/>
              </a:ext>
            </a:extLst>
          </p:cNvPr>
          <p:cNvCxnSpPr/>
          <p:nvPr/>
        </p:nvCxnSpPr>
        <p:spPr>
          <a:xfrm>
            <a:off x="6096000" y="1825625"/>
            <a:ext cx="0" cy="35433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548839-AD34-4A8D-BAED-152519C837CC}"/>
              </a:ext>
            </a:extLst>
          </p:cNvPr>
          <p:cNvSpPr txBox="1"/>
          <p:nvPr/>
        </p:nvSpPr>
        <p:spPr>
          <a:xfrm>
            <a:off x="6686025" y="1690688"/>
            <a:ext cx="42616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can fix this by adding a “padding” of zeros around the image.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8EBEC7-2EB3-4612-8C95-2C8DC832B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199" y="3569797"/>
            <a:ext cx="4261601" cy="22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64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1E93-16F0-470A-9798-ED6818B5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12F3-3C50-49D7-B9E4-219EDD36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Let’s walk through 1-D Convolution in more detail, then expand this idea to 2-D Convolution.</a:t>
            </a:r>
          </a:p>
          <a:p>
            <a:pPr fontAlgn="base"/>
            <a:r>
              <a:rPr lang="en-US" dirty="0"/>
              <a:t>Let’s revisit our DNN and convert it to a CNN.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95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ACCA-E6C0-411D-BA16-1401BFDD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1-D Convolution Walk Through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C9A5C-1BD9-4115-9B8A-EA1070CE8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93" y="1690688"/>
            <a:ext cx="3863675" cy="36579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276111-393E-410E-9FB7-2CE36F6C8412}"/>
              </a:ext>
            </a:extLst>
          </p:cNvPr>
          <p:cNvSpPr txBox="1"/>
          <p:nvPr/>
        </p:nvSpPr>
        <p:spPr>
          <a:xfrm>
            <a:off x="1015068" y="5670958"/>
            <a:ext cx="158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DNN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E4C8BD-DD63-4A00-9939-8F32BD66CD92}"/>
              </a:ext>
            </a:extLst>
          </p:cNvPr>
          <p:cNvCxnSpPr/>
          <p:nvPr/>
        </p:nvCxnSpPr>
        <p:spPr>
          <a:xfrm>
            <a:off x="6096000" y="1825625"/>
            <a:ext cx="0" cy="35433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A592DE4-87BE-472E-8ACF-73C350FD1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" b="77"/>
          <a:stretch/>
        </p:blipFill>
        <p:spPr>
          <a:xfrm>
            <a:off x="6715255" y="1602297"/>
            <a:ext cx="4378252" cy="4068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5BC97B-5E52-4656-A021-2B223EE87CAD}"/>
              </a:ext>
            </a:extLst>
          </p:cNvPr>
          <p:cNvSpPr txBox="1"/>
          <p:nvPr/>
        </p:nvSpPr>
        <p:spPr>
          <a:xfrm>
            <a:off x="6954472" y="5771627"/>
            <a:ext cx="466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1-D Convolution</a:t>
            </a:r>
            <a:endParaRPr lang="en-US" b="0" dirty="0">
              <a:effectLst/>
            </a:endParaRPr>
          </a:p>
          <a:p>
            <a:r>
              <a:rPr lang="en-US" dirty="0"/>
              <a:t>We can treat these weights as a filter.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239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F792-5EAB-4271-AE6B-EB35A835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1-D Convolution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B411-6D8F-400E-85AD-C9DAFCA34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 = w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(w</a:t>
            </a:r>
            <a:r>
              <a:rPr lang="en-US" baseline="-25000" dirty="0"/>
              <a:t>1,</a:t>
            </a:r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) = (1,-1) Then y = x</a:t>
            </a:r>
            <a:r>
              <a:rPr lang="en-US" baseline="-25000" dirty="0"/>
              <a:t>1</a:t>
            </a:r>
            <a:r>
              <a:rPr lang="en-US" dirty="0"/>
              <a:t> - x</a:t>
            </a:r>
            <a:r>
              <a:rPr lang="en-US" baseline="-25000" dirty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When is y at a maximum?</a:t>
            </a:r>
          </a:p>
          <a:p>
            <a:pPr marL="0" indent="0">
              <a:buNone/>
            </a:pPr>
            <a:r>
              <a:rPr lang="en-US" dirty="0"/>
              <a:t>(x</a:t>
            </a:r>
            <a:r>
              <a:rPr lang="en-US" baseline="-25000" dirty="0"/>
              <a:t>1,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) = (1,0)</a:t>
            </a:r>
          </a:p>
          <a:p>
            <a:pPr marL="0" indent="0">
              <a:buNone/>
            </a:pPr>
            <a:br>
              <a:rPr lang="en-US" dirty="0"/>
            </a:br>
            <a:endParaRPr lang="en-GB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020A5DE-F86B-1744-908C-4C17DC849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7857"/>
            <a:ext cx="4319379" cy="424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73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18D5-CD4B-664D-AF78-2722188B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1-D Convolution Walk 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961D5-365A-5745-A51D-0FB39675D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8443" cy="4351338"/>
          </a:xfrm>
        </p:spPr>
        <p:txBody>
          <a:bodyPr/>
          <a:lstStyle/>
          <a:p>
            <a:r>
              <a:rPr lang="en-US" dirty="0"/>
              <a:t>We now have a set of weights that can act as a filter for edge detection!</a:t>
            </a:r>
          </a:p>
          <a:p>
            <a:r>
              <a:rPr lang="en-US" dirty="0"/>
              <a:t>We can then expand this idea to multiple filters.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9FA28D1-98D1-2C4A-A753-7FBE88239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" b="-1"/>
          <a:stretch/>
        </p:blipFill>
        <p:spPr>
          <a:xfrm>
            <a:off x="6096000" y="1544241"/>
            <a:ext cx="5052992" cy="49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5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85D9-6BCB-4FB9-8723-6DA267C3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C95CE-ED48-4B55-AB39-419DA17AD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Just like the simple perceptron, CNNs also have their origins in biological research.</a:t>
            </a:r>
          </a:p>
          <a:p>
            <a:pPr fontAlgn="base"/>
            <a:r>
              <a:rPr lang="en-US" dirty="0"/>
              <a:t>Hubel and Wiesel studied the structure of the visual cortex in mammals, winning a Nobel Prize in 1981.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E0153-E147-4AF1-9183-3030BF6E5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92" y="3744636"/>
            <a:ext cx="4186762" cy="235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05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ABDE-B175-A249-A014-193D1643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1-D Convolution Walk 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3F65-5CFD-8048-ACF3-987714D4F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Filters: 1</a:t>
            </a:r>
          </a:p>
          <a:p>
            <a:r>
              <a:rPr lang="en-US" dirty="0"/>
              <a:t>Filter Size: 2</a:t>
            </a:r>
          </a:p>
          <a:p>
            <a:r>
              <a:rPr lang="en-US" dirty="0"/>
              <a:t>Stride: 2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2EEE192-647A-704F-93F4-856E78D78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338" y="1323975"/>
            <a:ext cx="55118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62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5773-D1A1-5D43-815F-8161E830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1-D Convolution Walk 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2164-FAA1-D744-A67F-C5F868A9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Filters: 1</a:t>
            </a:r>
          </a:p>
          <a:p>
            <a:r>
              <a:rPr lang="en-US" dirty="0"/>
              <a:t>Filter Size: 2</a:t>
            </a:r>
          </a:p>
          <a:p>
            <a:r>
              <a:rPr lang="en-US" dirty="0"/>
              <a:t>Stride: 1 (1 Unit at a time)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245F90A-92AE-9049-91F8-D92803D21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0" y="1349375"/>
            <a:ext cx="5499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53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129E-7406-8645-85AB-D9A66B6E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1-D Convolution Walk 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0304A-D3C5-1140-A616-36B594E2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37030" cy="4351338"/>
          </a:xfrm>
        </p:spPr>
        <p:txBody>
          <a:bodyPr/>
          <a:lstStyle/>
          <a:p>
            <a:r>
              <a:rPr lang="en-US" dirty="0"/>
              <a:t>Remember that we can add zero padding to include more edge pixels.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0C3501A-AEDE-2D41-9E89-87633E85F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12" y="1690688"/>
            <a:ext cx="4603555" cy="447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50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3AE8-DC4B-1941-8703-D07747D5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1-D Convolution Walk 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D7EC1-DA44-9149-81CC-E7A7013F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4970" cy="4351338"/>
          </a:xfrm>
        </p:spPr>
        <p:txBody>
          <a:bodyPr/>
          <a:lstStyle/>
          <a:p>
            <a:r>
              <a:rPr lang="en-US" dirty="0"/>
              <a:t>Filters: 2</a:t>
            </a:r>
          </a:p>
          <a:p>
            <a:r>
              <a:rPr lang="en-US" dirty="0"/>
              <a:t>Filter Size: 2</a:t>
            </a:r>
          </a:p>
          <a:p>
            <a:r>
              <a:rPr lang="en-US" dirty="0"/>
              <a:t>Stride: 1 (1 Unit at a time)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140247F-1F63-2C44-9FDB-081584D07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1442244"/>
            <a:ext cx="53467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25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806F-F32B-A146-B6CC-E6DF8AED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1-D Convolution Walk 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14C3-8775-1A4C-8790-2FC035DD9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Filters: 4</a:t>
            </a:r>
          </a:p>
          <a:p>
            <a:r>
              <a:rPr lang="en-US" dirty="0"/>
              <a:t>Filter Size: 2</a:t>
            </a:r>
          </a:p>
          <a:p>
            <a:r>
              <a:rPr lang="en-US" dirty="0"/>
              <a:t>Stride: 1 (1 Unit at a time)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Each filter is detecting a different feature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C57B247-2609-2E48-86EC-1F2363F96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107" y="1557700"/>
            <a:ext cx="4936271" cy="46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79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3DD-C134-3248-A877-0EB7F079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1-D Convolution Walk 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76D1-B733-2C44-B469-46355D195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2453" cy="4351338"/>
          </a:xfrm>
        </p:spPr>
        <p:txBody>
          <a:bodyPr/>
          <a:lstStyle/>
          <a:p>
            <a:r>
              <a:rPr lang="en-US" dirty="0"/>
              <a:t>Filters: 4</a:t>
            </a:r>
          </a:p>
          <a:p>
            <a:r>
              <a:rPr lang="en-US" dirty="0"/>
              <a:t>Filter Size: 2</a:t>
            </a:r>
          </a:p>
          <a:p>
            <a:r>
              <a:rPr lang="en-US" dirty="0"/>
              <a:t>Stride: 1 (1 Unit at a time)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C69B3F4-520D-DB4F-8F03-5A5C2F9EA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04" y="1690688"/>
            <a:ext cx="4453467" cy="41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30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9057-8F01-5249-97FA-3D67A69C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1-D Convolution Walk 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21CE-2955-AB4A-A1D0-3DA279BA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simplicity, we begin to describe and visualize these sets of neurons as blocks instead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38D584-CF27-6244-AF14-C9D29DDF6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99" y="2773685"/>
            <a:ext cx="3795130" cy="333109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69B2DEC-51D3-D141-BA88-465988FA4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603" y="2701504"/>
            <a:ext cx="3716444" cy="3331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EE8026-62BE-3C42-B071-2F50E5717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847" y="2773685"/>
            <a:ext cx="3927201" cy="325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71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A9BC-4B20-6243-A001-B678C7FE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2-D Convolution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E0D48-00D5-5345-B9CE-1EAD5584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now expand these concepts to 2-D Convolution, since we’ll mainly be dealing with images.</a:t>
            </a:r>
          </a:p>
        </p:txBody>
      </p:sp>
    </p:spTree>
    <p:extLst>
      <p:ext uri="{BB962C8B-B14F-4D97-AF65-F5344CB8AC3E}">
        <p14:creationId xmlns:p14="http://schemas.microsoft.com/office/powerpoint/2010/main" val="2501472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0F6A-E497-E348-887F-01ABC766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2-D Convolution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01DF24-EC69-EF49-8623-5125E8F43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2"/>
          <a:stretch/>
        </p:blipFill>
        <p:spPr>
          <a:xfrm>
            <a:off x="455065" y="1976769"/>
            <a:ext cx="4960675" cy="2904461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E45DEE-64CB-014A-8DB5-A8B9F2E63D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0"/>
          <a:stretch/>
        </p:blipFill>
        <p:spPr>
          <a:xfrm>
            <a:off x="6776262" y="2063349"/>
            <a:ext cx="4811985" cy="28178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E39D8D-9D1B-EE47-81E9-B29C7164E244}"/>
              </a:ext>
            </a:extLst>
          </p:cNvPr>
          <p:cNvSpPr txBox="1"/>
          <p:nvPr/>
        </p:nvSpPr>
        <p:spPr>
          <a:xfrm>
            <a:off x="8299047" y="4696564"/>
            <a:ext cx="31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185487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5514-5E81-DD43-AB7A-52BFD5AE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Convolution with Color Images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0B37A14-05FE-8742-872A-4C6833B3E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2"/>
          <a:stretch/>
        </p:blipFill>
        <p:spPr>
          <a:xfrm>
            <a:off x="300390" y="1973221"/>
            <a:ext cx="5249815" cy="2986269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99B7E3-8E98-F34C-BA2F-A9FCA42C1E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3"/>
          <a:stretch/>
        </p:blipFill>
        <p:spPr>
          <a:xfrm>
            <a:off x="6202958" y="1973221"/>
            <a:ext cx="5393642" cy="3165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6D58D-CB60-734D-A9E5-5F176CF3E275}"/>
              </a:ext>
            </a:extLst>
          </p:cNvPr>
          <p:cNvSpPr txBox="1"/>
          <p:nvPr/>
        </p:nvSpPr>
        <p:spPr>
          <a:xfrm>
            <a:off x="8171726" y="5139159"/>
            <a:ext cx="24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1594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4544-8A9E-42D3-A36D-7011A42F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873B-AA69-4BF9-9922-D10CAF04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Their research revealed that neurons in the visual cortex had a small local receptive field.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4F271-84EC-4F3B-B5BC-F177BCDAC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23" y="3332674"/>
            <a:ext cx="7032202" cy="202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59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BDBA-5329-8B42-B1B9-15BB42A7E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711"/>
            <a:ext cx="10515600" cy="5679252"/>
          </a:xfrm>
        </p:spPr>
        <p:txBody>
          <a:bodyPr/>
          <a:lstStyle/>
          <a:p>
            <a:r>
              <a:rPr lang="en-US" dirty="0"/>
              <a:t>Filters are commonly visualized with grids.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2D952F-6C31-D942-8A8B-C64976AB6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"/>
          <a:stretch/>
        </p:blipFill>
        <p:spPr>
          <a:xfrm>
            <a:off x="489431" y="1701477"/>
            <a:ext cx="11549421" cy="35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42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CD07A-2948-A742-8A83-41CB71442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010"/>
            <a:ext cx="10515600" cy="5632953"/>
          </a:xfrm>
        </p:spPr>
        <p:txBody>
          <a:bodyPr/>
          <a:lstStyle/>
          <a:p>
            <a:r>
              <a:rPr lang="en-US" dirty="0"/>
              <a:t>Stride also takes into account how fast you’re going to move across image with your filters.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FA1AA3-0231-E743-85F5-20F98CF4B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0" y="2418183"/>
            <a:ext cx="5258861" cy="2724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CF8FEE-E526-914D-8E7B-CD9A69848B03}"/>
              </a:ext>
            </a:extLst>
          </p:cNvPr>
          <p:cNvSpPr txBox="1"/>
          <p:nvPr/>
        </p:nvSpPr>
        <p:spPr>
          <a:xfrm>
            <a:off x="717629" y="2095018"/>
            <a:ext cx="2847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Stride Distance of 1 Example</a:t>
            </a:r>
          </a:p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7D49A9-BB8D-A449-B34C-6947EB059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71" y="2418183"/>
            <a:ext cx="5240300" cy="27249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EFA3F8-BF8F-9E46-A272-435117EC2560}"/>
              </a:ext>
            </a:extLst>
          </p:cNvPr>
          <p:cNvSpPr txBox="1"/>
          <p:nvPr/>
        </p:nvSpPr>
        <p:spPr>
          <a:xfrm>
            <a:off x="6334721" y="2177970"/>
            <a:ext cx="2847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Stride Distance of 2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39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8FE7B-3481-7645-BD4F-D53D2C61F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182"/>
            <a:ext cx="10515600" cy="5528781"/>
          </a:xfrm>
        </p:spPr>
        <p:txBody>
          <a:bodyPr/>
          <a:lstStyle/>
          <a:p>
            <a:r>
              <a:rPr lang="en-US" dirty="0"/>
              <a:t>Presentation of Multiple Filters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E3601-410C-C546-A218-508A81519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600200"/>
            <a:ext cx="6934200" cy="36576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47FBCEA-B2C8-704E-8905-7F245346C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61" y="5257800"/>
            <a:ext cx="1866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28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EA22402-FBEC-CE40-BFC6-82108C777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57" y="1690688"/>
            <a:ext cx="10515600" cy="38986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A3C0CE-8295-0240-8619-4754C3AF0F40}"/>
              </a:ext>
            </a:extLst>
          </p:cNvPr>
          <p:cNvSpPr txBox="1">
            <a:spLocks/>
          </p:cNvSpPr>
          <p:nvPr/>
        </p:nvSpPr>
        <p:spPr>
          <a:xfrm>
            <a:off x="838200" y="648182"/>
            <a:ext cx="10515600" cy="5528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 the original CNN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15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44EC-FD84-3047-92E6-747FE3D3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4ACD9-715F-CA4C-9D46-54A97B691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Pooling layers will subsample the input image, which reduces the memory use and computer load as well as reducing the number of parameters.</a:t>
            </a:r>
          </a:p>
          <a:p>
            <a:r>
              <a:rPr lang="en-US" dirty="0"/>
              <a:t>Let’s imagine a layer of pixels in our input image:</a:t>
            </a:r>
          </a:p>
          <a:p>
            <a:endParaRPr lang="en-US" dirty="0"/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3D279495-35FF-8745-AA20-B3108A32A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20" y="3570032"/>
            <a:ext cx="3225237" cy="274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83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A858-8669-4E4B-868C-8B6DE8855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344"/>
            <a:ext cx="10515600" cy="5818148"/>
          </a:xfrm>
        </p:spPr>
        <p:txBody>
          <a:bodyPr/>
          <a:lstStyle/>
          <a:p>
            <a:r>
              <a:rPr lang="en-US" dirty="0"/>
              <a:t>For our MNIST digits set, each pixel had a value representing “darkness”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create a 2 by 2 pool of pixels and evaluate the maximum value.</a:t>
            </a:r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CC908484-F4EB-5F4F-8FE7-986906ED41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0"/>
          <a:stretch/>
        </p:blipFill>
        <p:spPr>
          <a:xfrm>
            <a:off x="4479242" y="983847"/>
            <a:ext cx="2697062" cy="2563837"/>
          </a:xfrm>
          <a:prstGeom prst="rect">
            <a:avLst/>
          </a:prstGeo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0AF872B5-0AC0-004D-AAD4-F363FC190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491" y="4035466"/>
            <a:ext cx="2542813" cy="26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4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E0E6-A5BF-B845-8A3B-B58E8BBBE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987"/>
            <a:ext cx="10515600" cy="5713976"/>
          </a:xfrm>
        </p:spPr>
        <p:txBody>
          <a:bodyPr/>
          <a:lstStyle/>
          <a:p>
            <a:r>
              <a:rPr lang="en-US" dirty="0"/>
              <a:t>Only the max value makes it to the next layer.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then move over by a “stride”, in this case, our stride is two.</a:t>
            </a:r>
          </a:p>
          <a:p>
            <a:endParaRPr lang="en-US" dirty="0"/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AB4B30CF-87F9-7342-89BA-3C8BD94FB1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1"/>
          <a:stretch/>
        </p:blipFill>
        <p:spPr>
          <a:xfrm>
            <a:off x="1188334" y="1111170"/>
            <a:ext cx="5663879" cy="2364978"/>
          </a:xfrm>
          <a:prstGeom prst="rect">
            <a:avLst/>
          </a:prstGeo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F71D9633-20FA-664D-AE2F-5640A904C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06" y="4287068"/>
            <a:ext cx="5557307" cy="23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21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30EC-1A8E-9E47-815E-8634841B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F548E-CB5A-784D-98AB-B445567C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pooling layer will end up removing a lot of information, even a small pooling “kernel” of 2 by 2 with a stride of 2 will remove 75% of the input data.</a:t>
            </a:r>
          </a:p>
        </p:txBody>
      </p:sp>
    </p:spTree>
    <p:extLst>
      <p:ext uri="{BB962C8B-B14F-4D97-AF65-F5344CB8AC3E}">
        <p14:creationId xmlns:p14="http://schemas.microsoft.com/office/powerpoint/2010/main" val="3611321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3083-BB6E-044F-B720-3CEB4F7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54CF-1FD8-0A42-AF51-BD7E8AF9B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Dropout can be thought of as a form of regularization to help prevent overfitting.</a:t>
            </a:r>
          </a:p>
          <a:p>
            <a:pPr fontAlgn="base"/>
            <a:r>
              <a:rPr lang="en-US" dirty="0"/>
              <a:t>During training, units are randomly dropped, along with their connections.</a:t>
            </a:r>
          </a:p>
          <a:p>
            <a:r>
              <a:rPr lang="en-US" dirty="0"/>
              <a:t>This helps prevent units from “co-adapting” too much.</a:t>
            </a:r>
          </a:p>
        </p:txBody>
      </p:sp>
    </p:spTree>
    <p:extLst>
      <p:ext uri="{BB962C8B-B14F-4D97-AF65-F5344CB8AC3E}">
        <p14:creationId xmlns:p14="http://schemas.microsoft.com/office/powerpoint/2010/main" val="1668534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14C8-C1DA-0840-A00A-714F9CA2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Famous CNN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A653-7B4D-9C4C-A476-4AF7B22F5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LeNet-5 by Yann </a:t>
            </a:r>
            <a:r>
              <a:rPr lang="en-US" dirty="0" err="1"/>
              <a:t>LeCun</a:t>
            </a:r>
            <a:endParaRPr lang="en-US" dirty="0"/>
          </a:p>
          <a:p>
            <a:pPr fontAlgn="base"/>
            <a:r>
              <a:rPr lang="en-US" dirty="0" err="1"/>
              <a:t>AlexNet</a:t>
            </a:r>
            <a:r>
              <a:rPr lang="en-US" dirty="0"/>
              <a:t> by Alex </a:t>
            </a:r>
            <a:r>
              <a:rPr lang="en-US" dirty="0" err="1"/>
              <a:t>Krizhevsky</a:t>
            </a:r>
            <a:r>
              <a:rPr lang="en-US" dirty="0"/>
              <a:t> et al.</a:t>
            </a:r>
          </a:p>
          <a:p>
            <a:pPr fontAlgn="base"/>
            <a:r>
              <a:rPr lang="en-US" dirty="0" err="1"/>
              <a:t>GoogLeNet</a:t>
            </a:r>
            <a:r>
              <a:rPr lang="en-US" dirty="0"/>
              <a:t> by </a:t>
            </a:r>
            <a:r>
              <a:rPr lang="en-US" dirty="0" err="1"/>
              <a:t>Szegedy</a:t>
            </a:r>
            <a:r>
              <a:rPr lang="en-US" dirty="0"/>
              <a:t> at Google Research</a:t>
            </a:r>
          </a:p>
          <a:p>
            <a:pPr fontAlgn="base"/>
            <a:r>
              <a:rPr lang="en-US" dirty="0" err="1"/>
              <a:t>ResNet</a:t>
            </a:r>
            <a:r>
              <a:rPr lang="en-US" dirty="0"/>
              <a:t> by </a:t>
            </a:r>
            <a:r>
              <a:rPr lang="en-US" dirty="0" err="1"/>
              <a:t>Kaiming</a:t>
            </a:r>
            <a:r>
              <a:rPr lang="en-US" dirty="0"/>
              <a:t> He et 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9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396A-0983-4112-B0FA-C5490A8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552B-4618-4DCA-B746-9FDDD8346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This idea then inspired an ANN architecture that would become CNN</a:t>
            </a:r>
          </a:p>
          <a:p>
            <a:pPr fontAlgn="base"/>
            <a:r>
              <a:rPr lang="en-US" dirty="0"/>
              <a:t>Famously implemented in the 1998 paper by Yann </a:t>
            </a:r>
            <a:r>
              <a:rPr lang="en-US" dirty="0" err="1"/>
              <a:t>LeCun</a:t>
            </a:r>
            <a:r>
              <a:rPr lang="en-US" dirty="0"/>
              <a:t> et al.</a:t>
            </a:r>
          </a:p>
          <a:p>
            <a:pPr fontAlgn="base"/>
            <a:r>
              <a:rPr lang="en-US" dirty="0"/>
              <a:t>The LeNet-5 architecture was first used to classify the MNIST data set.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55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5A15-58B7-4210-9E83-D590675F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4BD8-7CD6-4098-A21A-BACB273E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learning about CNNs you’ll often see a diagram like this: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7A891-F216-49D2-8F31-DA1F26D23F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"/>
          <a:stretch/>
        </p:blipFill>
        <p:spPr>
          <a:xfrm>
            <a:off x="1885585" y="2701255"/>
            <a:ext cx="8420830" cy="29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3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BAEA-6F86-4EE7-89C5-C60C939D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3CCEF-1F77-475E-829B-C267A31E7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break down the various aspects of a CNN seen here:</a:t>
            </a:r>
          </a:p>
          <a:p>
            <a:pPr fontAlgn="base"/>
            <a:r>
              <a:rPr lang="en-US" dirty="0"/>
              <a:t>Tensors</a:t>
            </a:r>
          </a:p>
          <a:p>
            <a:pPr fontAlgn="base"/>
            <a:r>
              <a:rPr lang="en-US" dirty="0"/>
              <a:t>DNN vs CNN</a:t>
            </a:r>
          </a:p>
          <a:p>
            <a:pPr fontAlgn="base"/>
            <a:r>
              <a:rPr lang="en-US" dirty="0"/>
              <a:t>Convolutions and Filters</a:t>
            </a:r>
          </a:p>
          <a:p>
            <a:pPr fontAlgn="base"/>
            <a:r>
              <a:rPr lang="en-US" dirty="0"/>
              <a:t>Padding</a:t>
            </a:r>
          </a:p>
          <a:p>
            <a:pPr fontAlgn="base"/>
            <a:r>
              <a:rPr lang="en-US" dirty="0"/>
              <a:t>Pooling Layers</a:t>
            </a:r>
          </a:p>
          <a:p>
            <a:pPr fontAlgn="base"/>
            <a:r>
              <a:rPr lang="en-US" dirty="0"/>
              <a:t>Review Dropout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D5BBF-69C9-4368-AA48-3623E2A8A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"/>
          <a:stretch/>
        </p:blipFill>
        <p:spPr>
          <a:xfrm>
            <a:off x="4964345" y="2783213"/>
            <a:ext cx="7116659" cy="252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5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E2B0-EA7E-4169-92EC-172CD6BE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3A93-064E-464F-81DE-1DC5F06F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Recall that Tensors are N-Dimensional Arrays that we build up to: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dirty="0"/>
              <a:t>Scalar - 3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dirty="0"/>
              <a:t>Vector - [3,4,5]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dirty="0"/>
              <a:t>Matrix - [ [3,4] , [5,6] , [7,8] ]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dirty="0"/>
              <a:t>Tensor - [[ [ 1, 2] , [ 3, 4] ],</a:t>
            </a:r>
          </a:p>
          <a:p>
            <a:pPr marL="0" indent="0">
              <a:buNone/>
            </a:pPr>
            <a:r>
              <a:rPr lang="en-US" dirty="0"/>
              <a:t>                        </a:t>
            </a:r>
            <a:r>
              <a:rPr lang="en-US" sz="2400" dirty="0"/>
              <a:t>[[ 5, 6] , [ 7, 8]]]</a:t>
            </a:r>
          </a:p>
          <a:p>
            <a:pPr marL="0" indent="0">
              <a:buNone/>
            </a:pP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8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42C9-0376-4929-B5D3-48C9A0EF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FFEA-67C7-4330-ADAB-FFA416B1B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Tensors make it very convenient to feed in sets of images into our model - (I,H,W,C)</a:t>
            </a:r>
          </a:p>
          <a:p>
            <a:pPr lvl="1" fontAlgn="base"/>
            <a:r>
              <a:rPr lang="en-US" dirty="0"/>
              <a:t>I : Images</a:t>
            </a:r>
          </a:p>
          <a:p>
            <a:pPr lvl="1" fontAlgn="base"/>
            <a:r>
              <a:rPr lang="en-US" dirty="0"/>
              <a:t>H: Height of Image in Pixels</a:t>
            </a:r>
          </a:p>
          <a:p>
            <a:pPr lvl="1" fontAlgn="base"/>
            <a:r>
              <a:rPr lang="en-US" dirty="0"/>
              <a:t>W: Width of Image in Pixels</a:t>
            </a:r>
          </a:p>
          <a:p>
            <a:pPr lvl="1" fontAlgn="base"/>
            <a:r>
              <a:rPr lang="en-US" dirty="0"/>
              <a:t>C: Color Channels: 1-Grayscale, 3-RGB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15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2C79-AF0C-4534-B0AD-51FB7AA1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DC546-6E20-4077-B9C2-1F3AF40DA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Now let’s explore the difference between a Densely Connected Neural Network and a Convolutional Neural Network.</a:t>
            </a:r>
          </a:p>
          <a:p>
            <a:pPr fontAlgn="base"/>
            <a:r>
              <a:rPr lang="en-US" dirty="0"/>
              <a:t>Recall that we’ve already been able to create DNNs with </a:t>
            </a:r>
            <a:r>
              <a:rPr lang="en-US" dirty="0" err="1"/>
              <a:t>tf.estimator</a:t>
            </a:r>
            <a:r>
              <a:rPr lang="en-US" dirty="0"/>
              <a:t> API.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50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1093</Words>
  <Application>Microsoft Macintosh PowerPoint</Application>
  <PresentationFormat>Widescreen</PresentationFormat>
  <Paragraphs>145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Office Theme</vt:lpstr>
      <vt:lpstr>CNN</vt:lpstr>
      <vt:lpstr>Convolutional Neural Networks</vt:lpstr>
      <vt:lpstr>Convolutional Neural Networks</vt:lpstr>
      <vt:lpstr>Convolutional Neural Networks</vt:lpstr>
      <vt:lpstr>Convolutional Neural Networks</vt:lpstr>
      <vt:lpstr>CNN</vt:lpstr>
      <vt:lpstr>CNN</vt:lpstr>
      <vt:lpstr>CNN</vt:lpstr>
      <vt:lpstr>CNN</vt:lpstr>
      <vt:lpstr>Densely Connected layer (fully connected layer) VS. Convolutional Layer</vt:lpstr>
      <vt:lpstr>CNN-Advantages</vt:lpstr>
      <vt:lpstr>CNN – Image Recognition</vt:lpstr>
      <vt:lpstr>CNN</vt:lpstr>
      <vt:lpstr>CNN</vt:lpstr>
      <vt:lpstr>CNN</vt:lpstr>
      <vt:lpstr>CNN</vt:lpstr>
      <vt:lpstr>1-D Convolution Walk Through</vt:lpstr>
      <vt:lpstr>1-D Convolution Walk Through</vt:lpstr>
      <vt:lpstr>1-D Convolution Walk Through</vt:lpstr>
      <vt:lpstr>1-D Convolution Walk Through</vt:lpstr>
      <vt:lpstr>1-D Convolution Walk Through</vt:lpstr>
      <vt:lpstr>1-D Convolution Walk Through</vt:lpstr>
      <vt:lpstr>1-D Convolution Walk Through</vt:lpstr>
      <vt:lpstr>1-D Convolution Walk Through</vt:lpstr>
      <vt:lpstr>1-D Convolution Walk Through</vt:lpstr>
      <vt:lpstr>1-D Convolution Walk Through</vt:lpstr>
      <vt:lpstr>2-D Convolution</vt:lpstr>
      <vt:lpstr>2-D Convolution</vt:lpstr>
      <vt:lpstr>2-D Convolution with Color Images</vt:lpstr>
      <vt:lpstr>PowerPoint Presentation</vt:lpstr>
      <vt:lpstr>PowerPoint Presentation</vt:lpstr>
      <vt:lpstr>PowerPoint Presentation</vt:lpstr>
      <vt:lpstr>PowerPoint Presentation</vt:lpstr>
      <vt:lpstr>Pooling Layers</vt:lpstr>
      <vt:lpstr>PowerPoint Presentation</vt:lpstr>
      <vt:lpstr>PowerPoint Presentation</vt:lpstr>
      <vt:lpstr>Pooling Layers</vt:lpstr>
      <vt:lpstr>Dropout</vt:lpstr>
      <vt:lpstr>Some Famous CNN architectures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An, Disha GSUSI-PTX/D/S</dc:creator>
  <cp:lastModifiedBy>Disha An</cp:lastModifiedBy>
  <cp:revision>23</cp:revision>
  <dcterms:created xsi:type="dcterms:W3CDTF">2019-03-14T22:00:02Z</dcterms:created>
  <dcterms:modified xsi:type="dcterms:W3CDTF">2020-03-18T00:27:46Z</dcterms:modified>
</cp:coreProperties>
</file>