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/>
    <p:restoredTop sz="94645"/>
  </p:normalViewPr>
  <p:slideViewPr>
    <p:cSldViewPr snapToGrid="0" snapToObjects="1">
      <p:cViewPr varScale="1">
        <p:scale>
          <a:sx n="151" d="100"/>
          <a:sy n="151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4E4C-B41F-5543-82DA-FC911608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85B9-3892-4D46-A0CD-20F8E5C6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5717-411A-474E-978B-9860EE60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17E7-99AF-9E4E-A1CC-9658E007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7B7A-A82F-D94E-BC6B-6E62304F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81AC-EB6A-904C-A698-7C19675F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55EC-BB78-FB41-B1C1-5EA93C10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1049-8B9A-0F44-8677-F345661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7B19-D883-864D-B540-CAEBAC56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50FA-6A1A-F74B-AF75-D46E4EB7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ACEA4-0B80-5B44-9479-FDE66BF0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E17E7-0AA1-A24B-BDB0-B379DAD3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BDDB-F872-AA44-9D59-8F31C7BC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18E0-361C-6B46-AA16-31D27D8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09B2-5315-6D49-AC12-16D50206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942-2C48-D24D-AF08-57E3306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A105-4E68-FA49-B1D4-E2238AB5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A627-493A-ED4C-9503-A08F6B8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5882-40B3-C741-96A5-87D2DA82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4A6E-87A0-8549-A608-0A14426D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AA03-FD7B-C64C-B0BE-595EE2DF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BD6E-4325-9345-AD6D-5BE6D217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70FF-D6E5-3446-A18A-82D5E488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D485-8A55-6F48-A8CF-9FB504B8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BF19-19A4-AE4C-9EE4-E1AFEF62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350B-1817-AA4C-8EE5-9E4CB894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C02F-9388-C344-8449-4A00F01A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5FA5-6E4C-3A4F-8CF2-01273BAC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3B8F-A66B-504A-819F-739AC1B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0C9B-3E41-AC49-A530-8820A7D7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F094-C3E3-EF4E-96AC-1AC97D3C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C196-C0D3-A14E-92F8-2E00FE40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708-14AA-5E40-9D6D-8BE26295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622BE-39EB-F64E-82D8-F1B7B9C0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55DD6-6034-634E-A315-E127288C4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0FA2F-C8F2-8244-AEAB-9886C1B1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4B926-1BBB-294A-A4E5-9C19CA84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90129-8D34-6740-9EA3-E6445E08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ED228-1AF1-F644-9A8C-7C71B501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B38-5D3A-9348-86ED-6C87B463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195B9-4A90-A74C-A553-9B19D5E4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13CBB-B006-D542-BA41-20AFF80D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55C3B-C5D9-EE4B-8703-E92414D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9020F-8C8F-3248-AD4E-48EC47F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14828-DC29-984C-B72A-18EA6ADC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EA20-229A-E244-8FD4-9AB5582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4A39-67D6-B345-B438-FDA77CAD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9531-19D6-E742-923A-66EF9C78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99995-FA0A-A44E-B295-E0CF4B45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3FBD9-25F8-3F41-8191-4FF351C9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EB90-A8E7-7C4F-8868-CDAEB95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8BD58-7593-D743-BF67-82B6E29E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7BA0-CDB4-F346-9579-1E5BA826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8E9C2-CBE0-C541-B1D7-66D6B47CF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FE527-7942-9941-BFF3-E0C4F965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23C1-14BF-884C-8368-A767F75E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6D81-64D8-7940-822E-394DEF84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1C6F-8C86-7F4A-AD20-557A5596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3B055-7535-3340-AFB9-DDD3BD5B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4DEEF-9D65-A240-8E71-EA3DBB1E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B327-1D59-3844-AF3D-2584BDC90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9E29-2A6F-8243-BCE1-05E76D5FE0D4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1EE3-D76D-9941-9597-89B47A3B4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F61D-432C-4049-A542-4860A944C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BB3D-A39D-1D4C-A98C-C8BD73F6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173F-CCB8-674E-A912-8C840D883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Neural Network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F31C-DF1E-5C4C-9D19-B0D4621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2739-C626-7746-A46D-C09E568C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– 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5498-1193-FA43-B937-958C8333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Lucky for us, this is the sigmoid function!</a:t>
            </a:r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BD9C002-38B6-9343-AD27-0A1416FD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28" y="2507703"/>
            <a:ext cx="7523544" cy="29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5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559A-D0D7-DA45-B0B9-5C41FEE7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1AC4-625E-F341-B4F1-0E1D7F7F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activation function used can be beneficial depending on the task!</a:t>
            </a:r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6AA344-4682-0A4E-817D-AF015F6D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25" y="2608808"/>
            <a:ext cx="7014258" cy="27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BA8-197C-EF4E-BBA2-C69B0160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– tanh(z)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62A5-C762-4748-9DF8-6944B128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Hyperbolic Tangent: tanh(z)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29AEA23-45CA-904A-B781-1EFC1F8B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8" y="2598062"/>
            <a:ext cx="4916508" cy="3251493"/>
          </a:xfrm>
          <a:prstGeom prst="rect">
            <a:avLst/>
          </a:prstGeom>
        </p:spPr>
      </p:pic>
      <p:pic>
        <p:nvPicPr>
          <p:cNvPr id="1028" name="Picture 4" descr="https://lh6.googleusercontent.com/Hs2y14LnZXwyGF1SRW5SfHkq9kyXcja0efdu_UmiyxOVFVhlhWTov7j2jYHf2roIWXAt6w7fZR51k-enknAYCCaoBlVAffQ0smHLNcfX7y92Jg2mNWT54BcUj-K-e7KlkiNtWK-r8Sw">
            <a:extLst>
              <a:ext uri="{FF2B5EF4-FFF2-40B4-BE49-F238E27FC236}">
                <a16:creationId xmlns:a16="http://schemas.microsoft.com/office/drawing/2014/main" id="{FCCC901B-23D3-2744-9B0C-B26ED72AC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5" b="68576"/>
          <a:stretch/>
        </p:blipFill>
        <p:spPr bwMode="auto">
          <a:xfrm>
            <a:off x="7373073" y="3159889"/>
            <a:ext cx="3174520" cy="69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Hs2y14LnZXwyGF1SRW5SfHkq9kyXcja0efdu_UmiyxOVFVhlhWTov7j2jYHf2roIWXAt6w7fZR51k-enknAYCCaoBlVAffQ0smHLNcfX7y92Jg2mNWT54BcUj-K-e7KlkiNtWK-r8Sw">
            <a:extLst>
              <a:ext uri="{FF2B5EF4-FFF2-40B4-BE49-F238E27FC236}">
                <a16:creationId xmlns:a16="http://schemas.microsoft.com/office/drawing/2014/main" id="{3BDDF3A4-4DE4-D04B-8046-8C222750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6" r="64111"/>
          <a:stretch/>
        </p:blipFill>
        <p:spPr bwMode="auto">
          <a:xfrm>
            <a:off x="7623387" y="4084911"/>
            <a:ext cx="2365565" cy="160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1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5A92-4D3A-724A-BEEF-ACAC2411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-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624F-C867-434B-8FBC-89D1C625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): This is actually a relatively simple function: max(0,z)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1FB5148-5F6A-4F48-A601-41603E39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89" y="3081759"/>
            <a:ext cx="3550213" cy="2864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AFC2D7-B71B-B546-8157-66E771DBE5D3}"/>
              </a:ext>
            </a:extLst>
          </p:cNvPr>
          <p:cNvSpPr/>
          <p:nvPr/>
        </p:nvSpPr>
        <p:spPr>
          <a:xfrm>
            <a:off x="3873761" y="4001294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tserrat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3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588B-9FFF-6A43-8E30-1F62D26D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-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BE3D5CE-8E09-0249-B0D3-7F8562687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4" y="1575816"/>
            <a:ext cx="3901975" cy="2542318"/>
          </a:xfrm>
        </p:spPr>
      </p:pic>
      <p:pic>
        <p:nvPicPr>
          <p:cNvPr id="1026" name="Picture 2" descr="https://lh3.googleusercontent.com/uqjeLquz5dcAhAQ76_zw_p0HLAYURS24a4KJSi9tQ7krJOS4_6c0wUpnIFsc-J0hkTdXkwZLGPUC9ZnA_8NzWK3UIPaHg4mSxQn5MYdvTRrUhYgyAq3Jw44I9ysz1myQsKZPmu94hVs">
            <a:extLst>
              <a:ext uri="{FF2B5EF4-FFF2-40B4-BE49-F238E27FC236}">
                <a16:creationId xmlns:a16="http://schemas.microsoft.com/office/drawing/2014/main" id="{AF84DBED-686D-FB4A-9ED0-4F8D6671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0" y="1690688"/>
            <a:ext cx="4880458" cy="19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Kl1-me1mR6T_gAMVHlqUtsCw_VREGVvXC5wCwsKrOPlwprvC7hMUFktpBONaEO040XDgEWIav1B34RusduFSfHKsYeWT0ufHQbQIEZG9hy8QHwFwgKVxn6b-O4IEccaQZyaX533vrOY">
            <a:extLst>
              <a:ext uri="{FF2B5EF4-FFF2-40B4-BE49-F238E27FC236}">
                <a16:creationId xmlns:a16="http://schemas.microsoft.com/office/drawing/2014/main" id="{4C9AD86A-F548-1242-ACB6-3D9C5236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0" y="3832440"/>
            <a:ext cx="5449824" cy="12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YjL6oOEyayuBuRb7dJXbYnrN4LnIiShOriOSibmU8atnv5zXjlpP2gGiRZNUmdQtGTARbyHD3B_9pDPAqnWLsQEVV0cVWIQ8dcwNvmWE5G2cLJNDoXc6PEMT698N3_GlNQEc1WO1_uU">
            <a:extLst>
              <a:ext uri="{FF2B5EF4-FFF2-40B4-BE49-F238E27FC236}">
                <a16:creationId xmlns:a16="http://schemas.microsoft.com/office/drawing/2014/main" id="{7BD091F9-36F3-7343-B636-E0308844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0" y="5284771"/>
            <a:ext cx="5632704" cy="137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80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9763-FB1A-3547-9E35-8320C65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B64A-D376-F749-BA6D-97A0E5DE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and tanh tend to have the best performance.</a:t>
            </a:r>
          </a:p>
          <a:p>
            <a:r>
              <a:rPr lang="en-US" dirty="0"/>
              <a:t>Deep Learning libraries have these built in for us, so we don’t need to worry about having to implement them manually!</a:t>
            </a:r>
          </a:p>
        </p:txBody>
      </p:sp>
    </p:spTree>
    <p:extLst>
      <p:ext uri="{BB962C8B-B14F-4D97-AF65-F5344CB8AC3E}">
        <p14:creationId xmlns:p14="http://schemas.microsoft.com/office/powerpoint/2010/main" val="52893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637E-3997-EB40-BF8A-4FEB9B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8A8C-BB0F-4A49-82F6-1661A672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Let’s now explore how we can evaluate performance of a neuron!</a:t>
            </a:r>
          </a:p>
          <a:p>
            <a:pPr fontAlgn="base"/>
            <a:r>
              <a:rPr lang="en-US" dirty="0"/>
              <a:t>We can use a cost function to measure how far off we are from the expected value.</a:t>
            </a:r>
          </a:p>
          <a:p>
            <a:pPr fontAlgn="base"/>
            <a:r>
              <a:rPr lang="en-US" dirty="0"/>
              <a:t>We’ll use the following variables:</a:t>
            </a:r>
          </a:p>
          <a:p>
            <a:pPr lvl="1" fontAlgn="base"/>
            <a:r>
              <a:rPr lang="en-US" dirty="0"/>
              <a:t>y to represent the true value</a:t>
            </a:r>
          </a:p>
          <a:p>
            <a:pPr lvl="1" fontAlgn="base"/>
            <a:r>
              <a:rPr lang="en-US" dirty="0"/>
              <a:t>a to represent neuron’s prediction</a:t>
            </a:r>
          </a:p>
          <a:p>
            <a:pPr fontAlgn="base"/>
            <a:r>
              <a:rPr lang="en-US" dirty="0"/>
              <a:t>In terms of weights and bias:</a:t>
            </a:r>
          </a:p>
          <a:p>
            <a:pPr lvl="1" fontAlgn="base"/>
            <a:r>
              <a:rPr lang="en-US" dirty="0"/>
              <a:t>w*x + b = z</a:t>
            </a:r>
          </a:p>
          <a:p>
            <a:pPr lvl="1" fontAlgn="base"/>
            <a:r>
              <a:rPr lang="en-US" dirty="0"/>
              <a:t>Pass z into activation function </a:t>
            </a:r>
            <a:r>
              <a:rPr lang="en-US" dirty="0" err="1"/>
              <a:t>σ</a:t>
            </a:r>
            <a:r>
              <a:rPr lang="en-US" dirty="0"/>
              <a:t>(z) =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3A2F-75B5-6F46-9A2C-7FE040FA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7B22-3A19-9B49-B6CE-403A76FA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Quadratic Cost</a:t>
            </a:r>
          </a:p>
          <a:p>
            <a:pPr lvl="1" fontAlgn="base"/>
            <a:r>
              <a:rPr lang="en-US" dirty="0"/>
              <a:t>C = </a:t>
            </a:r>
            <a:r>
              <a:rPr lang="en-US" dirty="0" err="1"/>
              <a:t>Σ</a:t>
            </a:r>
            <a:r>
              <a:rPr lang="en-US" dirty="0"/>
              <a:t>(y-a)</a:t>
            </a:r>
            <a:r>
              <a:rPr lang="en-US" sz="1600" baseline="30000" dirty="0"/>
              <a:t>2 </a:t>
            </a:r>
            <a:r>
              <a:rPr lang="en-US" dirty="0"/>
              <a:t>/ n</a:t>
            </a:r>
          </a:p>
          <a:p>
            <a:pPr fontAlgn="base"/>
            <a:r>
              <a:rPr lang="en-US" dirty="0"/>
              <a:t>We can see that larger errors are more prominent due to the squaring. </a:t>
            </a:r>
          </a:p>
          <a:p>
            <a:pPr fontAlgn="base"/>
            <a:r>
              <a:rPr lang="en-US" dirty="0"/>
              <a:t>Unfortunately this calculation can cause a slowdown in our learning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6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753D-46AD-8A47-9137-40E10A7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– 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57AF-E2DF-664D-A31E-2FE9C69E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Cross Entropy</a:t>
            </a:r>
          </a:p>
          <a:p>
            <a:pPr lvl="1" fontAlgn="base"/>
            <a:r>
              <a:rPr lang="en-US" dirty="0"/>
              <a:t>C = (-1/n) </a:t>
            </a:r>
            <a:r>
              <a:rPr lang="en-US" dirty="0" err="1"/>
              <a:t>Σ</a:t>
            </a:r>
            <a:r>
              <a:rPr lang="en-US" dirty="0"/>
              <a:t> (</a:t>
            </a:r>
            <a:r>
              <a:rPr lang="en-US" dirty="0" err="1"/>
              <a:t>y⋅ln</a:t>
            </a:r>
            <a:r>
              <a:rPr lang="en-US" dirty="0"/>
              <a:t>(a) + (1-y)⋅ln(1-a))</a:t>
            </a:r>
          </a:p>
          <a:p>
            <a:pPr fontAlgn="base"/>
            <a:r>
              <a:rPr lang="en-US" dirty="0"/>
              <a:t>This cost function allows for faster learning.</a:t>
            </a:r>
          </a:p>
          <a:p>
            <a:pPr fontAlgn="base"/>
            <a:r>
              <a:rPr lang="en-US" dirty="0"/>
              <a:t>The larger the difference, the faster the neuron can learn.</a:t>
            </a:r>
          </a:p>
          <a:p>
            <a:pPr fontAlgn="base"/>
            <a:r>
              <a:rPr lang="en-US" dirty="0"/>
              <a:t>We now have 2 key aspects of learning with neural networks, the neurons with their activation function and the cost function.</a:t>
            </a:r>
          </a:p>
          <a:p>
            <a:pPr fontAlgn="base"/>
            <a:r>
              <a:rPr lang="en-US" dirty="0"/>
              <a:t>We’re still missing a key step, actually “learning”!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4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AB5D-95BC-7E47-8CD2-7DA621AF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0DDE-6456-864E-B94E-7C137B93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figure out how we can use our neurons and the measurement of error (our cost function) and then attempt to correct our prediction, in other words, “learn”!</a:t>
            </a:r>
          </a:p>
          <a:p>
            <a:pPr fontAlgn="base"/>
            <a:r>
              <a:rPr lang="en-US" dirty="0"/>
              <a:t>Gradient descent is an optimization algorithm for finding the minimum of a function.</a:t>
            </a:r>
          </a:p>
          <a:p>
            <a:pPr fontAlgn="base"/>
            <a:r>
              <a:rPr lang="en-US" dirty="0"/>
              <a:t>To find a local minimum, we take steps proportional to the negative of the gradient.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4E66-37A4-454B-B55A-25710776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4837-3433-884D-8EAB-99EFDFA8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We’ve seen how a single perceptron behaves, now let’s expand this concept to the idea of a neural network!</a:t>
            </a:r>
          </a:p>
          <a:p>
            <a:pPr fontAlgn="base"/>
            <a:r>
              <a:rPr lang="en-US" dirty="0"/>
              <a:t>Let’s see how to connect many </a:t>
            </a:r>
            <a:r>
              <a:rPr lang="en-US" dirty="0" err="1"/>
              <a:t>perceptrons</a:t>
            </a:r>
            <a:r>
              <a:rPr lang="en-US" dirty="0"/>
              <a:t> together and then how to represent this mathematically!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5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9BE1-0E70-3643-AD6B-BBB933C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8A64-15EC-5B4A-B7B4-02391F4C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" dirty="0"/>
              <a:t>Gradient </a:t>
            </a:r>
            <a:r>
              <a:rPr lang="fr" dirty="0" err="1"/>
              <a:t>Descent</a:t>
            </a:r>
            <a:r>
              <a:rPr lang="fr" dirty="0"/>
              <a:t> (in 1 dimension)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CFE74EA-929F-F742-8696-67F9D55F6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2"/>
          <a:stretch/>
        </p:blipFill>
        <p:spPr>
          <a:xfrm>
            <a:off x="659756" y="2451523"/>
            <a:ext cx="4953540" cy="3725440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F91A48C-7F19-D94F-BA7B-5058102CD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1"/>
          <a:stretch/>
        </p:blipFill>
        <p:spPr>
          <a:xfrm>
            <a:off x="6143953" y="2451523"/>
            <a:ext cx="5388291" cy="36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882-9895-824D-9E1D-6A56A2E4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(in 1 dimension)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9BC242EB-2EB5-0142-935F-2BEB92F5F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545"/>
            <a:ext cx="5135203" cy="3450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6A45C-1D6A-3946-BD7E-F15CDED4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0373"/>
            <a:ext cx="4658949" cy="3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2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600D-FCB1-E043-B26B-FDAB4D7C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33FE-3E30-9444-8F49-2ECB7D94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we can see what parameter value to choose to minimize our Cost!</a:t>
            </a:r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854922-8466-1447-9794-7E02D8AA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0" y="2794000"/>
            <a:ext cx="62611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9EBA4-D1F2-9541-93CF-3FDEA5CED45B}"/>
              </a:ext>
            </a:extLst>
          </p:cNvPr>
          <p:cNvSpPr txBox="1"/>
          <p:nvPr/>
        </p:nvSpPr>
        <p:spPr>
          <a:xfrm>
            <a:off x="6680120" y="2985631"/>
            <a:ext cx="3113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this minimum is simple for 1 dimension, but our cases will have many more parameters, meaning we’ll need to use the built-in linear algebra that our Deep Learning library will provide!</a:t>
            </a:r>
          </a:p>
        </p:txBody>
      </p:sp>
    </p:spTree>
    <p:extLst>
      <p:ext uri="{BB962C8B-B14F-4D97-AF65-F5344CB8AC3E}">
        <p14:creationId xmlns:p14="http://schemas.microsoft.com/office/powerpoint/2010/main" val="297896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2BEE-BA5E-FD47-AE32-B35C0E2B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F5C-AEF9-284B-949E-FDE0FE2E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gradient descent we can figure out the best parameters for minimizing our cost, for example, finding the best values for the weights of the neuron inputs.</a:t>
            </a:r>
          </a:p>
          <a:p>
            <a:pPr fontAlgn="base"/>
            <a:r>
              <a:rPr lang="en-US" dirty="0"/>
              <a:t>We now just have one issue to solve, how can we quickly adjust the optimal parameters or weights across our entire network?</a:t>
            </a:r>
          </a:p>
          <a:p>
            <a:pPr fontAlgn="base"/>
            <a:r>
              <a:rPr lang="en-US" dirty="0"/>
              <a:t>This is where </a:t>
            </a:r>
            <a:r>
              <a:rPr lang="en-US" b="1" dirty="0"/>
              <a:t>backpropagation </a:t>
            </a:r>
            <a:r>
              <a:rPr lang="en-US" dirty="0"/>
              <a:t>comes 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17F2-D19E-524B-B5FD-9F1752F9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CF93-B748-594A-A334-0948E801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Backpropagation is used to calculate the error contribution of each neuron after a batch of data is processed.</a:t>
            </a:r>
          </a:p>
          <a:p>
            <a:pPr fontAlgn="base"/>
            <a:r>
              <a:rPr lang="en-US" dirty="0"/>
              <a:t>It relies heavily on the chain rule to go back through the network and calculate these errors. </a:t>
            </a:r>
          </a:p>
          <a:p>
            <a:pPr fontAlgn="base"/>
            <a:r>
              <a:rPr lang="en-US" dirty="0"/>
              <a:t>Backpropagation works by calculating  the error at the output and then distributes back through the network layers.</a:t>
            </a:r>
          </a:p>
          <a:p>
            <a:pPr fontAlgn="base"/>
            <a:r>
              <a:rPr lang="en-US" dirty="0"/>
              <a:t>It requires a known desired output for each input value (supervised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6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95E-38BC-E141-A785-2EB1A706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3802-CF82-6040-AE8A-48D13160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Perceptrons</a:t>
            </a:r>
            <a:r>
              <a:rPr lang="en-US" dirty="0"/>
              <a:t> Network</a:t>
            </a:r>
          </a:p>
          <a:p>
            <a:endParaRPr lang="en-US" dirty="0"/>
          </a:p>
        </p:txBody>
      </p:sp>
      <p:pic>
        <p:nvPicPr>
          <p:cNvPr id="5" name="Picture 4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A7E3BD62-50B9-7E47-AD42-876CBD39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23" y="2513836"/>
            <a:ext cx="6143825" cy="34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703E-4A9D-FA42-B45B-83B68FE5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8FD4-07BD-E74C-9257-75AF8ACD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Layer. 2 hidden layers. Output Layer</a:t>
            </a:r>
          </a:p>
          <a:p>
            <a:endParaRPr lang="en-US" dirty="0"/>
          </a:p>
        </p:txBody>
      </p:sp>
      <p:pic>
        <p:nvPicPr>
          <p:cNvPr id="5" name="Picture 4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5DB8D356-F6ED-3A4A-8EF5-50C68D6F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39" y="2453832"/>
            <a:ext cx="6383887" cy="35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3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92ED-AEC6-7E43-8019-0003277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58ED-ECB4-F049-91AB-A027DFCC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Input Layers</a:t>
            </a:r>
          </a:p>
          <a:p>
            <a:pPr lvl="1" fontAlgn="base"/>
            <a:r>
              <a:rPr lang="en-US" dirty="0"/>
              <a:t>Real values from the data</a:t>
            </a:r>
          </a:p>
          <a:p>
            <a:pPr fontAlgn="base"/>
            <a:r>
              <a:rPr lang="en-US" dirty="0"/>
              <a:t>Hidden Layers</a:t>
            </a:r>
          </a:p>
          <a:p>
            <a:pPr lvl="1" fontAlgn="base"/>
            <a:r>
              <a:rPr lang="en-US" dirty="0"/>
              <a:t>Layers in between input and output</a:t>
            </a:r>
          </a:p>
          <a:p>
            <a:pPr lvl="1" fontAlgn="base"/>
            <a:r>
              <a:rPr lang="en-US" dirty="0"/>
              <a:t>3 or more layers is “deep network”</a:t>
            </a:r>
          </a:p>
          <a:p>
            <a:pPr fontAlgn="base"/>
            <a:r>
              <a:rPr lang="en-US" dirty="0"/>
              <a:t>Output Layer</a:t>
            </a:r>
          </a:p>
          <a:p>
            <a:pPr lvl="1" fontAlgn="base"/>
            <a:r>
              <a:rPr lang="en-US" dirty="0"/>
              <a:t>Final estimate of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6E71-42B2-2340-ABA8-554C4D36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B09B-406A-8640-978E-BE907B31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As you go forwards through more layers, the level of abstraction increases.</a:t>
            </a:r>
          </a:p>
          <a:p>
            <a:pPr fontAlgn="base"/>
            <a:r>
              <a:rPr lang="en-US" dirty="0"/>
              <a:t>Let’s now discuss the activation function in a little more detail!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6E9-29F4-2242-AF3C-7C6FBB9F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BF63-F8CE-6E4E-8BF5-66BE7BC8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our activation function was just a simple function that output 0 or 1.</a:t>
            </a:r>
          </a:p>
          <a:p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ECF7007-3CE1-DA4A-92FF-D79EFA8C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4"/>
          <a:stretch/>
        </p:blipFill>
        <p:spPr>
          <a:xfrm>
            <a:off x="2732791" y="3151050"/>
            <a:ext cx="6726418" cy="2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E1F-EE64-A04C-84AC-4DA76B84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671C-74F3-E648-BF9E-FEE41C1A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pretty dramatic function, since small changes aren’t reflected.</a:t>
            </a:r>
          </a:p>
          <a:p>
            <a:endParaRPr lang="en-US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1BC9D2C-A856-1946-895E-1855C2D4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4"/>
          <a:stretch/>
        </p:blipFill>
        <p:spPr>
          <a:xfrm>
            <a:off x="2732791" y="3151050"/>
            <a:ext cx="6726418" cy="2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BC7-07D8-9B44-B604-75244DA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F1C3-59F2-1A4B-B8A6-707F9383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nice if we could have a more dynamic function, for example the red line!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E1EA0-D317-2847-BFF6-53C43C72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18" y="2909043"/>
            <a:ext cx="5726482" cy="30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750</Words>
  <Application>Microsoft Macintosh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Montserrat</vt:lpstr>
      <vt:lpstr>Arial</vt:lpstr>
      <vt:lpstr>Calibri</vt:lpstr>
      <vt:lpstr>Calibri Light</vt:lpstr>
      <vt:lpstr>Office Theme</vt:lpstr>
      <vt:lpstr>Intro to Neural Network 2</vt:lpstr>
      <vt:lpstr>Deep Learning</vt:lpstr>
      <vt:lpstr>Deep Learning</vt:lpstr>
      <vt:lpstr>Deep Learning</vt:lpstr>
      <vt:lpstr>Deep Learning</vt:lpstr>
      <vt:lpstr>Deep Learning</vt:lpstr>
      <vt:lpstr>Activation Function</vt:lpstr>
      <vt:lpstr>Activation Function</vt:lpstr>
      <vt:lpstr>Activation Function</vt:lpstr>
      <vt:lpstr>Activation Function – Sigmoid Function</vt:lpstr>
      <vt:lpstr>Activation Function</vt:lpstr>
      <vt:lpstr>Activation Function – tanh(z)</vt:lpstr>
      <vt:lpstr>Activation Function - ReLU</vt:lpstr>
      <vt:lpstr>Activation Function - Softmax</vt:lpstr>
      <vt:lpstr>Activation Functions</vt:lpstr>
      <vt:lpstr>Cost Functions</vt:lpstr>
      <vt:lpstr>Cost Function</vt:lpstr>
      <vt:lpstr>Cost Function – Cross Entropy</vt:lpstr>
      <vt:lpstr>Gradient Descent</vt:lpstr>
      <vt:lpstr>Gradient Descent</vt:lpstr>
      <vt:lpstr>Gradient Descent (in 1 dimension)</vt:lpstr>
      <vt:lpstr>Gradient Descent</vt:lpstr>
      <vt:lpstr>Gradient Descent</vt:lpstr>
      <vt:lpstr>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Neural Network 2</dc:title>
  <dc:creator>Disha An</dc:creator>
  <cp:lastModifiedBy>Disha An</cp:lastModifiedBy>
  <cp:revision>11</cp:revision>
  <dcterms:created xsi:type="dcterms:W3CDTF">2019-03-12T02:46:02Z</dcterms:created>
  <dcterms:modified xsi:type="dcterms:W3CDTF">2020-03-14T14:30:20Z</dcterms:modified>
</cp:coreProperties>
</file>