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E4447CA-4E5A-4744-A9A2-6E99129D9F88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Untitled Section" id="{587A8370-0D5C-C946-B7FF-D7B5C675F999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4"/>
    <p:restoredTop sz="94609"/>
  </p:normalViewPr>
  <p:slideViewPr>
    <p:cSldViewPr snapToGrid="0" snapToObjects="1">
      <p:cViewPr varScale="1">
        <p:scale>
          <a:sx n="121" d="100"/>
          <a:sy n="121" d="100"/>
        </p:scale>
        <p:origin x="9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4E226-5108-B347-B4D6-C599EEB4DB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6E24D6-CDC2-904F-995F-0EF5F5F7B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4991F-05D2-AD41-B500-61706EF48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7BFD-502D-4246-8967-63EFA0E9E650}" type="datetimeFigureOut">
              <a:rPr lang="en-US" smtClean="0"/>
              <a:t>3/14/20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F1C1D-8616-8D40-9286-B2FA65B3A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EAF73-70E6-F841-AE62-C95739331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02AE-C742-0843-9E4B-8DE977B18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11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84B94-C056-F24E-85D6-D9DD2FA0A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CF9E6-AC60-964C-94C4-A5215BF00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9C4CD-F471-EB47-BFFD-83AF0E8A2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7BFD-502D-4246-8967-63EFA0E9E650}" type="datetimeFigureOut">
              <a:rPr lang="en-US" smtClean="0"/>
              <a:t>3/14/20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CF885-B54B-C04C-B85E-3B52CB6D7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C575D-2E92-264D-AEE5-09951CB91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02AE-C742-0843-9E4B-8DE977B18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36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EBB223-26B1-0A41-836F-4C9864712D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BC210F-DDEB-324F-AB30-30C5210AD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B7B3B-C5F2-2B4D-8D73-B84856105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7BFD-502D-4246-8967-63EFA0E9E650}" type="datetimeFigureOut">
              <a:rPr lang="en-US" smtClean="0"/>
              <a:t>3/14/20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F405A-924D-9547-A295-496268B95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E6DAD-7D3F-764B-B808-AC91C8023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02AE-C742-0843-9E4B-8DE977B18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95BC2-CF7F-AE42-A8F5-50E227092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7D479-F091-C048-AE9B-46F569D38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C5749-1554-714A-9223-EE17630C1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7BFD-502D-4246-8967-63EFA0E9E650}" type="datetimeFigureOut">
              <a:rPr lang="en-US" smtClean="0"/>
              <a:t>3/14/20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80A84-2D73-DD4D-A17D-03DD265C5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53417-DE02-0343-A798-A8EF1C2F5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02AE-C742-0843-9E4B-8DE977B18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05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E6A69-7B3B-7F4D-817B-55978529A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580943-8BD2-E946-B182-C172E6888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EC778-3AEC-A047-BCA4-8F0311810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7BFD-502D-4246-8967-63EFA0E9E650}" type="datetimeFigureOut">
              <a:rPr lang="en-US" smtClean="0"/>
              <a:t>3/14/20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81B53-F1E2-AB4C-AF20-52C572AAA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601FF-A455-604B-B0D9-6A4EDDD1E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02AE-C742-0843-9E4B-8DE977B18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36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898A7-1891-E64D-895B-795E58AA0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C7E9-AACF-D94B-AF3D-8F6536EE7D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B7D178-BD61-DB4D-8B67-49163CD32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40B39-B3E5-9E40-A7C7-89441B87A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7BFD-502D-4246-8967-63EFA0E9E650}" type="datetimeFigureOut">
              <a:rPr lang="en-US" smtClean="0"/>
              <a:t>3/14/20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A092D4-93B9-5241-BEB3-06B5A6652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0231B2-A53C-5145-85F9-C389BBDFA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02AE-C742-0843-9E4B-8DE977B18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22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2D6E6-1B03-E34C-98E4-F56614CCA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A92C0-17E4-5F4E-AED9-752D63305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1B1AF3-5419-9F4B-9AF7-01C459064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134569-0198-3044-8012-CEE1F0D825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41A3A4-CE27-E74F-BE4D-E749729779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ABA442-8EBE-DE4B-B9C6-06F1923AF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7BFD-502D-4246-8967-63EFA0E9E650}" type="datetimeFigureOut">
              <a:rPr lang="en-US" smtClean="0"/>
              <a:t>3/14/20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BF4041-714E-D647-A3A9-2BD434424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DC9A78-B090-3E4C-AC0B-E0AF9C80D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02AE-C742-0843-9E4B-8DE977B18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490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760B7-4298-1549-A704-B2F672D2D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2B4C1E-8BE7-9542-8E8C-2E5AE39A7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7BFD-502D-4246-8967-63EFA0E9E650}" type="datetimeFigureOut">
              <a:rPr lang="en-US" smtClean="0"/>
              <a:t>3/14/20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C0ACAB-2995-444D-A455-65A14F6A1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7DDE36-D37A-6D49-9075-5EF322990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02AE-C742-0843-9E4B-8DE977B18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75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692EEC-F7B1-124C-8942-A4BB0D288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7BFD-502D-4246-8967-63EFA0E9E650}" type="datetimeFigureOut">
              <a:rPr lang="en-US" smtClean="0"/>
              <a:t>3/14/20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814E81-AE27-AB47-8C1A-4CD807CD6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66CDA-7482-A240-BEBB-7C1AD2BA0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02AE-C742-0843-9E4B-8DE977B18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33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2CF41-7533-C04A-86A3-F5B35C8A4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609CD-32B4-4B48-A0F6-D030F9087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26AEC6-4464-964A-8F0F-CBBF29195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DB724-808A-6B4A-8F50-DEDB5022A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7BFD-502D-4246-8967-63EFA0E9E650}" type="datetimeFigureOut">
              <a:rPr lang="en-US" smtClean="0"/>
              <a:t>3/14/20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004CC-172D-0F44-B599-20C542C11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284F3-03A5-D24E-AD4A-A32A85AC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02AE-C742-0843-9E4B-8DE977B18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35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EC5E4-2D25-BB44-AC0C-AF813B569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3E100B-398B-8C45-A4D6-FDA6E489D7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11F845-EDD4-B744-ACB2-095379FB8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B980EA-D054-094A-B346-126DDD686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7BFD-502D-4246-8967-63EFA0E9E650}" type="datetimeFigureOut">
              <a:rPr lang="en-US" smtClean="0"/>
              <a:t>3/14/20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A9BEA-776A-2E43-96CA-973B04560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348C3-E9D5-A841-A25D-B9B82AE5C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02AE-C742-0843-9E4B-8DE977B18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97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7AB34E-45F5-604A-B7EB-4F12B3579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7E2CB-39F9-AF41-ABBD-CC03028A6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DF244-1014-9B4A-9815-FC626EC1A0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57BFD-502D-4246-8967-63EFA0E9E650}" type="datetimeFigureOut">
              <a:rPr lang="en-US" smtClean="0"/>
              <a:t>3/14/20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50A06-9478-4B4B-BD95-20708DAF81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84622-3DB8-7A49-808B-BE4158F11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102AE-C742-0843-9E4B-8DE977B18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51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213FE-184B-3042-9E12-BD0B8A47BC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Neural Network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0D8E3-4440-D843-97B0-6E24E0208A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Marlabs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499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3C2A9-7DAC-DE40-BA32-E752F8346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Xavier Initialization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B927594-3B37-164E-AAAC-F053A3AAE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6673"/>
          <a:stretch/>
        </p:blipFill>
        <p:spPr bwMode="auto">
          <a:xfrm>
            <a:off x="2948437" y="1889956"/>
            <a:ext cx="6518570" cy="663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36D26F-936B-3747-B1AF-357D53623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6111" y="4287791"/>
            <a:ext cx="6749592" cy="22267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C633A1-FA4B-E041-9FC1-A364B51D3FFF}"/>
                  </a:ext>
                </a:extLst>
              </p:cNvPr>
              <p:cNvSpPr txBox="1"/>
              <p:nvPr/>
            </p:nvSpPr>
            <p:spPr>
              <a:xfrm>
                <a:off x="3106817" y="2608664"/>
                <a:ext cx="66254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C633A1-FA4B-E041-9FC1-A364B51D3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6817" y="2608664"/>
                <a:ext cx="6625403" cy="276999"/>
              </a:xfrm>
              <a:prstGeom prst="rect">
                <a:avLst/>
              </a:prstGeom>
              <a:blipFill>
                <a:blip r:embed="rId4"/>
                <a:stretch>
                  <a:fillRect r="-383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E1D9959-6522-1942-BCCE-78652EA8A4A2}"/>
              </a:ext>
            </a:extLst>
          </p:cNvPr>
          <p:cNvSpPr txBox="1"/>
          <p:nvPr/>
        </p:nvSpPr>
        <p:spPr>
          <a:xfrm>
            <a:off x="3777133" y="3083439"/>
            <a:ext cx="3590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Assume the expectation is 0.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845DBA8-4B55-2540-8168-61152110E8FA}"/>
                  </a:ext>
                </a:extLst>
              </p:cNvPr>
              <p:cNvSpPr txBox="1"/>
              <p:nvPr/>
            </p:nvSpPr>
            <p:spPr>
              <a:xfrm>
                <a:off x="4683362" y="3597476"/>
                <a:ext cx="30487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845DBA8-4B55-2540-8168-61152110E8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362" y="3597476"/>
                <a:ext cx="3048720" cy="276999"/>
              </a:xfrm>
              <a:prstGeom prst="rect">
                <a:avLst/>
              </a:prstGeom>
              <a:blipFill>
                <a:blip r:embed="rId5"/>
                <a:stretch>
                  <a:fillRect l="-1245" r="-2075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9288122-9B69-DE49-89CE-4CA79590B0FB}"/>
              </a:ext>
            </a:extLst>
          </p:cNvPr>
          <p:cNvSpPr txBox="1"/>
          <p:nvPr/>
        </p:nvSpPr>
        <p:spPr>
          <a:xfrm>
            <a:off x="3777133" y="4103125"/>
            <a:ext cx="6518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Assume </a:t>
            </a:r>
            <a:r>
              <a:rPr lang="en-US" dirty="0" err="1"/>
              <a:t>iid</a:t>
            </a:r>
            <a:r>
              <a:rPr lang="en-US" dirty="0"/>
              <a:t>. (independent and identically distributed)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3315B9-0131-C148-83EA-FDC83CA861C1}"/>
              </a:ext>
            </a:extLst>
          </p:cNvPr>
          <p:cNvSpPr txBox="1"/>
          <p:nvPr/>
        </p:nvSpPr>
        <p:spPr>
          <a:xfrm>
            <a:off x="838200" y="5167239"/>
            <a:ext cx="4552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have variance of input and variance of out same, then we have:</a:t>
            </a:r>
          </a:p>
        </p:txBody>
      </p:sp>
    </p:spTree>
    <p:extLst>
      <p:ext uri="{BB962C8B-B14F-4D97-AF65-F5344CB8AC3E}">
        <p14:creationId xmlns:p14="http://schemas.microsoft.com/office/powerpoint/2010/main" val="903603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B6032-A300-AA4C-9855-21873B208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–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EE091-AA01-0242-B6ED-C8316EE06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Learning Rate - defines the step size during gradient descent</a:t>
            </a:r>
          </a:p>
          <a:p>
            <a:pPr fontAlgn="base"/>
            <a:r>
              <a:rPr lang="en-US" dirty="0"/>
              <a:t>Batch Size - batches allow us to use stochastic gradient descent.</a:t>
            </a:r>
          </a:p>
          <a:p>
            <a:pPr lvl="1" fontAlgn="base"/>
            <a:r>
              <a:rPr lang="en-US" dirty="0"/>
              <a:t>Smaller → less representative of data</a:t>
            </a:r>
          </a:p>
          <a:p>
            <a:pPr lvl="1" fontAlgn="base"/>
            <a:r>
              <a:rPr lang="en-US" dirty="0"/>
              <a:t>Larger → longer training time</a:t>
            </a:r>
          </a:p>
          <a:p>
            <a:pPr fontAlgn="base"/>
            <a:r>
              <a:rPr lang="en-US" dirty="0"/>
              <a:t>Second-Order Behavior of the gradient descent allows us to adjust our learning rate based off the rate of descent</a:t>
            </a:r>
          </a:p>
          <a:p>
            <a:pPr lvl="1" fontAlgn="base"/>
            <a:r>
              <a:rPr lang="en-US" dirty="0" err="1"/>
              <a:t>AdaGrad</a:t>
            </a:r>
            <a:endParaRPr lang="en-US" dirty="0"/>
          </a:p>
          <a:p>
            <a:pPr lvl="1" fontAlgn="base"/>
            <a:r>
              <a:rPr lang="en-US" dirty="0" err="1"/>
              <a:t>RMSProp</a:t>
            </a:r>
            <a:endParaRPr lang="en-US" dirty="0"/>
          </a:p>
          <a:p>
            <a:pPr lvl="1" fontAlgn="base"/>
            <a:r>
              <a:rPr lang="en-US" dirty="0"/>
              <a:t>Adam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045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BD109-E785-974B-9136-AB8ECF146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–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9C372-6CBC-064D-9930-ACE87CC30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This allows us to start with larger steps and then eventually go to smaller step sizes.</a:t>
            </a:r>
          </a:p>
          <a:p>
            <a:pPr fontAlgn="base"/>
            <a:r>
              <a:rPr lang="en-US" dirty="0"/>
              <a:t>Adam allows this change to happen automatically.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726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81B4D-FA47-E34A-8C89-DFE5FBDD5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–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88A67-0B9E-7043-9579-B09222F3F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Unstable / Vanishing Gradients</a:t>
            </a:r>
          </a:p>
          <a:p>
            <a:pPr lvl="1" fontAlgn="base"/>
            <a:r>
              <a:rPr lang="en-US" dirty="0"/>
              <a:t>As you increase the number of layers in a network, the layers towards the input will be affected less by the error calculation occurring at the output as you go backwards through the network</a:t>
            </a:r>
          </a:p>
          <a:p>
            <a:endParaRPr lang="en-US" dirty="0"/>
          </a:p>
          <a:p>
            <a:pPr fontAlgn="base"/>
            <a:r>
              <a:rPr lang="en-US" dirty="0"/>
              <a:t>Initialization and Normalization will help us mitigate these issues.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5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8DF37-AEB5-3645-9174-1A9CF6573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– Overfitting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45157-C37B-474C-9B33-A581E5F60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With potentially hundreds of parameters in a deep learning neural network, the possibility of overfitting is very high!</a:t>
            </a:r>
          </a:p>
          <a:p>
            <a:pPr fontAlgn="base"/>
            <a:r>
              <a:rPr lang="en-US" dirty="0"/>
              <a:t>There are a few ways to help mitigate this issue.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026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62A11-384E-7B46-8228-4FF5A9DE0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 Treatment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1C5F5-CBF1-EF4E-9619-373166B8A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L1/L2 Regularization</a:t>
            </a:r>
          </a:p>
          <a:p>
            <a:pPr lvl="1" fontAlgn="base"/>
            <a:r>
              <a:rPr lang="en-US" dirty="0"/>
              <a:t>Adds a penalty for larger weights in the model</a:t>
            </a:r>
          </a:p>
          <a:p>
            <a:pPr lvl="1" fontAlgn="base"/>
            <a:r>
              <a:rPr lang="en-US" dirty="0"/>
              <a:t>Not unique to neural networks</a:t>
            </a:r>
          </a:p>
          <a:p>
            <a:pPr fontAlgn="base"/>
            <a:r>
              <a:rPr lang="en-US" dirty="0"/>
              <a:t>Dropout</a:t>
            </a:r>
          </a:p>
          <a:p>
            <a:pPr lvl="1" fontAlgn="base"/>
            <a:r>
              <a:rPr lang="en-US" dirty="0"/>
              <a:t>Unique to neural networks</a:t>
            </a:r>
          </a:p>
          <a:p>
            <a:pPr lvl="1" fontAlgn="base"/>
            <a:r>
              <a:rPr lang="en-US" dirty="0"/>
              <a:t>Remove neurons during training randomly</a:t>
            </a:r>
          </a:p>
          <a:p>
            <a:pPr lvl="1" fontAlgn="base"/>
            <a:r>
              <a:rPr lang="en-US" dirty="0"/>
              <a:t>Network doesn’t over rely on any particular neuron</a:t>
            </a:r>
          </a:p>
          <a:p>
            <a:pPr fontAlgn="base"/>
            <a:r>
              <a:rPr lang="en-US" dirty="0"/>
              <a:t>Expanding Data</a:t>
            </a:r>
          </a:p>
          <a:p>
            <a:pPr lvl="1" fontAlgn="base"/>
            <a:r>
              <a:rPr lang="en-US" dirty="0"/>
              <a:t>Artificially expand data by adding noise, tilting images, adding low white noise to sound data, etc...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007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C06FE-C0E7-6641-9B3A-7487434ED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 Playground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F6F78-8D0D-4E4F-B343-D569B6390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Playground.tensorflow.org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009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D1823-31F1-4E49-9DEF-BEDCDD254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46FBC-1A1B-3148-8C47-E8AE07C67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Single Neuron</a:t>
            </a:r>
          </a:p>
          <a:p>
            <a:pPr fontAlgn="base"/>
            <a:r>
              <a:rPr lang="en-US" dirty="0"/>
              <a:t>We now understand how to perform a calculation in a neuron</a:t>
            </a:r>
          </a:p>
          <a:p>
            <a:pPr lvl="1" fontAlgn="base"/>
            <a:r>
              <a:rPr lang="en-US" dirty="0"/>
              <a:t>w </a:t>
            </a:r>
            <a:r>
              <a:rPr lang="en-US" b="1" dirty="0"/>
              <a:t>· </a:t>
            </a:r>
            <a:r>
              <a:rPr lang="en-US" dirty="0"/>
              <a:t>x + b = z</a:t>
            </a:r>
          </a:p>
          <a:p>
            <a:r>
              <a:rPr lang="en-US" dirty="0"/>
              <a:t>a =</a:t>
            </a:r>
            <a:r>
              <a:rPr lang="en-US" b="1" dirty="0"/>
              <a:t> </a:t>
            </a:r>
            <a:r>
              <a:rPr lang="en-US" dirty="0" err="1"/>
              <a:t>σ</a:t>
            </a:r>
            <a:r>
              <a:rPr lang="en-US" dirty="0"/>
              <a:t>(z)</a:t>
            </a:r>
          </a:p>
        </p:txBody>
      </p:sp>
    </p:spTree>
    <p:extLst>
      <p:ext uri="{BB962C8B-B14F-4D97-AF65-F5344CB8AC3E}">
        <p14:creationId xmlns:p14="http://schemas.microsoft.com/office/powerpoint/2010/main" val="1317387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04256-4980-BD4F-BEE2-20D2C3E90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E946E-E96C-F248-8964-67B9E02F1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 err="1"/>
              <a:t>Perceptrons</a:t>
            </a:r>
            <a:endParaRPr lang="en-US" dirty="0"/>
          </a:p>
          <a:p>
            <a:pPr fontAlgn="base"/>
            <a:r>
              <a:rPr lang="en-US" dirty="0"/>
              <a:t>Sigmoid</a:t>
            </a:r>
          </a:p>
          <a:p>
            <a:pPr fontAlgn="base"/>
            <a:r>
              <a:rPr lang="en-US" dirty="0"/>
              <a:t>Tanh</a:t>
            </a:r>
          </a:p>
          <a:p>
            <a:pPr fontAlgn="base"/>
            <a:r>
              <a:rPr lang="en-US" dirty="0" err="1"/>
              <a:t>ReLU</a:t>
            </a:r>
            <a:endParaRPr lang="en-US" dirty="0"/>
          </a:p>
          <a:p>
            <a:pPr fontAlgn="base"/>
            <a:r>
              <a:rPr lang="en-US" dirty="0"/>
              <a:t>Leaky </a:t>
            </a:r>
            <a:r>
              <a:rPr lang="en-US" dirty="0" err="1"/>
              <a:t>ReLU</a:t>
            </a:r>
            <a:endParaRPr lang="en-US" dirty="0"/>
          </a:p>
          <a:p>
            <a:pPr marL="0" indent="0" fontAlgn="base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740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522D6-C365-2141-A086-39F28C771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Deep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14B6A-F96F-B045-8FDB-C1376CA45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/>
              <a:t>Connecting Neurons to create a network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24443A-B062-CF4A-864D-424CD4562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894" y="2698375"/>
            <a:ext cx="6884212" cy="385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705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7BADA-628C-4141-AD17-79403D114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A60EC-F602-9B4E-B32F-45EAE6637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Neural Network</a:t>
            </a:r>
          </a:p>
          <a:p>
            <a:pPr lvl="1" fontAlgn="base"/>
            <a:r>
              <a:rPr lang="en-US" dirty="0"/>
              <a:t>Input Layer</a:t>
            </a:r>
          </a:p>
          <a:p>
            <a:pPr lvl="1" fontAlgn="base"/>
            <a:r>
              <a:rPr lang="en-US" dirty="0"/>
              <a:t>Hidden Layers</a:t>
            </a:r>
          </a:p>
          <a:p>
            <a:pPr lvl="1" fontAlgn="base"/>
            <a:r>
              <a:rPr lang="en-US" dirty="0"/>
              <a:t>Output Layer</a:t>
            </a:r>
          </a:p>
          <a:p>
            <a:pPr fontAlgn="base"/>
            <a:r>
              <a:rPr lang="en-US" dirty="0"/>
              <a:t>More layers → More Abstraction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733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30B86-C497-FE4E-BF79-747695EDF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348C0-7D4C-754C-9D68-0789E41CC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To “learn” we need some measurement of error.</a:t>
            </a:r>
          </a:p>
          <a:p>
            <a:pPr fontAlgn="base"/>
            <a:r>
              <a:rPr lang="en-US" dirty="0"/>
              <a:t>We use a Cost/Loss Function</a:t>
            </a:r>
          </a:p>
          <a:p>
            <a:pPr lvl="1" fontAlgn="base"/>
            <a:r>
              <a:rPr lang="en-US" dirty="0"/>
              <a:t>Quadratic</a:t>
            </a:r>
          </a:p>
          <a:p>
            <a:pPr lvl="1" fontAlgn="base"/>
            <a:r>
              <a:rPr lang="en-US" dirty="0"/>
              <a:t>Cross-Entropy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861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96262-FF9E-E14B-8C68-FFCD20C5F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79F1E-26C5-1C46-A7CA-04D782A9E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Once we have the measurement of error, we need to minimize it by choosing the correct weight and bias values.</a:t>
            </a:r>
          </a:p>
          <a:p>
            <a:pPr fontAlgn="base"/>
            <a:r>
              <a:rPr lang="en-US" dirty="0"/>
              <a:t>We use gradient descent to find the optimal values.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867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6D37F-41EE-4E41-A297-10DD54491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357BC-E869-3B40-8498-E35D2686C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We can then backpropagate the gradient descent through multiple layers, from the output layer back to the input layer.</a:t>
            </a:r>
          </a:p>
          <a:p>
            <a:pPr fontAlgn="base"/>
            <a:r>
              <a:rPr lang="en-US" dirty="0"/>
              <a:t>We also know of dense layers, and later on we’ll introduce </a:t>
            </a:r>
            <a:r>
              <a:rPr lang="en-US" dirty="0" err="1"/>
              <a:t>softmax</a:t>
            </a:r>
            <a:r>
              <a:rPr lang="en-US" dirty="0"/>
              <a:t> layer. 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669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75C2D-347D-284B-9DD9-A6AB63848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 of Weights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48F04-0F74-5543-B5D5-CACFD6C81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dirty="0"/>
              <a:t>Zeros </a:t>
            </a:r>
          </a:p>
          <a:p>
            <a:pPr lvl="1" fontAlgn="base"/>
            <a:r>
              <a:rPr lang="en-US" dirty="0"/>
              <a:t>No Randomness </a:t>
            </a:r>
          </a:p>
          <a:p>
            <a:pPr lvl="1" fontAlgn="base"/>
            <a:r>
              <a:rPr lang="en-US" dirty="0"/>
              <a:t>Not a great choice</a:t>
            </a:r>
          </a:p>
          <a:p>
            <a:pPr fontAlgn="base"/>
            <a:r>
              <a:rPr lang="en-US" dirty="0"/>
              <a:t>Random Distribution Near Zero</a:t>
            </a:r>
          </a:p>
          <a:p>
            <a:pPr lvl="1" fontAlgn="base"/>
            <a:r>
              <a:rPr lang="en-US" dirty="0"/>
              <a:t>Not Optimal</a:t>
            </a:r>
          </a:p>
          <a:p>
            <a:pPr lvl="1" fontAlgn="base"/>
            <a:r>
              <a:rPr lang="en-US" dirty="0"/>
              <a:t>Activation Functions Distortion</a:t>
            </a:r>
          </a:p>
          <a:p>
            <a:pPr fontAlgn="base"/>
            <a:r>
              <a:rPr lang="en-US" dirty="0"/>
              <a:t>Xavier (</a:t>
            </a:r>
            <a:r>
              <a:rPr lang="en-US" dirty="0" err="1"/>
              <a:t>Glorot</a:t>
            </a:r>
            <a:r>
              <a:rPr lang="en-US" dirty="0"/>
              <a:t>) Initialization </a:t>
            </a:r>
          </a:p>
          <a:p>
            <a:pPr lvl="1" fontAlgn="base"/>
            <a:r>
              <a:rPr lang="en-US" dirty="0"/>
              <a:t>Uniform / Normal</a:t>
            </a:r>
          </a:p>
          <a:p>
            <a:pPr fontAlgn="base"/>
            <a:r>
              <a:rPr lang="en-US" dirty="0"/>
              <a:t>Draw weights from a distribution with zero mean and a specific variance</a:t>
            </a:r>
          </a:p>
          <a:p>
            <a:pPr fontAlgn="base"/>
            <a:endParaRPr lang="en-US" dirty="0"/>
          </a:p>
          <a:p>
            <a:pPr lvl="1" fontAlgn="base"/>
            <a:endParaRPr lang="en-US" dirty="0"/>
          </a:p>
          <a:p>
            <a:endParaRPr lang="en-US" dirty="0"/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D0BB5A92-B753-5242-B613-B7F62F981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175" y="5548918"/>
            <a:ext cx="1744596" cy="76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196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507</Words>
  <Application>Microsoft Macintosh PowerPoint</Application>
  <PresentationFormat>Widescreen</PresentationFormat>
  <Paragraphs>81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Intro to Neural Network 3</vt:lpstr>
      <vt:lpstr>Quick Review</vt:lpstr>
      <vt:lpstr>Activation Function</vt:lpstr>
      <vt:lpstr>Deep Learning</vt:lpstr>
      <vt:lpstr>Deep Learning</vt:lpstr>
      <vt:lpstr>Deep Learning</vt:lpstr>
      <vt:lpstr>Deep Learning</vt:lpstr>
      <vt:lpstr>Deep Learning</vt:lpstr>
      <vt:lpstr>Initialization of Weights Options</vt:lpstr>
      <vt:lpstr>Xavier Initialization</vt:lpstr>
      <vt:lpstr>Deep Learning – Gradient Descent</vt:lpstr>
      <vt:lpstr>Deep Learning – Gradient Descent</vt:lpstr>
      <vt:lpstr>Deep Learning – Gradient Descent</vt:lpstr>
      <vt:lpstr>Deep Learning – Overfitting Problem</vt:lpstr>
      <vt:lpstr>Overfitting Treatment</vt:lpstr>
      <vt:lpstr>TensorFlow Playground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</dc:title>
  <dc:creator>Disha An</dc:creator>
  <cp:lastModifiedBy>Disha An</cp:lastModifiedBy>
  <cp:revision>12</cp:revision>
  <dcterms:created xsi:type="dcterms:W3CDTF">2019-03-12T02:37:58Z</dcterms:created>
  <dcterms:modified xsi:type="dcterms:W3CDTF">2020-03-14T14:46:50Z</dcterms:modified>
</cp:coreProperties>
</file>