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6"/>
    <p:restoredTop sz="94179"/>
  </p:normalViewPr>
  <p:slideViewPr>
    <p:cSldViewPr snapToGrid="0" snapToObjects="1">
      <p:cViewPr varScale="1">
        <p:scale>
          <a:sx n="142" d="100"/>
          <a:sy n="142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6922-F501-2A4D-B1C8-C3412A374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0D8C-3488-9048-98E3-E1705C879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5357-2F01-8F47-A7EE-DB6A418D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26D8-95DB-344E-93B2-9F4D23D9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2E30-03A6-0E4A-A70A-BBE15680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467B-EB0C-9042-9704-D4E38B21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D9EC6-C6F7-EB44-B916-2744573A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F237-94E8-984F-8799-DCC39C9D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6F97-7B37-5C4C-BDBF-9BBF903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BEAE-C458-BF4A-A0DC-87B9A18F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880DA-FDC4-D047-9A58-9872B117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5719F-5A1D-FC48-B664-175421FCA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4E81-2F5D-5E48-A6A7-A49EA135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4A4F-9891-8441-82B0-2B5AF089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845EF-2C50-0F42-A263-F6523E0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35F4-511A-B54E-95A1-FCDF68F5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603C-8779-494C-ABDF-42C902DB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5B6D-D895-D341-AE8B-4AEA3C5F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11C7-8A1F-D04C-9A61-F32F38AB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9048-85BD-524F-A756-8E222887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04CC-5B6C-E949-8351-A31D70CE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4CDB-77FB-CA4B-BF25-6FE0C5DB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5A4B-F83B-A64B-863B-12914ADC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CC43-1F90-4A4E-B607-3AA7566F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2AF8-5EBA-6742-A0FC-16E12C44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FC9B-3B9D-0048-95C6-00A9944C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8A23-6019-284B-AD0B-802212AA1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5BE81-2235-BA4E-B3DE-418226B7D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08DF5-7EA9-3E44-AA7A-9249016C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D6A9E-9256-5A45-90E8-35867B7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D42BF-5B9E-BA4C-BC7A-090E174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9CD3-D900-874F-B9C9-822EB42D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F459-172D-FB47-ABCC-F2BBF538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2DE0C-5E8E-D74A-8F5C-41383EFF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E7E3A-8216-2949-9A94-28FE32EC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2B056-9612-424A-98B0-F6AF07D42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A2051-13AF-B64C-8419-6E833B9F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CC2B0-F418-CD4A-9C2F-B42E9457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31E52-A896-C547-B09C-B233286E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C972-0CD4-794D-9834-35F4EADD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535C3-A56F-194C-AA73-83F25C7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893EA-0954-074B-A59E-CD9341AF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F777E-06F6-304E-8DF8-9198F2C7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FEE89-C209-9F45-86CF-87691F83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878B0-E111-934A-8C6D-D3B13A4A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1299A-7C34-C548-ACCB-0EB3ABB4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908B-DFCB-A343-824D-85412FBA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F109-ABC0-C14C-8200-E65E57D4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B85AC-4489-714F-AE39-C47D272B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8708-2D2C-9B4F-A771-C3B09A02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32472-1F08-9043-A77C-D899ED7D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4A23-9BE7-D549-A2D5-4ECF1E4E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E79C-5B01-FD43-8211-E4123C83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79B93-3109-3B49-9DF9-6127F5693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127B2-1183-7343-8A66-C0A96C18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7FEB6-B11A-E149-8857-BA789997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AD0C-790B-F34D-944B-6EA6F551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6B64-C0D8-264C-885E-241404E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CBBE4-8D70-9946-9BC7-90012743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F8461-CA46-8945-9083-DA0541E4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EE1D-1770-F141-84EC-1D82363E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A5A6-8997-074C-B825-DD63A25F481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17EF-C939-364D-8B13-22036DC47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6A7B-DD4F-7D45-A879-A73B6244A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9137-63BE-084C-BB77-E6088F98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9D4A-69BE-CB40-BD68-CB6436328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(Detailed)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23D88-6588-1D4F-A5FC-6B1F6E11C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0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375F-DD9D-0C4B-A189-D0EB2898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CNN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7580-4697-6B4F-AAB7-2375777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CNN LSTM architecture involves using Convolutional Neural Network (CNN) layers for </a:t>
            </a:r>
            <a:r>
              <a:rPr lang="en-US" b="1" dirty="0"/>
              <a:t>feature extraction </a:t>
            </a:r>
            <a:r>
              <a:rPr lang="en-US" dirty="0"/>
              <a:t>on input data combined with </a:t>
            </a:r>
            <a:r>
              <a:rPr lang="en-US" b="1" dirty="0"/>
              <a:t>LSTMs</a:t>
            </a:r>
            <a:r>
              <a:rPr lang="en-US" dirty="0"/>
              <a:t> to support </a:t>
            </a:r>
            <a:r>
              <a:rPr lang="en-US" b="1" dirty="0"/>
              <a:t>sequence </a:t>
            </a:r>
            <a:r>
              <a:rPr lang="en-US" dirty="0"/>
              <a:t>prediction. </a:t>
            </a:r>
          </a:p>
          <a:p>
            <a:r>
              <a:rPr lang="en-US" dirty="0"/>
              <a:t>CNN LSTMs were developed for visual time series prediction problems and the application of generating textual descriptions from sequences of images (e.g. videos). Specifically, the problems of: </a:t>
            </a:r>
          </a:p>
          <a:p>
            <a:pPr lvl="1"/>
            <a:r>
              <a:rPr lang="en-US" dirty="0"/>
              <a:t>Activity Recognition: generating a textual description of an activity demonstrated in a sequence of images. </a:t>
            </a:r>
          </a:p>
          <a:p>
            <a:pPr lvl="1"/>
            <a:r>
              <a:rPr lang="en-US" dirty="0"/>
              <a:t>Image Description: generating a textual description of a single image.</a:t>
            </a:r>
          </a:p>
          <a:p>
            <a:pPr lvl="1"/>
            <a:r>
              <a:rPr lang="en-US" dirty="0"/>
              <a:t>Video Description: generating a textual description of a sequence of images.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4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725C-CED2-3949-915C-4AB11881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CNN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F02C-3CC2-C642-B083-1830278A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72867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architecture is appropriate for problems that: </a:t>
            </a:r>
          </a:p>
          <a:p>
            <a:pPr lvl="1"/>
            <a:r>
              <a:rPr lang="en-US" dirty="0"/>
              <a:t>Have spatial structure in their input such as the 2D structure or pixels in an image or the 1D structure of words in a sentence, paragraph, or document.</a:t>
            </a:r>
          </a:p>
          <a:p>
            <a:pPr lvl="1"/>
            <a:r>
              <a:rPr lang="en-US" dirty="0"/>
              <a:t>Have a temporal structure in their input such as the order of images in a video or words in text, or require the generation of output with temporal structure such as words in a textual description. </a:t>
            </a:r>
          </a:p>
          <a:p>
            <a:r>
              <a:rPr lang="en-US" dirty="0"/>
              <a:t>It is helpful to think of this architecture as defining two sub-models: the CNN Model for feature extraction and the LSTM Model for interpreting the features across time steps.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AFC1294-5427-8D4C-9181-3F26BE12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933" y="977900"/>
            <a:ext cx="2336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5D1E-7DC8-FB44-9101-C5527DE3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CNN LSTM –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B8AC-6FB4-3045-89EB-74E8CE1C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2D convolutional network as comprised of Conv2D and MaxPooling2D layers ordered into a stack of the required depth. </a:t>
            </a:r>
          </a:p>
          <a:p>
            <a:r>
              <a:rPr lang="en-US" dirty="0"/>
              <a:t>The Conv2D will interpret snapshots of the image (e.g. small squares) and the pooling layers will consolidate or abstract the interpretation.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AD50B-241E-8349-8ADA-1CE35A32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34" y="3759766"/>
            <a:ext cx="7493000" cy="85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EAA7D-1FBE-4C40-B547-E3F4F35B6C24}"/>
              </a:ext>
            </a:extLst>
          </p:cNvPr>
          <p:cNvSpPr txBox="1"/>
          <p:nvPr/>
        </p:nvSpPr>
        <p:spPr>
          <a:xfrm>
            <a:off x="1986844" y="4745603"/>
            <a:ext cx="9366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Conv2D will read the image in 2 × 2 snapshots and output one new 10 × 10 interpretation of the image. The MaxPooling2D will pool the interpretation into 2 × 2 blocks reducing the output to a 5 × 5 consolidation. The Flatten layer will take the single 5 × 5 map and transform it into a 25-element vector ready for some other layer to deal with, such as a Dense for outputting a prediction.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5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62D2-7008-414C-932E-297816B9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CNN LSTM –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3B68-65DF-B041-9BB9-DD41EF7F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3934" cy="3468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Conceptually there is a single CNN model and a sequence of LSTM models, one for each time step.</a:t>
            </a:r>
          </a:p>
          <a:p>
            <a:r>
              <a:rPr lang="en-US" dirty="0"/>
              <a:t>We want to apply the CNN model to each input image and pass on the output of each input image to the LSTM as a single time step. </a:t>
            </a:r>
          </a:p>
          <a:p>
            <a:r>
              <a:rPr lang="en-US" dirty="0"/>
              <a:t>We can achieve this by wrapping the entire CNN input model (one layer or more) in a </a:t>
            </a:r>
            <a:r>
              <a:rPr lang="en-US" dirty="0" err="1"/>
              <a:t>TimeDistributed</a:t>
            </a:r>
            <a:r>
              <a:rPr lang="en-US" dirty="0"/>
              <a:t> layer. </a:t>
            </a:r>
          </a:p>
          <a:p>
            <a:r>
              <a:rPr lang="en-US" dirty="0"/>
              <a:t>This layer achieves the desired outcome of applying the same layer or layers multiple times. </a:t>
            </a:r>
          </a:p>
          <a:p>
            <a:r>
              <a:rPr lang="en-US" dirty="0"/>
              <a:t>In this case, applying it multiple times to multiple input time steps and in turn providing a sequence of image interpretations or image features to the LSTM model to work on.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36DE1921-07C4-0E4F-AF26-5B956EB1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21" y="5429425"/>
            <a:ext cx="4837650" cy="10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8633-C89B-8C48-AF51-AB65A839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CNN LSTM – CNN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5C4B-E0DB-BD41-8651-8473C568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072" cy="4351338"/>
          </a:xfrm>
        </p:spPr>
        <p:txBody>
          <a:bodyPr>
            <a:normAutofit/>
          </a:bodyPr>
          <a:lstStyle/>
          <a:p>
            <a:r>
              <a:rPr lang="en-US" dirty="0"/>
              <a:t>Two ways to define the model:</a:t>
            </a:r>
          </a:p>
          <a:p>
            <a:pPr lvl="1"/>
            <a:r>
              <a:rPr lang="en-US" dirty="0"/>
              <a:t>Define the CNN model first, then add it to the LSTM model by wrapping the entire sequence of CNN layers in a </a:t>
            </a:r>
            <a:r>
              <a:rPr lang="en-US" dirty="0" err="1"/>
              <a:t>TimeDistributed</a:t>
            </a:r>
            <a:r>
              <a:rPr lang="en-US" dirty="0"/>
              <a:t> layer: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5BE80-D9C9-FB4F-82F9-C843C722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36" y="4106863"/>
            <a:ext cx="3378200" cy="20701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ACAF65-A42D-4A46-B3B6-5AC72E52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511" y="4001294"/>
            <a:ext cx="4140200" cy="168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8EDA0A-0A70-2C41-ABCD-A4722828A8B8}"/>
              </a:ext>
            </a:extLst>
          </p:cNvPr>
          <p:cNvSpPr txBox="1"/>
          <p:nvPr/>
        </p:nvSpPr>
        <p:spPr>
          <a:xfrm>
            <a:off x="6096000" y="2304445"/>
            <a:ext cx="5011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Wrap each layer in the CNN model in a </a:t>
            </a:r>
            <a:r>
              <a:rPr lang="en-US" sz="2400" dirty="0" err="1"/>
              <a:t>TimeDistributed</a:t>
            </a:r>
            <a:r>
              <a:rPr lang="en-US" sz="2400" dirty="0"/>
              <a:t> layer when adding it to the main model. </a:t>
            </a:r>
          </a:p>
        </p:txBody>
      </p:sp>
    </p:spTree>
    <p:extLst>
      <p:ext uri="{BB962C8B-B14F-4D97-AF65-F5344CB8AC3E}">
        <p14:creationId xmlns:p14="http://schemas.microsoft.com/office/powerpoint/2010/main" val="413998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AAA-540E-9C41-A74D-410B1BAD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CNN LSTM – Moving Square Video Prediction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52D7-F7C2-5442-8731-25A6FE5A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73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 involves the generation of a sequence of frames. </a:t>
            </a:r>
          </a:p>
          <a:p>
            <a:r>
              <a:rPr lang="en-US" dirty="0"/>
              <a:t>In each image a line is drawn from left to right or right to left. Each frame shows the extension of the line by one pixel. </a:t>
            </a:r>
          </a:p>
          <a:p>
            <a:r>
              <a:rPr lang="en-US" dirty="0"/>
              <a:t>The task is for the model to classify whether the line moved left or right in the sequence of frames. </a:t>
            </a:r>
          </a:p>
          <a:p>
            <a:r>
              <a:rPr lang="en-US" dirty="0"/>
              <a:t>Technically, the problem is a sequence classification problem framed with a many-to-one prediction model. </a:t>
            </a:r>
          </a:p>
          <a:p>
            <a:endParaRPr lang="en-US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B349B2F-EA85-4B46-8336-09288858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567" y="2007305"/>
            <a:ext cx="4089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3CE4-BB01-9545-87CB-51FED8E0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CMM LSTM – CNN Input Data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1617-37C7-4343-8883-65AB9FC4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sequences for the model must be resized to be suitable for a 2D CNN:</a:t>
            </a:r>
          </a:p>
          <a:p>
            <a:pPr marL="457200" lvl="1" indent="0">
              <a:buNone/>
            </a:pPr>
            <a:r>
              <a:rPr lang="en-US" dirty="0"/>
              <a:t>[width, height, channels]</a:t>
            </a:r>
          </a:p>
          <a:p>
            <a:pPr marL="457200" lvl="1" indent="0">
              <a:buNone/>
            </a:pPr>
            <a:r>
              <a:rPr lang="en-US" dirty="0"/>
              <a:t>In our case, it would be [size, size, 1] for the symmetrical black and white images. </a:t>
            </a:r>
          </a:p>
          <a:p>
            <a:r>
              <a:rPr lang="en-US" dirty="0"/>
              <a:t>The multiple images, then multiple sequences of images. Therefore, the input to the model must be reshaped as: </a:t>
            </a:r>
          </a:p>
          <a:p>
            <a:pPr marL="457200" lvl="1" indent="0">
              <a:buNone/>
            </a:pPr>
            <a:r>
              <a:rPr lang="en-US" dirty="0"/>
              <a:t>[samples, timesteps, width, height, channels]</a:t>
            </a:r>
          </a:p>
          <a:p>
            <a:pPr marL="457200" lvl="1" indent="0">
              <a:buNone/>
            </a:pPr>
            <a:r>
              <a:rPr lang="en-US" dirty="0"/>
              <a:t>In our case will be: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n_patterns</a:t>
            </a:r>
            <a:r>
              <a:rPr lang="en-US" dirty="0"/>
              <a:t>, size, size, size, 1]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3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5864-0C00-AC47-98EE-5E7A3650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413C-0592-2541-BB16-1B1B3758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2644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Sequence-to-Sequence Prediction Problems (seq2seq) </a:t>
            </a:r>
          </a:p>
          <a:p>
            <a:pPr lvl="1"/>
            <a:r>
              <a:rPr lang="en-US" dirty="0"/>
              <a:t>Takes a sequence as input and requires a sequence prediction as output. </a:t>
            </a:r>
          </a:p>
          <a:p>
            <a:pPr lvl="1"/>
            <a:r>
              <a:rPr lang="en-US" dirty="0"/>
              <a:t>One approach to seq2seq prediction problems that has proven very effective is called the Encoder- Decoder LSTM. </a:t>
            </a:r>
          </a:p>
          <a:p>
            <a:r>
              <a:rPr lang="en-US" dirty="0"/>
              <a:t>Encoder-Decoder LSTM</a:t>
            </a:r>
          </a:p>
          <a:p>
            <a:pPr lvl="1"/>
            <a:r>
              <a:rPr lang="en-US" dirty="0"/>
              <a:t>It was developed for natural language processing problems where it demonstrated state-of-the-art performance, specifically in the area of text translation called statistical machine translation. The innovation of this architecture is the use of a fixed-sized internal representation in the heart of the model that input sequences are read to and output sequences are read from.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BC13F67-F6A4-9843-A959-5D1D64ED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94" y="831850"/>
            <a:ext cx="2197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2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2AAE-37F3-994B-8C31-D0A1CF1D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LSTMs – Addition Prediction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1608-96E2-DD40-A53B-48AD3212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5708"/>
          </a:xfrm>
        </p:spPr>
        <p:txBody>
          <a:bodyPr>
            <a:normAutofit/>
          </a:bodyPr>
          <a:lstStyle/>
          <a:p>
            <a:r>
              <a:rPr lang="en-US" sz="2000" dirty="0"/>
              <a:t>The problem is defined as calculating the sum output of two input numbers. </a:t>
            </a:r>
          </a:p>
          <a:p>
            <a:r>
              <a:rPr lang="en-US" sz="2000" dirty="0"/>
              <a:t>Each digit and mathematical symbol is provided as a character and the expected output is also expected as characters. For example, the input 10+6 with the output 16 would be represented by the sequences: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E2890559-4663-AF4C-827C-E5E44D60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78" y="3283479"/>
            <a:ext cx="2590800" cy="49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273FE-C63C-9A4C-920D-69793B7899F8}"/>
              </a:ext>
            </a:extLst>
          </p:cNvPr>
          <p:cNvSpPr txBox="1"/>
          <p:nvPr/>
        </p:nvSpPr>
        <p:spPr>
          <a:xfrm>
            <a:off x="838200" y="3778779"/>
            <a:ext cx="107848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must lean not only the integer nature of the characters, but also the nature of the mathematical operation to perform.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how sequence is now important, and that randomly shuffling the input will create a nonsense sequence that could not be related to the output sequence.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 notice how the number of digits could vary in both the input and output sequences.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Technically this makes the addition prediction problem a sequence-to-sequence problem that requires a many-to-many model to address. </a:t>
            </a:r>
          </a:p>
        </p:txBody>
      </p:sp>
    </p:spTree>
    <p:extLst>
      <p:ext uri="{BB962C8B-B14F-4D97-AF65-F5344CB8AC3E}">
        <p14:creationId xmlns:p14="http://schemas.microsoft.com/office/powerpoint/2010/main" val="350387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F77A-07A1-3B42-BF03-993EAC1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LSTMs – Addition Prediction Problem</a:t>
            </a:r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64C1E41D-D145-AA49-90CB-D1FF4DEA8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777"/>
            <a:ext cx="6616700" cy="3543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32361-AE3F-A54B-A80A-2F6D91077C84}"/>
              </a:ext>
            </a:extLst>
          </p:cNvPr>
          <p:cNvSpPr txBox="1"/>
          <p:nvPr/>
        </p:nvSpPr>
        <p:spPr>
          <a:xfrm>
            <a:off x="7326488" y="2397766"/>
            <a:ext cx="3815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problem can be implemented in Python. </a:t>
            </a:r>
          </a:p>
          <a:p>
            <a:r>
              <a:rPr lang="en-US" dirty="0"/>
              <a:t>We will divide this into the following steps: </a:t>
            </a:r>
          </a:p>
          <a:p>
            <a:pPr marL="342900" indent="-342900">
              <a:buAutoNum type="arabicPeriod"/>
            </a:pPr>
            <a:r>
              <a:rPr lang="en-US" dirty="0"/>
              <a:t>Generate Sum Pairs.</a:t>
            </a:r>
          </a:p>
          <a:p>
            <a:pPr marL="342900" indent="-342900">
              <a:buAutoNum type="arabicPeriod"/>
            </a:pPr>
            <a:r>
              <a:rPr lang="en-US" dirty="0"/>
              <a:t>Integers to Padded Strings.</a:t>
            </a:r>
          </a:p>
          <a:p>
            <a:pPr marL="342900" indent="-342900">
              <a:buAutoNum type="arabicPeriod"/>
            </a:pPr>
            <a:r>
              <a:rPr lang="en-US" dirty="0"/>
              <a:t>Integer Encoded Sequences.</a:t>
            </a:r>
          </a:p>
          <a:p>
            <a:pPr marL="342900" indent="-342900">
              <a:buAutoNum type="arabicPeriod"/>
            </a:pPr>
            <a:r>
              <a:rPr lang="en-US" dirty="0"/>
              <a:t>One Hot Encoded Sequences.</a:t>
            </a:r>
          </a:p>
          <a:p>
            <a:pPr marL="342900" indent="-342900">
              <a:buAutoNum type="arabicPeriod"/>
            </a:pPr>
            <a:r>
              <a:rPr lang="en-US" dirty="0"/>
              <a:t>Sequence Generation Pipeline. </a:t>
            </a:r>
          </a:p>
          <a:p>
            <a:pPr marL="342900" indent="-342900">
              <a:buAutoNum type="arabicPeriod"/>
            </a:pPr>
            <a:r>
              <a:rPr lang="en-US" dirty="0"/>
              <a:t>Decode Sequences.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727E-A4E0-9A42-A846-A160AD34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66F2-09FD-F045-BF40-000FB91B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Vanilla LSTM</a:t>
            </a:r>
          </a:p>
          <a:p>
            <a:r>
              <a:rPr lang="en-US" dirty="0"/>
              <a:t>The Stacked LSTM</a:t>
            </a:r>
          </a:p>
          <a:p>
            <a:r>
              <a:rPr lang="en-US" dirty="0"/>
              <a:t>The CNN LSTM</a:t>
            </a:r>
          </a:p>
          <a:p>
            <a:r>
              <a:rPr lang="en-US" dirty="0"/>
              <a:t>The Encoder-Decoder LSTMs</a:t>
            </a:r>
          </a:p>
          <a:p>
            <a:r>
              <a:rPr lang="en-US" dirty="0"/>
              <a:t>The Generative LSTMs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7D9B-036E-B64D-A284-01E584B3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LSTMs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6692-8902-DA41-8463-AEB300D1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LSTMs can be used as a generative model. Given a large corpus of sequence data, such as text documents, LSTM models can be designed to learn the general structural properties of the corpus, and when given a seed input, can generate new sequences that are representative of the original corpus. </a:t>
            </a:r>
          </a:p>
          <a:p>
            <a:r>
              <a:rPr lang="en-US" dirty="0"/>
              <a:t>The approach has also been applied to different domains where a large corpus of existing sequence information is available and new sequences can be generated one step at a time, such as: </a:t>
            </a:r>
          </a:p>
          <a:p>
            <a:pPr lvl="1"/>
            <a:r>
              <a:rPr lang="en-US" dirty="0"/>
              <a:t>Handwriting generation. </a:t>
            </a:r>
          </a:p>
          <a:p>
            <a:pPr lvl="1"/>
            <a:r>
              <a:rPr lang="en-US" dirty="0"/>
              <a:t>Music generation.</a:t>
            </a:r>
          </a:p>
          <a:p>
            <a:pPr lvl="1"/>
            <a:r>
              <a:rPr lang="en-US" dirty="0"/>
              <a:t>Speech generation.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01A6-C4A1-4B48-BE20-6D14776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LSTMs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8854-3A18-CB42-8A8F-5368D806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25207" cy="4351338"/>
          </a:xfrm>
        </p:spPr>
        <p:txBody>
          <a:bodyPr/>
          <a:lstStyle/>
          <a:p>
            <a:r>
              <a:rPr lang="en-US" dirty="0"/>
              <a:t>A Generative LSTM is not really architecture, it is more a change in perspective about what an LSTM predictive model learns and how the model is used. We could conceivably use any LSTM architecture as a generative model. In this case, we will use a simple Vanilla LSTM. </a:t>
            </a:r>
          </a:p>
          <a:p>
            <a:r>
              <a:rPr lang="en-US" dirty="0"/>
              <a:t>Example – Generate Random </a:t>
            </a:r>
            <a:r>
              <a:rPr lang="en-US"/>
              <a:t>Rectangles – Generative LSTMs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0103913-4405-524C-87BC-B2991E74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10" y="1690688"/>
            <a:ext cx="1983609" cy="40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0D9B-6A81-E04F-B8F9-15E97D24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34A6-0C8B-0B4A-8FAA-BCC499B6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3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simple LSTM configuration is the Vanilla LSTM. </a:t>
            </a:r>
          </a:p>
          <a:p>
            <a:r>
              <a:rPr lang="en-US" dirty="0"/>
              <a:t>The Vanilla LSTM is defined as: </a:t>
            </a:r>
          </a:p>
          <a:p>
            <a:pPr marL="914400" lvl="1" indent="-457200">
              <a:buAutoNum type="arabicPeriod"/>
            </a:pPr>
            <a:r>
              <a:rPr lang="en-US" dirty="0"/>
              <a:t>Input layer</a:t>
            </a:r>
          </a:p>
          <a:p>
            <a:pPr marL="914400" lvl="1" indent="-457200">
              <a:buAutoNum type="arabicPeriod"/>
            </a:pPr>
            <a:r>
              <a:rPr lang="en-US" dirty="0"/>
              <a:t>Fully connected LSTM hidden layer</a:t>
            </a:r>
          </a:p>
          <a:p>
            <a:pPr marL="914400" lvl="1" indent="-457200">
              <a:buAutoNum type="arabicPeriod"/>
            </a:pPr>
            <a:r>
              <a:rPr lang="en-US" dirty="0"/>
              <a:t>Fully connected output layer</a:t>
            </a:r>
          </a:p>
          <a:p>
            <a:r>
              <a:rPr lang="en-US" dirty="0"/>
              <a:t>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Sequence classification conditional on multiple distributed input time steps.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Memory of precise input observations over thousands of time steps.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Sequence prediction as a function of prior time steps.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Robust to the insertion of random time steps on the input sequence.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Robust to the placement of signal data on the input sequence.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46DDC3B-1EA9-2741-99DF-B002CD89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065" y="815545"/>
            <a:ext cx="1694914" cy="311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34AB-89F8-2A47-A2A1-A90D7DCE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LSTM on Echo Sequence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E785-163F-734D-AA06-CC95D089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Sequence Prediction Problem</a:t>
            </a:r>
          </a:p>
          <a:p>
            <a:pPr lvl="1"/>
            <a:r>
              <a:rPr lang="en-US" dirty="0"/>
              <a:t>Given a sequence of random integers as input, to output the value of a random integer at a specific time input step that is not specified to the model.</a:t>
            </a:r>
          </a:p>
          <a:p>
            <a:pPr lvl="1"/>
            <a:r>
              <a:rPr lang="en-US" dirty="0"/>
              <a:t> For example, given the input sequence of random integers [5, 3, 2] and the chosen time step was the second value, then the expected output is 3. </a:t>
            </a:r>
          </a:p>
          <a:p>
            <a:pPr lvl="1"/>
            <a:r>
              <a:rPr lang="en-US" dirty="0"/>
              <a:t>Technically, this is a sequence classification problem; it is formulated as a many-to-one prediction problem, where there are multiple input time steps and one output time step at the end of the sequence.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clock, keyboard&#10;&#10;Description automatically generated">
            <a:extLst>
              <a:ext uri="{FF2B5EF4-FFF2-40B4-BE49-F238E27FC236}">
                <a16:creationId xmlns:a16="http://schemas.microsoft.com/office/drawing/2014/main" id="{4F24CBE9-CBAA-4E43-AA94-45197692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98" y="4691928"/>
            <a:ext cx="2251184" cy="18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36FA-7A08-CC4A-B39D-36BF405C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Stacked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6463-9605-D748-A777-4CDA3F2D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Stacked LSTM is a model that has multiple hidden LSTM layers where each layer contains multiple memory cells. We will refer to it as a Stacked LSTM here to differentiate it from the unstacked LSTM (Vanilla LSTM) and a variety of other extensions to the basic LSTM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2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4DDB-F96C-DA49-BA5A-D27F01A9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Stacked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CEE4-465C-BB42-A8F4-245FE656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0572" cy="4351338"/>
          </a:xfrm>
        </p:spPr>
        <p:txBody>
          <a:bodyPr/>
          <a:lstStyle/>
          <a:p>
            <a:r>
              <a:rPr lang="en-US" dirty="0"/>
              <a:t>Why increase depth?</a:t>
            </a:r>
          </a:p>
          <a:p>
            <a:pPr lvl="1"/>
            <a:r>
              <a:rPr lang="en-US" dirty="0"/>
              <a:t>Stacking LSTM hidden layers makes the model deeper, more accurately earning the description as a deep learning technique. It is the depth of neural networks that is generally attributed to the success of the approach on a wide range of challenging prediction problems. </a:t>
            </a:r>
          </a:p>
          <a:p>
            <a:r>
              <a:rPr lang="en-US" dirty="0"/>
              <a:t>A Stacked LSTM architecture can be defined as an LSTM model comprised of multiple LSTM layers. 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E65EFFA-A6CA-E34F-9572-64B06D43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303" y="1027906"/>
            <a:ext cx="2260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4A52-5254-084D-9735-60598409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Stacked LSTM on Damped Sine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B4F8-6603-3140-8E3B-8F17E678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Damped sine wave is a type of sine wave that decreases with time. 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9695F6A-EB36-5F44-B9DE-B3E1B064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57311"/>
            <a:ext cx="4762501" cy="341779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4AA4F9-A2BF-714B-925C-E2B61286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86" y="2310772"/>
            <a:ext cx="5131959" cy="3866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4D92B-6DE4-E546-B49A-07F627FBBACE}"/>
              </a:ext>
            </a:extLst>
          </p:cNvPr>
          <p:cNvSpPr txBox="1"/>
          <p:nvPr/>
        </p:nvSpPr>
        <p:spPr>
          <a:xfrm>
            <a:off x="2689020" y="6093226"/>
            <a:ext cx="20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Wave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4466B-886A-8B49-BAD6-B33D505FAF57}"/>
              </a:ext>
            </a:extLst>
          </p:cNvPr>
          <p:cNvSpPr txBox="1"/>
          <p:nvPr/>
        </p:nvSpPr>
        <p:spPr>
          <a:xfrm>
            <a:off x="7316606" y="6178904"/>
            <a:ext cx="20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Damped Sine Wave</a:t>
            </a:r>
          </a:p>
        </p:txBody>
      </p:sp>
    </p:spTree>
    <p:extLst>
      <p:ext uri="{BB962C8B-B14F-4D97-AF65-F5344CB8AC3E}">
        <p14:creationId xmlns:p14="http://schemas.microsoft.com/office/powerpoint/2010/main" val="121201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B876-4F92-4D4D-AA57-4A466706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Stacked LSTM on Damped Sine Waves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365E0BF-55DF-234C-BAA3-C2AC01A3D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690688"/>
            <a:ext cx="5829300" cy="4025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9E6D0-24EE-4140-9365-2ECD742DED8B}"/>
              </a:ext>
            </a:extLst>
          </p:cNvPr>
          <p:cNvSpPr txBox="1"/>
          <p:nvPr/>
        </p:nvSpPr>
        <p:spPr>
          <a:xfrm>
            <a:off x="5944306" y="1851378"/>
            <a:ext cx="5732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the example creates 5 damped sine wave sequences each with 20 time steps. An additional 5 time steps are generated at the end of the sequence that will be held back as test data. </a:t>
            </a:r>
          </a:p>
          <a:p>
            <a:endParaRPr lang="en-US" dirty="0"/>
          </a:p>
          <a:p>
            <a:r>
              <a:rPr lang="en-US" b="1" dirty="0"/>
              <a:t>Many-to-one Problem</a:t>
            </a:r>
          </a:p>
          <a:p>
            <a:r>
              <a:rPr lang="en-US" dirty="0"/>
              <a:t>Technically this is a many-to-one sequence prediction problem. </a:t>
            </a:r>
          </a:p>
          <a:p>
            <a:r>
              <a:rPr lang="en-US" dirty="0"/>
              <a:t>This may be confusing because we clearly intend to predict a sequence of output time steps. </a:t>
            </a:r>
          </a:p>
          <a:p>
            <a:r>
              <a:rPr lang="en-US" dirty="0"/>
              <a:t>The reason that this is a many-to-one prediction problem is because the model will not predict the output time steps piecewise; the whole prediction will be produced at once.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AF62-9A8D-1047-A17C-C5AAFFCF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Stacked LSTM on Damped Sine Waves</a:t>
            </a:r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E65370EE-6D9B-CC49-843D-6CCA9B549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06" y="1690688"/>
            <a:ext cx="4127500" cy="3568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DFE76-97F4-6044-A07C-85ECB0840316}"/>
              </a:ext>
            </a:extLst>
          </p:cNvPr>
          <p:cNvSpPr txBox="1"/>
          <p:nvPr/>
        </p:nvSpPr>
        <p:spPr>
          <a:xfrm>
            <a:off x="5149852" y="2690336"/>
            <a:ext cx="528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sequence of n time steps is fed in, then at the end of the sequence a single prediction is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 is a vector of n features that we will interpret as time steps.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1709</Words>
  <Application>Microsoft Macintosh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LSTM (Detailed)</vt:lpstr>
      <vt:lpstr>Table of Content</vt:lpstr>
      <vt:lpstr>The Vanilla LSTM</vt:lpstr>
      <vt:lpstr>The Vanilla LSTM on Echo Sequence Prediction</vt:lpstr>
      <vt:lpstr>The Stacked LSTM</vt:lpstr>
      <vt:lpstr>The Stacked LSTM</vt:lpstr>
      <vt:lpstr>The Stacked LSTM on Damped Sine Waves</vt:lpstr>
      <vt:lpstr>The Stacked LSTM on Damped Sine Waves</vt:lpstr>
      <vt:lpstr>The Stacked LSTM on Damped Sine Waves</vt:lpstr>
      <vt:lpstr>The CNN LSTM</vt:lpstr>
      <vt:lpstr>The CNN LSTM</vt:lpstr>
      <vt:lpstr>The CNN LSTM – CNN Model</vt:lpstr>
      <vt:lpstr>The CNN LSTM – LSTM Model</vt:lpstr>
      <vt:lpstr>The CNN LSTM – CNN LSTM Model</vt:lpstr>
      <vt:lpstr>The CNN LSTM – Moving Square Video Prediction Problem</vt:lpstr>
      <vt:lpstr>The CMM LSTM – CNN Input Data Prepare</vt:lpstr>
      <vt:lpstr>Encoder-Decoder LSTMs</vt:lpstr>
      <vt:lpstr>Encoder-Decoder LSTMs – Addition Prediction Problem</vt:lpstr>
      <vt:lpstr>Encoder-Decoder LSTMs – Addition Prediction Problem</vt:lpstr>
      <vt:lpstr>Generative LSTMs</vt:lpstr>
      <vt:lpstr>Generative LSTMs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(Detailed)</dc:title>
  <dc:creator>Disha An</dc:creator>
  <cp:lastModifiedBy>Disha An</cp:lastModifiedBy>
  <cp:revision>21</cp:revision>
  <dcterms:created xsi:type="dcterms:W3CDTF">2020-03-20T00:27:44Z</dcterms:created>
  <dcterms:modified xsi:type="dcterms:W3CDTF">2020-03-22T06:13:26Z</dcterms:modified>
</cp:coreProperties>
</file>