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6"/>
    <p:restoredTop sz="94719"/>
  </p:normalViewPr>
  <p:slideViewPr>
    <p:cSldViewPr snapToGrid="0" snapToObjects="1">
      <p:cViewPr varScale="1">
        <p:scale>
          <a:sx n="121" d="100"/>
          <a:sy n="121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523D-9697-4C43-BF66-595209CAA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C0EB3-9BB2-3A41-92F6-5D4181D21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AB6C-6DE8-C243-A87A-B30F12A8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6BB02-2C49-C44B-9066-5D56BF78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0793-DAF6-3845-A348-432811A5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238A-6353-2D4D-AB9A-F682F702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22CDF-276E-C349-9CC3-7C6BAB114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8B3D-D808-604D-96E9-1CCE6F8B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A6B2-FC34-9643-BEE3-DAD7A945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FE93-1920-4E4E-9087-A93C7A46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A44C3-397C-0045-8666-061A39DE8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5350E-40CB-BC42-85D8-9B47CFE0D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870E9-15E2-B144-995C-BA59CF0B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C817E-0E21-5E44-B03D-4C8BF48C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4405C-5EBF-AA4D-8179-A6E4D885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C208-FD5A-0E42-87BE-9292BB77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2E53-60BA-BF4E-BBB5-5CEF0362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D3B8-00C2-964D-8DCD-84955786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3438-5ABC-8A47-9BF6-59E3F066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0357-5419-7F48-9117-697436E9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9B6A-F84A-6947-B1F5-80FA222B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2332-8845-254B-AAC9-28944335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9B80-C353-5543-A942-09853926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C060-A21E-3541-8B1B-9E2E2BC4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9356-3F1D-2340-8581-FF6980A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B2FF-648B-0D48-BBF1-613CF8B1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CBA9-BE30-2C4D-B5A9-B8034FD02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0D899-5CE2-E04F-AA67-18120F5CA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FC427-B082-1344-9238-24830425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1181D-6345-084B-B5DA-9E3C4116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8ACD9-3D4A-6847-ABC9-C4D74A9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7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0760-D1E6-B241-9738-617AA882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CB14D-1ABA-664C-B745-EED9BB05F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4C057-4EF6-D648-A4A0-85C23392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A72F-CB46-1B41-A287-AF77992A4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583C1-CE9B-6843-86E2-1C629850F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9FB69-D1C0-494C-98AB-8277A986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51005-7D30-8B49-BD8E-12588582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1C6CC-E205-124D-8E1C-D60F9D99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4243-EAFB-4C45-B219-BD611B93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F9C8D-044F-7746-866C-4868FF90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64E66-A6CE-1346-A0AE-90289322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E668-25EE-DA47-B517-D43811E2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7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1C29B-733B-254D-A1C3-AF1FACF9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F1FA1-BB9E-EA4D-A179-4A861132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C61F-AB0F-FD45-B244-8E7FABC0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D30C-DC0E-504C-A6DF-D3F99A7D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5CB0-5EC5-EE47-B727-0C4C5940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B2619-3B57-4F4A-8600-5F106107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0981A-FE10-6E4C-AB0A-63698860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C18A3-35CC-C94F-8B7F-D830711A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9B8DE-3806-B54F-BC05-D284BFC7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38A5-A15E-C84A-A3E8-FC1D1B4E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9F6FC-8CC2-1A45-BA43-9E98B8A99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EC97D-D29A-0A4F-AE65-1745A04F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4C7E7-1280-5D41-A919-0D4D69A9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294A4-53C3-D34C-B9FE-B7B46B06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0252D-46D0-2046-9A2B-AE7E867D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8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CE6B7-06BB-8047-8863-7BA9B048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7D113-2AD8-254B-9902-23DF7E42A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E912-B67B-A94E-AF09-E8BDBD3CE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450A-C960-1F4C-A160-1A397526701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11717-BE06-FA40-94D9-4E24A7ED0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FAB7-6761-CC4D-B8F1-49086513A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632F-ED11-B647-B766-38927B9E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79D9-0370-454F-AB56-7E581B660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CA399-7CB1-5D48-ABB5-C73D31E32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7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CAB3-7C03-B84E-8006-639B8A9E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81F0-1AB1-E049-BED9-298AE00E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are also very flexible in their inputs and outputs.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1875FB81-67FE-034C-B947-1FD203B4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93" y="2922308"/>
            <a:ext cx="3583307" cy="1941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A8640-E858-B34B-930D-7F03088F8073}"/>
              </a:ext>
            </a:extLst>
          </p:cNvPr>
          <p:cNvSpPr txBox="1"/>
          <p:nvPr/>
        </p:nvSpPr>
        <p:spPr>
          <a:xfrm>
            <a:off x="838200" y="5020979"/>
            <a:ext cx="31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to Sequence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BACEE41-21D3-4142-9D58-05696278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65" y="2922308"/>
            <a:ext cx="3687468" cy="1941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5CD3D4-426F-004A-A775-1B670C80A745}"/>
              </a:ext>
            </a:extLst>
          </p:cNvPr>
          <p:cNvSpPr txBox="1"/>
          <p:nvPr/>
        </p:nvSpPr>
        <p:spPr>
          <a:xfrm>
            <a:off x="4979276" y="4999166"/>
            <a:ext cx="31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to Vector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331086-98EB-064D-8095-4913C78BD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30" y="2988649"/>
            <a:ext cx="3549426" cy="1875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1C119-E874-AE4F-B262-1511F54D8DF9}"/>
              </a:ext>
            </a:extLst>
          </p:cNvPr>
          <p:cNvSpPr txBox="1"/>
          <p:nvPr/>
        </p:nvSpPr>
        <p:spPr>
          <a:xfrm>
            <a:off x="9120352" y="4999166"/>
            <a:ext cx="238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to Sequence</a:t>
            </a:r>
          </a:p>
        </p:txBody>
      </p:sp>
    </p:spTree>
    <p:extLst>
      <p:ext uri="{BB962C8B-B14F-4D97-AF65-F5344CB8AC3E}">
        <p14:creationId xmlns:p14="http://schemas.microsoft.com/office/powerpoint/2010/main" val="25885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8C62-D553-1341-B007-AA77C114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Manual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2898-F739-CF41-AB06-DC1ADA92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construct the following RNN layer: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“Unrolled” layer: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2B4192CB-BACC-7E44-9044-D4801290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87" y="1690688"/>
            <a:ext cx="3126140" cy="166581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BF5E65-DDD8-584E-91AA-01C1E6CE9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0"/>
          <a:stretch/>
        </p:blipFill>
        <p:spPr>
          <a:xfrm>
            <a:off x="4801713" y="4213781"/>
            <a:ext cx="2588574" cy="21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741-4612-A94C-BEE4-5164CF3F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Manual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F4C2-0522-9149-BD88-8ADA7C13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We’ll start by running the RNN for 2 batches of data, t=0 and t=1</a:t>
            </a:r>
          </a:p>
          <a:p>
            <a:pPr fontAlgn="base"/>
            <a:r>
              <a:rPr lang="en-US" dirty="0"/>
              <a:t>Each Recurrent Neuron has 2 sets of weights:</a:t>
            </a:r>
          </a:p>
          <a:p>
            <a:pPr lvl="1" fontAlgn="base"/>
            <a:r>
              <a:rPr lang="en-US" dirty="0" err="1"/>
              <a:t>Wx</a:t>
            </a:r>
            <a:r>
              <a:rPr lang="en-US" dirty="0"/>
              <a:t> for input weights on X</a:t>
            </a:r>
          </a:p>
          <a:p>
            <a:pPr lvl="1" fontAlgn="base"/>
            <a:r>
              <a:rPr lang="en-US" dirty="0"/>
              <a:t>Wy for weights on output of original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4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4378-1C64-2E4C-B424-636DCD73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Manual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9773-AB12-3347-9A65-49907121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t=0        t=1      t=2      t=3         t=4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[ The,   brown, fox,     is,            quick]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[ The,    red,      fox, jumped,      high]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r>
              <a:rPr lang="en-US" dirty="0" err="1"/>
              <a:t>words_in_dataset</a:t>
            </a:r>
            <a:r>
              <a:rPr lang="en-US" dirty="0"/>
              <a:t>[0] = [The, The]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words_in_dataset</a:t>
            </a:r>
            <a:r>
              <a:rPr lang="en-US" dirty="0"/>
              <a:t>[1] = [brown, red]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words_in_dataset</a:t>
            </a:r>
            <a:r>
              <a:rPr lang="en-US" dirty="0"/>
              <a:t>[2] = [</a:t>
            </a:r>
            <a:r>
              <a:rPr lang="en-US" dirty="0" err="1"/>
              <a:t>fox,fox</a:t>
            </a:r>
            <a:r>
              <a:rPr lang="en-US" dirty="0"/>
              <a:t>]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words_in_dataset</a:t>
            </a:r>
            <a:r>
              <a:rPr lang="en-US" dirty="0"/>
              <a:t>[3] = [is, jumped]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words_in_dataset</a:t>
            </a:r>
            <a:r>
              <a:rPr lang="en-US" dirty="0"/>
              <a:t>[4] = [quick, high]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r>
              <a:rPr lang="en-US" dirty="0" err="1"/>
              <a:t>num_batches</a:t>
            </a:r>
            <a:r>
              <a:rPr lang="en-US" dirty="0"/>
              <a:t> = 5, </a:t>
            </a:r>
            <a:r>
              <a:rPr lang="en-US" dirty="0" err="1"/>
              <a:t>batch_size</a:t>
            </a:r>
            <a:r>
              <a:rPr lang="en-US" dirty="0"/>
              <a:t> = 2, </a:t>
            </a:r>
            <a:r>
              <a:rPr lang="en-US" dirty="0" err="1"/>
              <a:t>time_steps</a:t>
            </a:r>
            <a:r>
              <a:rPr lang="en-US" dirty="0"/>
              <a:t> = 5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849C-0BE4-F14B-8FED-DFEEB299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CE09-D30A-A64F-8BCC-ED0800E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RNN Theory</a:t>
            </a:r>
          </a:p>
          <a:p>
            <a:pPr fontAlgn="base"/>
            <a:r>
              <a:rPr lang="en-US" dirty="0"/>
              <a:t>Basic Manual RNN</a:t>
            </a:r>
          </a:p>
          <a:p>
            <a:pPr fontAlgn="base"/>
            <a:r>
              <a:rPr lang="en-US" dirty="0"/>
              <a:t>Vanishing Gradients</a:t>
            </a:r>
          </a:p>
          <a:p>
            <a:pPr fontAlgn="base"/>
            <a:r>
              <a:rPr lang="en-US" dirty="0"/>
              <a:t>LSTM </a:t>
            </a:r>
          </a:p>
          <a:p>
            <a:pPr fontAlgn="base"/>
            <a:r>
              <a:rPr lang="en-US" dirty="0"/>
              <a:t>Time Series with RNN LSTM</a:t>
            </a:r>
          </a:p>
        </p:txBody>
      </p:sp>
    </p:spTree>
    <p:extLst>
      <p:ext uri="{BB962C8B-B14F-4D97-AF65-F5344CB8AC3E}">
        <p14:creationId xmlns:p14="http://schemas.microsoft.com/office/powerpoint/2010/main" val="103488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4A0B-1617-E343-B4F3-BB247AD3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DA71-19B9-1146-9E91-05F2366E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Examples of Sequences</a:t>
            </a:r>
          </a:p>
          <a:p>
            <a:pPr lvl="1" fontAlgn="base"/>
            <a:r>
              <a:rPr lang="en-US" dirty="0"/>
              <a:t>Time Series Data (Sales)</a:t>
            </a:r>
          </a:p>
          <a:p>
            <a:pPr lvl="1" fontAlgn="base"/>
            <a:r>
              <a:rPr lang="en-US" dirty="0"/>
              <a:t>Sentences</a:t>
            </a:r>
          </a:p>
          <a:p>
            <a:pPr lvl="1" fontAlgn="base"/>
            <a:r>
              <a:rPr lang="en-US" dirty="0"/>
              <a:t>Audio</a:t>
            </a:r>
          </a:p>
          <a:p>
            <a:pPr lvl="1" fontAlgn="base"/>
            <a:r>
              <a:rPr lang="en-US" dirty="0"/>
              <a:t>Music</a:t>
            </a:r>
          </a:p>
          <a:p>
            <a:pPr fontAlgn="base"/>
            <a:r>
              <a:rPr lang="en-US" dirty="0"/>
              <a:t>Let’s imagine a sequence:</a:t>
            </a:r>
          </a:p>
          <a:p>
            <a:pPr lvl="1" fontAlgn="base"/>
            <a:r>
              <a:rPr lang="en-US" dirty="0"/>
              <a:t>[1,2,3,4,5,6]</a:t>
            </a:r>
          </a:p>
          <a:p>
            <a:pPr fontAlgn="base"/>
            <a:r>
              <a:rPr lang="en-US" dirty="0"/>
              <a:t>Would you be able to predict a similar sequence shifted one time step into the future?</a:t>
            </a:r>
          </a:p>
          <a:p>
            <a:pPr lvl="1" fontAlgn="base"/>
            <a:r>
              <a:rPr lang="en-US" dirty="0"/>
              <a:t>[2,3,4,5,6,7]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6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0CB7-03F9-464B-9789-5D77C7B5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EDC-14C8-3841-BE4C-982FBE6D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Neuron in Feed Forward Network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AD30A-18E2-904C-B19B-8913A2CF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57" y="2601798"/>
            <a:ext cx="4127032" cy="31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D9E0-DC9A-1043-A13E-3F22774A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7037-2FB3-3640-AD59-AFF760AF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Neuron  - Sends output back to itself!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76EEC5C-EF58-F248-8D14-3705B16A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37" y="2573518"/>
            <a:ext cx="2249211" cy="31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9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007F-E36B-5748-AE40-7B0FDAEB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38DD-FD40-654D-8ECD-7AC5B6D3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984"/>
            <a:ext cx="10515600" cy="4564979"/>
          </a:xfrm>
        </p:spPr>
        <p:txBody>
          <a:bodyPr/>
          <a:lstStyle/>
          <a:p>
            <a:r>
              <a:rPr lang="en-US" dirty="0"/>
              <a:t>Recurrent Neuron </a:t>
            </a:r>
          </a:p>
          <a:p>
            <a:r>
              <a:rPr lang="en-US" dirty="0"/>
              <a:t>“Unrolled</a:t>
            </a:r>
            <a:r>
              <a:rPr lang="en-US"/>
              <a:t>” Neuron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F044DFDC-8352-BF49-AB81-A488B3BA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58" y="2640752"/>
            <a:ext cx="9146684" cy="33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3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AA4A-AF37-964B-AA7D-6B8B771C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9D0F-8E02-B640-AE3A-A6C7A60C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Cells that are a function of inputs from previous time steps are also known as </a:t>
            </a:r>
            <a:r>
              <a:rPr lang="en-US" i="1" dirty="0"/>
              <a:t>memory cells.</a:t>
            </a:r>
            <a:endParaRPr lang="en-US" dirty="0"/>
          </a:p>
          <a:p>
            <a:pPr fontAlgn="base"/>
            <a:r>
              <a:rPr lang="en-US" dirty="0"/>
              <a:t>RNN are also flexible in their inputs and outputs, for both sequences and single vector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5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4322-6612-8A4A-A0A8-4EC16BBB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0E93-54B3-CB4A-A72A-11B269CD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create entire layers of Recurrent Neurons</a:t>
            </a:r>
          </a:p>
          <a:p>
            <a:r>
              <a:rPr lang="en-US" dirty="0"/>
              <a:t>RNN Layer with 3 Neurons: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6B15E220-1829-6D48-A49C-677F4376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96" y="3133566"/>
            <a:ext cx="5306963" cy="28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14DF-A437-A64C-BD25-E8F7DD1A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FE4E-3078-0947-8DEB-98CF1A2B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“Unrolled” layer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2C8A0A-1E0B-3A44-A25A-FBD6DC45F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4"/>
          <a:stretch/>
        </p:blipFill>
        <p:spPr>
          <a:xfrm>
            <a:off x="2955401" y="2592371"/>
            <a:ext cx="6281197" cy="34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361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RNN</vt:lpstr>
      <vt:lpstr>Recurrent Neural Networks</vt:lpstr>
      <vt:lpstr>RNN Theory</vt:lpstr>
      <vt:lpstr>RNN Theory</vt:lpstr>
      <vt:lpstr>RNN Theory</vt:lpstr>
      <vt:lpstr>RNN Theory</vt:lpstr>
      <vt:lpstr>RNN Theory</vt:lpstr>
      <vt:lpstr>RNN Theory</vt:lpstr>
      <vt:lpstr>RNN Theory</vt:lpstr>
      <vt:lpstr>RNN Theory</vt:lpstr>
      <vt:lpstr>Basic Manual RNN</vt:lpstr>
      <vt:lpstr>Basic Manual RNN</vt:lpstr>
      <vt:lpstr>Basic Manual RNN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Disha An</dc:creator>
  <cp:lastModifiedBy>Disha An</cp:lastModifiedBy>
  <cp:revision>8</cp:revision>
  <dcterms:created xsi:type="dcterms:W3CDTF">2019-03-18T03:02:21Z</dcterms:created>
  <dcterms:modified xsi:type="dcterms:W3CDTF">2020-03-20T00:12:23Z</dcterms:modified>
</cp:coreProperties>
</file>