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68" autoAdjust="0"/>
    <p:restoredTop sz="94660"/>
  </p:normalViewPr>
  <p:slideViewPr>
    <p:cSldViewPr snapToGrid="0">
      <p:cViewPr varScale="1">
        <p:scale>
          <a:sx n="128" d="100"/>
          <a:sy n="128"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C4AE9-F0D8-4604-A8EE-AC370609C4DA}" type="datetimeFigureOut">
              <a:rPr lang="en-GB" smtClean="0"/>
              <a:t>19/03/2020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F21AB-876A-424A-BE44-CC344A44C6D2}" type="slidenum">
              <a:rPr lang="en-GB" smtClean="0"/>
              <a:t>‹#›</a:t>
            </a:fld>
            <a:endParaRPr lang="en-GB"/>
          </a:p>
        </p:txBody>
      </p:sp>
    </p:spTree>
    <p:extLst>
      <p:ext uri="{BB962C8B-B14F-4D97-AF65-F5344CB8AC3E}">
        <p14:creationId xmlns:p14="http://schemas.microsoft.com/office/powerpoint/2010/main" val="62015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1DC0-0A87-4D65-B4CD-B07272FBD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340A12B-2B24-4CE2-8667-804E1481C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000D34F-FD3E-43E2-BBC3-643A4CA5D67D}"/>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5" name="Footer Placeholder 4">
            <a:extLst>
              <a:ext uri="{FF2B5EF4-FFF2-40B4-BE49-F238E27FC236}">
                <a16:creationId xmlns:a16="http://schemas.microsoft.com/office/drawing/2014/main" id="{81A1E570-6D27-4224-85C8-9415211B99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7DD87-D6C2-4A35-A768-3BA191DD4C66}"/>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15290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86C3-E4E5-4155-B5D8-86C672262A3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089601-4795-45C2-AE82-D0A9277A8F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242CDD-3368-41E7-8AA3-05ABA1D5DA39}"/>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5" name="Footer Placeholder 4">
            <a:extLst>
              <a:ext uri="{FF2B5EF4-FFF2-40B4-BE49-F238E27FC236}">
                <a16:creationId xmlns:a16="http://schemas.microsoft.com/office/drawing/2014/main" id="{40670383-BEB1-4B6D-9D5A-0FC3BC477C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0DB5F3-4089-42DA-94A2-FFBA7DAFA835}"/>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330574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64606-54B0-4AB4-A2F3-6D14E8C9CB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8D29FE-ABB4-40AC-BCF4-694797B426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7E9C8D-6E7B-4A03-924B-934AD70698AC}"/>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5" name="Footer Placeholder 4">
            <a:extLst>
              <a:ext uri="{FF2B5EF4-FFF2-40B4-BE49-F238E27FC236}">
                <a16:creationId xmlns:a16="http://schemas.microsoft.com/office/drawing/2014/main" id="{716DE191-F5CC-44CD-99C5-222247D986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2B81BE-FD9A-4EE9-BAF6-3C776411C71D}"/>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372249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44E3-7566-40CE-A763-02868C8CE4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F2CDCE-4405-4216-A33F-43A80DB5B6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BAD5A4-E422-41F1-AFC6-A3DA5650929C}"/>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5" name="Footer Placeholder 4">
            <a:extLst>
              <a:ext uri="{FF2B5EF4-FFF2-40B4-BE49-F238E27FC236}">
                <a16:creationId xmlns:a16="http://schemas.microsoft.com/office/drawing/2014/main" id="{C2591007-620A-46A5-A767-F8089A94DD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BC405C-300E-4C86-9621-100CF5D4C151}"/>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143361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6B6C-2CA1-4EC0-A7EE-27291A763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05AC7B4-BAF9-4D7F-9918-80DBFD988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702EDE-C945-4E16-82C1-E1A9D39ADB5D}"/>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5" name="Footer Placeholder 4">
            <a:extLst>
              <a:ext uri="{FF2B5EF4-FFF2-40B4-BE49-F238E27FC236}">
                <a16:creationId xmlns:a16="http://schemas.microsoft.com/office/drawing/2014/main" id="{046AB45E-4F6F-4FD7-9F05-4CA94D6B4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970AD6-E810-4985-BE86-2DE3954A4E82}"/>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121826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8833-F76A-4FF4-90BD-C25CEA30B1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487F11-DD35-459A-9394-010C5D3626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2B9E1C1-C029-47CB-BEB8-93DE9F72FF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B0C116B-95F6-4423-8F9C-06660A452964}"/>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6" name="Footer Placeholder 5">
            <a:extLst>
              <a:ext uri="{FF2B5EF4-FFF2-40B4-BE49-F238E27FC236}">
                <a16:creationId xmlns:a16="http://schemas.microsoft.com/office/drawing/2014/main" id="{5EB74138-2743-4AC0-A629-F6D1D3D4F1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4740D7-21F5-4C7E-8A06-0294D45C483D}"/>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274594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6E2A-4A9B-45CB-A0E1-4F0E1B9BC8B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1E129B-0C75-4330-B278-E0A76D828B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4DFB71-9886-4B08-9714-8701227235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C9A121-01F1-4783-BF8E-36057BC09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7610FE-2A78-4055-80B2-83454EA040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C98A649-7D6C-4D80-91D6-21281395226C}"/>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8" name="Footer Placeholder 7">
            <a:extLst>
              <a:ext uri="{FF2B5EF4-FFF2-40B4-BE49-F238E27FC236}">
                <a16:creationId xmlns:a16="http://schemas.microsoft.com/office/drawing/2014/main" id="{74AC1690-5516-421F-B923-94E1006958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AE095A-8A96-4B9A-9814-F12E764F26EB}"/>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192488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C130-FE6D-47A4-BF39-1ADC34CB4E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52F4EC9-C38F-4775-949A-44F6AF1CDBB6}"/>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4" name="Footer Placeholder 3">
            <a:extLst>
              <a:ext uri="{FF2B5EF4-FFF2-40B4-BE49-F238E27FC236}">
                <a16:creationId xmlns:a16="http://schemas.microsoft.com/office/drawing/2014/main" id="{34F81CF6-C9ED-473B-9506-7FC65B9FC70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6B2855-DCE6-4712-86F4-B2DA33B74010}"/>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197384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6799A-A5E3-4700-A752-1E6085C7061C}"/>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3" name="Footer Placeholder 2">
            <a:extLst>
              <a:ext uri="{FF2B5EF4-FFF2-40B4-BE49-F238E27FC236}">
                <a16:creationId xmlns:a16="http://schemas.microsoft.com/office/drawing/2014/main" id="{E4D42D86-BDCE-4FD8-AC7D-FBF476E120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463FF9-5B32-46FC-9E24-7D9F35E41D7F}"/>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379777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2F05-514A-45E2-B876-9635E0C13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524FAD2-DEAB-43B1-82CB-6A7A51017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1E2C431-D771-4A2E-A48F-53BAFCCBA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480789-ED78-4C03-9123-5E0BF7F25605}"/>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6" name="Footer Placeholder 5">
            <a:extLst>
              <a:ext uri="{FF2B5EF4-FFF2-40B4-BE49-F238E27FC236}">
                <a16:creationId xmlns:a16="http://schemas.microsoft.com/office/drawing/2014/main" id="{58214A53-F635-40E0-933C-35C08229C5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AD7485-3A5D-49CA-A83D-7F4507AF3D65}"/>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113791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891-F38F-425A-9A31-36B8296E8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F02873B-6F99-47AC-8F11-D6A7916CD4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4909AD3-DC7E-4405-A43E-4CDF743AA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B000AB-B865-4F0C-A694-7ACD7D1BC320}"/>
              </a:ext>
            </a:extLst>
          </p:cNvPr>
          <p:cNvSpPr>
            <a:spLocks noGrp="1"/>
          </p:cNvSpPr>
          <p:nvPr>
            <p:ph type="dt" sz="half" idx="10"/>
          </p:nvPr>
        </p:nvSpPr>
        <p:spPr/>
        <p:txBody>
          <a:bodyPr/>
          <a:lstStyle/>
          <a:p>
            <a:fld id="{257C869B-0102-4BA8-9BDF-921BE069A873}" type="datetimeFigureOut">
              <a:rPr lang="en-GB" smtClean="0"/>
              <a:t>19/03/2020</a:t>
            </a:fld>
            <a:endParaRPr lang="en-GB"/>
          </a:p>
        </p:txBody>
      </p:sp>
      <p:sp>
        <p:nvSpPr>
          <p:cNvPr id="6" name="Footer Placeholder 5">
            <a:extLst>
              <a:ext uri="{FF2B5EF4-FFF2-40B4-BE49-F238E27FC236}">
                <a16:creationId xmlns:a16="http://schemas.microsoft.com/office/drawing/2014/main" id="{FB4BB7A6-CC62-48B5-BB76-71B7B371AA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99E27E-B8D5-4515-9024-00C563B3EBCC}"/>
              </a:ext>
            </a:extLst>
          </p:cNvPr>
          <p:cNvSpPr>
            <a:spLocks noGrp="1"/>
          </p:cNvSpPr>
          <p:nvPr>
            <p:ph type="sldNum" sz="quarter" idx="12"/>
          </p:nvPr>
        </p:nvSpPr>
        <p:spPr/>
        <p:txBody>
          <a:bodyPr/>
          <a:lstStyle/>
          <a:p>
            <a:fld id="{C482EA16-8EF6-470A-9257-CB42F31E8744}" type="slidenum">
              <a:rPr lang="en-GB" smtClean="0"/>
              <a:t>‹#›</a:t>
            </a:fld>
            <a:endParaRPr lang="en-GB"/>
          </a:p>
        </p:txBody>
      </p:sp>
    </p:spTree>
    <p:extLst>
      <p:ext uri="{BB962C8B-B14F-4D97-AF65-F5344CB8AC3E}">
        <p14:creationId xmlns:p14="http://schemas.microsoft.com/office/powerpoint/2010/main" val="220749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7B2FE-F780-44E5-B010-4F135E9F4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C18FCF-6F1E-4F98-8828-23AC7B849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1D36F9-F109-4CFB-9111-9B4107865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C869B-0102-4BA8-9BDF-921BE069A873}" type="datetimeFigureOut">
              <a:rPr lang="en-GB" smtClean="0"/>
              <a:t>19/03/2020</a:t>
            </a:fld>
            <a:endParaRPr lang="en-GB"/>
          </a:p>
        </p:txBody>
      </p:sp>
      <p:sp>
        <p:nvSpPr>
          <p:cNvPr id="5" name="Footer Placeholder 4">
            <a:extLst>
              <a:ext uri="{FF2B5EF4-FFF2-40B4-BE49-F238E27FC236}">
                <a16:creationId xmlns:a16="http://schemas.microsoft.com/office/drawing/2014/main" id="{37D35075-3350-4F70-9B3B-301AA2668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C18A7F-A39A-4236-8D5D-15275256D9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2EA16-8EF6-470A-9257-CB42F31E8744}" type="slidenum">
              <a:rPr lang="en-GB" smtClean="0"/>
              <a:t>‹#›</a:t>
            </a:fld>
            <a:endParaRPr lang="en-GB"/>
          </a:p>
        </p:txBody>
      </p:sp>
    </p:spTree>
    <p:extLst>
      <p:ext uri="{BB962C8B-B14F-4D97-AF65-F5344CB8AC3E}">
        <p14:creationId xmlns:p14="http://schemas.microsoft.com/office/powerpoint/2010/main" val="2796331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7EDF-C175-4200-B2C2-2E7AD49B6FBE}"/>
              </a:ext>
            </a:extLst>
          </p:cNvPr>
          <p:cNvSpPr>
            <a:spLocks noGrp="1"/>
          </p:cNvSpPr>
          <p:nvPr>
            <p:ph type="ctrTitle"/>
          </p:nvPr>
        </p:nvSpPr>
        <p:spPr/>
        <p:txBody>
          <a:bodyPr/>
          <a:lstStyle/>
          <a:p>
            <a:r>
              <a:rPr lang="en-GB" dirty="0"/>
              <a:t>Vanishing Gradients</a:t>
            </a:r>
          </a:p>
        </p:txBody>
      </p:sp>
      <p:sp>
        <p:nvSpPr>
          <p:cNvPr id="3" name="Subtitle 2">
            <a:extLst>
              <a:ext uri="{FF2B5EF4-FFF2-40B4-BE49-F238E27FC236}">
                <a16:creationId xmlns:a16="http://schemas.microsoft.com/office/drawing/2014/main" id="{4D68D849-B14E-41E0-BB21-210E9B6C6F6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272304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0327-2D6B-4F22-8574-457BBEAD2612}"/>
              </a:ext>
            </a:extLst>
          </p:cNvPr>
          <p:cNvSpPr>
            <a:spLocks noGrp="1"/>
          </p:cNvSpPr>
          <p:nvPr>
            <p:ph type="ctrTitle"/>
          </p:nvPr>
        </p:nvSpPr>
        <p:spPr/>
        <p:txBody>
          <a:bodyPr/>
          <a:lstStyle/>
          <a:p>
            <a:r>
              <a:rPr lang="en-GB" dirty="0"/>
              <a:t>LSTM</a:t>
            </a:r>
          </a:p>
        </p:txBody>
      </p:sp>
      <p:sp>
        <p:nvSpPr>
          <p:cNvPr id="3" name="Subtitle 2">
            <a:extLst>
              <a:ext uri="{FF2B5EF4-FFF2-40B4-BE49-F238E27FC236}">
                <a16:creationId xmlns:a16="http://schemas.microsoft.com/office/drawing/2014/main" id="{BAF9594D-0483-4CAC-95C9-1150C1955F0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2381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57871-743A-4102-8AB9-2F1398E37F85}"/>
              </a:ext>
            </a:extLst>
          </p:cNvPr>
          <p:cNvSpPr>
            <a:spLocks noGrp="1"/>
          </p:cNvSpPr>
          <p:nvPr>
            <p:ph idx="1"/>
          </p:nvPr>
        </p:nvSpPr>
        <p:spPr>
          <a:xfrm>
            <a:off x="838200" y="627961"/>
            <a:ext cx="10515600" cy="5549002"/>
          </a:xfrm>
        </p:spPr>
        <p:txBody>
          <a:bodyPr/>
          <a:lstStyle/>
          <a:p>
            <a:pPr fontAlgn="base"/>
            <a:r>
              <a:rPr lang="en-US" dirty="0"/>
              <a:t>Many of the solutions previously presented for vanishing gradients can also apply to RNN: different activation functions, batch normalizations, </a:t>
            </a:r>
            <a:r>
              <a:rPr lang="en-US" dirty="0" err="1"/>
              <a:t>etc</a:t>
            </a:r>
            <a:r>
              <a:rPr lang="en-US" dirty="0"/>
              <a:t>…</a:t>
            </a:r>
          </a:p>
          <a:p>
            <a:pPr fontAlgn="base"/>
            <a:r>
              <a:rPr lang="en-US" dirty="0"/>
              <a:t>However because of the length of time series input, these could slow down training</a:t>
            </a:r>
          </a:p>
          <a:p>
            <a:r>
              <a:rPr lang="en-US" dirty="0"/>
              <a:t>A possible solution would be to just shorten the time steps used for prediction, but this makes the model worse at predicting longer trends.</a:t>
            </a:r>
          </a:p>
          <a:p>
            <a:pPr fontAlgn="base"/>
            <a:r>
              <a:rPr lang="en-US" dirty="0"/>
              <a:t>Another issue RNN face is that after awhile the network will begin to “forget” the first inputs, as information is lost at each step going through the RNN.</a:t>
            </a:r>
          </a:p>
          <a:p>
            <a:pPr fontAlgn="base"/>
            <a:r>
              <a:rPr lang="en-US" dirty="0"/>
              <a:t>We need some sort of “long-term memory” for our networks.</a:t>
            </a:r>
          </a:p>
          <a:p>
            <a:endParaRPr lang="en-GB" dirty="0"/>
          </a:p>
        </p:txBody>
      </p:sp>
    </p:spTree>
    <p:extLst>
      <p:ext uri="{BB962C8B-B14F-4D97-AF65-F5344CB8AC3E}">
        <p14:creationId xmlns:p14="http://schemas.microsoft.com/office/powerpoint/2010/main" val="396453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412B-285D-46BE-89BD-D052673E92AF}"/>
              </a:ext>
            </a:extLst>
          </p:cNvPr>
          <p:cNvSpPr>
            <a:spLocks noGrp="1"/>
          </p:cNvSpPr>
          <p:nvPr>
            <p:ph type="title"/>
          </p:nvPr>
        </p:nvSpPr>
        <p:spPr/>
        <p:txBody>
          <a:bodyPr/>
          <a:lstStyle/>
          <a:p>
            <a:r>
              <a:rPr lang="en-GB" dirty="0"/>
              <a:t>LSTM</a:t>
            </a:r>
          </a:p>
        </p:txBody>
      </p:sp>
      <p:sp>
        <p:nvSpPr>
          <p:cNvPr id="3" name="Content Placeholder 2">
            <a:extLst>
              <a:ext uri="{FF2B5EF4-FFF2-40B4-BE49-F238E27FC236}">
                <a16:creationId xmlns:a16="http://schemas.microsoft.com/office/drawing/2014/main" id="{39D2C985-2EC9-48F0-86CA-B41119464531}"/>
              </a:ext>
            </a:extLst>
          </p:cNvPr>
          <p:cNvSpPr>
            <a:spLocks noGrp="1"/>
          </p:cNvSpPr>
          <p:nvPr>
            <p:ph idx="1"/>
          </p:nvPr>
        </p:nvSpPr>
        <p:spPr/>
        <p:txBody>
          <a:bodyPr/>
          <a:lstStyle/>
          <a:p>
            <a:r>
              <a:rPr lang="en-US" dirty="0"/>
              <a:t>The LSTM (Long Short-Term Memory) cell was created to help address these RNN issues.(1997)</a:t>
            </a:r>
          </a:p>
          <a:p>
            <a:endParaRPr lang="en-GB" dirty="0"/>
          </a:p>
        </p:txBody>
      </p:sp>
    </p:spTree>
    <p:extLst>
      <p:ext uri="{BB962C8B-B14F-4D97-AF65-F5344CB8AC3E}">
        <p14:creationId xmlns:p14="http://schemas.microsoft.com/office/powerpoint/2010/main" val="387603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769D-7A8D-49B0-BB98-3A4B9FF978BA}"/>
              </a:ext>
            </a:extLst>
          </p:cNvPr>
          <p:cNvSpPr>
            <a:spLocks noGrp="1"/>
          </p:cNvSpPr>
          <p:nvPr>
            <p:ph type="title"/>
          </p:nvPr>
        </p:nvSpPr>
        <p:spPr/>
        <p:txBody>
          <a:bodyPr/>
          <a:lstStyle/>
          <a:p>
            <a:r>
              <a:rPr lang="en-GB" dirty="0"/>
              <a:t>A Typical RNN</a:t>
            </a:r>
          </a:p>
        </p:txBody>
      </p:sp>
      <p:pic>
        <p:nvPicPr>
          <p:cNvPr id="5" name="Content Placeholder 4">
            <a:extLst>
              <a:ext uri="{FF2B5EF4-FFF2-40B4-BE49-F238E27FC236}">
                <a16:creationId xmlns:a16="http://schemas.microsoft.com/office/drawing/2014/main" id="{BF517534-7F83-4C40-A611-E69C406500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3820" y="1847214"/>
            <a:ext cx="7243743" cy="3528705"/>
          </a:xfrm>
        </p:spPr>
      </p:pic>
    </p:spTree>
    <p:extLst>
      <p:ext uri="{BB962C8B-B14F-4D97-AF65-F5344CB8AC3E}">
        <p14:creationId xmlns:p14="http://schemas.microsoft.com/office/powerpoint/2010/main" val="2687463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0A9D-4E22-493B-A2C9-082FF801D191}"/>
              </a:ext>
            </a:extLst>
          </p:cNvPr>
          <p:cNvSpPr>
            <a:spLocks noGrp="1"/>
          </p:cNvSpPr>
          <p:nvPr>
            <p:ph type="title"/>
          </p:nvPr>
        </p:nvSpPr>
        <p:spPr/>
        <p:txBody>
          <a:bodyPr/>
          <a:lstStyle/>
          <a:p>
            <a:r>
              <a:rPr lang="en-GB" dirty="0"/>
              <a:t>A Typical RNN Cell</a:t>
            </a:r>
          </a:p>
        </p:txBody>
      </p:sp>
      <p:pic>
        <p:nvPicPr>
          <p:cNvPr id="5" name="Content Placeholder 4">
            <a:extLst>
              <a:ext uri="{FF2B5EF4-FFF2-40B4-BE49-F238E27FC236}">
                <a16:creationId xmlns:a16="http://schemas.microsoft.com/office/drawing/2014/main" id="{D70EA538-EAA3-4757-A24F-9042CF4A9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354" y="1855436"/>
            <a:ext cx="8779900" cy="4038233"/>
          </a:xfrm>
        </p:spPr>
      </p:pic>
    </p:spTree>
    <p:extLst>
      <p:ext uri="{BB962C8B-B14F-4D97-AF65-F5344CB8AC3E}">
        <p14:creationId xmlns:p14="http://schemas.microsoft.com/office/powerpoint/2010/main" val="357385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D83E-75FC-4FE9-A013-BE86C49E6B00}"/>
              </a:ext>
            </a:extLst>
          </p:cNvPr>
          <p:cNvSpPr>
            <a:spLocks noGrp="1"/>
          </p:cNvSpPr>
          <p:nvPr>
            <p:ph type="title"/>
          </p:nvPr>
        </p:nvSpPr>
        <p:spPr/>
        <p:txBody>
          <a:bodyPr/>
          <a:lstStyle/>
          <a:p>
            <a:r>
              <a:rPr lang="en-GB" dirty="0"/>
              <a:t>The Entire LSTM Cell</a:t>
            </a:r>
          </a:p>
        </p:txBody>
      </p:sp>
      <p:pic>
        <p:nvPicPr>
          <p:cNvPr id="5" name="Content Placeholder 4">
            <a:extLst>
              <a:ext uri="{FF2B5EF4-FFF2-40B4-BE49-F238E27FC236}">
                <a16:creationId xmlns:a16="http://schemas.microsoft.com/office/drawing/2014/main" id="{91AA9565-7828-4996-AC5F-8F063218FB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09"/>
          <a:stretch/>
        </p:blipFill>
        <p:spPr>
          <a:xfrm>
            <a:off x="287149" y="1877885"/>
            <a:ext cx="4900046" cy="3116146"/>
          </a:xfrm>
        </p:spPr>
      </p:pic>
      <p:pic>
        <p:nvPicPr>
          <p:cNvPr id="7" name="Picture 6">
            <a:extLst>
              <a:ext uri="{FF2B5EF4-FFF2-40B4-BE49-F238E27FC236}">
                <a16:creationId xmlns:a16="http://schemas.microsoft.com/office/drawing/2014/main" id="{D8B2BD6A-E4B6-446C-AC17-F591D2F55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191" y="1846088"/>
            <a:ext cx="5477639" cy="3410426"/>
          </a:xfrm>
          <a:prstGeom prst="rect">
            <a:avLst/>
          </a:prstGeom>
        </p:spPr>
      </p:pic>
      <p:sp>
        <p:nvSpPr>
          <p:cNvPr id="8" name="TextBox 7">
            <a:extLst>
              <a:ext uri="{FF2B5EF4-FFF2-40B4-BE49-F238E27FC236}">
                <a16:creationId xmlns:a16="http://schemas.microsoft.com/office/drawing/2014/main" id="{DF5A3A2E-5EAE-4D39-8B42-6627498C7C87}"/>
              </a:ext>
            </a:extLst>
          </p:cNvPr>
          <p:cNvSpPr txBox="1"/>
          <p:nvPr/>
        </p:nvSpPr>
        <p:spPr>
          <a:xfrm>
            <a:off x="6461090" y="5838092"/>
            <a:ext cx="3245618" cy="369332"/>
          </a:xfrm>
          <a:prstGeom prst="rect">
            <a:avLst/>
          </a:prstGeom>
          <a:noFill/>
        </p:spPr>
        <p:txBody>
          <a:bodyPr wrap="square" rtlCol="0">
            <a:spAutoFit/>
          </a:bodyPr>
          <a:lstStyle/>
          <a:p>
            <a:r>
              <a:rPr lang="en-GB" dirty="0"/>
              <a:t>Ct-1</a:t>
            </a:r>
          </a:p>
        </p:txBody>
      </p:sp>
    </p:spTree>
    <p:extLst>
      <p:ext uri="{BB962C8B-B14F-4D97-AF65-F5344CB8AC3E}">
        <p14:creationId xmlns:p14="http://schemas.microsoft.com/office/powerpoint/2010/main" val="342406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5140-9E23-4BAB-B616-ECA50BEA4385}"/>
              </a:ext>
            </a:extLst>
          </p:cNvPr>
          <p:cNvSpPr>
            <a:spLocks noGrp="1"/>
          </p:cNvSpPr>
          <p:nvPr>
            <p:ph type="title"/>
          </p:nvPr>
        </p:nvSpPr>
        <p:spPr/>
        <p:txBody>
          <a:bodyPr/>
          <a:lstStyle/>
          <a:p>
            <a:r>
              <a:rPr lang="en-GB" dirty="0"/>
              <a:t>An LSTM Cell</a:t>
            </a:r>
          </a:p>
        </p:txBody>
      </p:sp>
      <p:pic>
        <p:nvPicPr>
          <p:cNvPr id="5" name="Content Placeholder 4">
            <a:extLst>
              <a:ext uri="{FF2B5EF4-FFF2-40B4-BE49-F238E27FC236}">
                <a16:creationId xmlns:a16="http://schemas.microsoft.com/office/drawing/2014/main" id="{A3183865-8FF6-4750-B7E3-07EE7D9785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020" y="2119391"/>
            <a:ext cx="9120780" cy="3613507"/>
          </a:xfrm>
        </p:spPr>
      </p:pic>
    </p:spTree>
    <p:extLst>
      <p:ext uri="{BB962C8B-B14F-4D97-AF65-F5344CB8AC3E}">
        <p14:creationId xmlns:p14="http://schemas.microsoft.com/office/powerpoint/2010/main" val="242644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5BA7-4C9B-4B25-8DD5-534E424FC01B}"/>
              </a:ext>
            </a:extLst>
          </p:cNvPr>
          <p:cNvSpPr>
            <a:spLocks noGrp="1"/>
          </p:cNvSpPr>
          <p:nvPr>
            <p:ph type="title"/>
          </p:nvPr>
        </p:nvSpPr>
        <p:spPr/>
        <p:txBody>
          <a:bodyPr/>
          <a:lstStyle/>
          <a:p>
            <a:r>
              <a:rPr lang="en-GB" dirty="0"/>
              <a:t>An LSTM Cell</a:t>
            </a:r>
          </a:p>
        </p:txBody>
      </p:sp>
      <p:pic>
        <p:nvPicPr>
          <p:cNvPr id="5" name="Content Placeholder 4">
            <a:extLst>
              <a:ext uri="{FF2B5EF4-FFF2-40B4-BE49-F238E27FC236}">
                <a16:creationId xmlns:a16="http://schemas.microsoft.com/office/drawing/2014/main" id="{6616B3DA-A142-4012-9D41-5801F8164A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295" y="1927944"/>
            <a:ext cx="8487960" cy="3543795"/>
          </a:xfrm>
        </p:spPr>
      </p:pic>
    </p:spTree>
    <p:extLst>
      <p:ext uri="{BB962C8B-B14F-4D97-AF65-F5344CB8AC3E}">
        <p14:creationId xmlns:p14="http://schemas.microsoft.com/office/powerpoint/2010/main" val="245359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9FD8-0D66-44E9-B251-C2F0E2A83F25}"/>
              </a:ext>
            </a:extLst>
          </p:cNvPr>
          <p:cNvSpPr>
            <a:spLocks noGrp="1"/>
          </p:cNvSpPr>
          <p:nvPr>
            <p:ph type="title"/>
          </p:nvPr>
        </p:nvSpPr>
        <p:spPr/>
        <p:txBody>
          <a:bodyPr/>
          <a:lstStyle/>
          <a:p>
            <a:r>
              <a:rPr lang="en-GB" dirty="0"/>
              <a:t>An LSTM Cell</a:t>
            </a:r>
          </a:p>
        </p:txBody>
      </p:sp>
      <p:pic>
        <p:nvPicPr>
          <p:cNvPr id="5" name="Content Placeholder 4">
            <a:extLst>
              <a:ext uri="{FF2B5EF4-FFF2-40B4-BE49-F238E27FC236}">
                <a16:creationId xmlns:a16="http://schemas.microsoft.com/office/drawing/2014/main" id="{35600EC4-641C-499C-B891-DECDAA6DCB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546" y="2253212"/>
            <a:ext cx="8468907" cy="3496163"/>
          </a:xfrm>
        </p:spPr>
      </p:pic>
    </p:spTree>
    <p:extLst>
      <p:ext uri="{BB962C8B-B14F-4D97-AF65-F5344CB8AC3E}">
        <p14:creationId xmlns:p14="http://schemas.microsoft.com/office/powerpoint/2010/main" val="277630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37F2-A054-425A-B4E3-DBCF4FE0A133}"/>
              </a:ext>
            </a:extLst>
          </p:cNvPr>
          <p:cNvSpPr>
            <a:spLocks noGrp="1"/>
          </p:cNvSpPr>
          <p:nvPr>
            <p:ph type="title"/>
          </p:nvPr>
        </p:nvSpPr>
        <p:spPr/>
        <p:txBody>
          <a:bodyPr/>
          <a:lstStyle/>
          <a:p>
            <a:r>
              <a:rPr lang="en-GB" dirty="0"/>
              <a:t>An LSTM Cell</a:t>
            </a:r>
          </a:p>
        </p:txBody>
      </p:sp>
      <p:pic>
        <p:nvPicPr>
          <p:cNvPr id="5" name="Content Placeholder 4">
            <a:extLst>
              <a:ext uri="{FF2B5EF4-FFF2-40B4-BE49-F238E27FC236}">
                <a16:creationId xmlns:a16="http://schemas.microsoft.com/office/drawing/2014/main" id="{14CDD204-6553-4B64-95C6-06274B5ED8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809" y="2238923"/>
            <a:ext cx="8640381" cy="3524742"/>
          </a:xfrm>
        </p:spPr>
      </p:pic>
    </p:spTree>
    <p:extLst>
      <p:ext uri="{BB962C8B-B14F-4D97-AF65-F5344CB8AC3E}">
        <p14:creationId xmlns:p14="http://schemas.microsoft.com/office/powerpoint/2010/main" val="231733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D563-FD6C-442F-84AC-2AEEA73B2DE8}"/>
              </a:ext>
            </a:extLst>
          </p:cNvPr>
          <p:cNvSpPr>
            <a:spLocks noGrp="1"/>
          </p:cNvSpPr>
          <p:nvPr>
            <p:ph type="title"/>
          </p:nvPr>
        </p:nvSpPr>
        <p:spPr/>
        <p:txBody>
          <a:bodyPr/>
          <a:lstStyle/>
          <a:p>
            <a:r>
              <a:rPr lang="en-GB" dirty="0"/>
              <a:t>Vanishing Gradients</a:t>
            </a:r>
          </a:p>
        </p:txBody>
      </p:sp>
      <p:sp>
        <p:nvSpPr>
          <p:cNvPr id="3" name="Content Placeholder 2">
            <a:extLst>
              <a:ext uri="{FF2B5EF4-FFF2-40B4-BE49-F238E27FC236}">
                <a16:creationId xmlns:a16="http://schemas.microsoft.com/office/drawing/2014/main" id="{063E0414-CD10-41F2-9876-0D60B521FADB}"/>
              </a:ext>
            </a:extLst>
          </p:cNvPr>
          <p:cNvSpPr>
            <a:spLocks noGrp="1"/>
          </p:cNvSpPr>
          <p:nvPr>
            <p:ph idx="1"/>
          </p:nvPr>
        </p:nvSpPr>
        <p:spPr/>
        <p:txBody>
          <a:bodyPr/>
          <a:lstStyle/>
          <a:p>
            <a:pPr fontAlgn="base"/>
            <a:r>
              <a:rPr lang="en-US" dirty="0"/>
              <a:t>Backpropagation goes backwards from the output to the input layer, propagating the error gradient.</a:t>
            </a:r>
          </a:p>
          <a:p>
            <a:pPr fontAlgn="base"/>
            <a:r>
              <a:rPr lang="en-US" dirty="0"/>
              <a:t>For deeper networks issues can arise from backpropagation, vanishing and exploding gradients!</a:t>
            </a:r>
          </a:p>
          <a:p>
            <a:pPr fontAlgn="base"/>
            <a:r>
              <a:rPr lang="en-US" dirty="0"/>
              <a:t>As you go back to the “lower” layers, gradients often get smaller, eventually causing weights to never change at lower levels.</a:t>
            </a:r>
          </a:p>
          <a:p>
            <a:pPr fontAlgn="base"/>
            <a:r>
              <a:rPr lang="en-US" dirty="0"/>
              <a:t>The opposite can also occur, gradients explode on the way back, causing issues.</a:t>
            </a:r>
          </a:p>
          <a:p>
            <a:pPr fontAlgn="base"/>
            <a:endParaRPr lang="en-US" dirty="0"/>
          </a:p>
          <a:p>
            <a:endParaRPr lang="en-GB" dirty="0"/>
          </a:p>
        </p:txBody>
      </p:sp>
    </p:spTree>
    <p:extLst>
      <p:ext uri="{BB962C8B-B14F-4D97-AF65-F5344CB8AC3E}">
        <p14:creationId xmlns:p14="http://schemas.microsoft.com/office/powerpoint/2010/main" val="3270054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09C0-9E65-4274-9CB8-E233F2DEE51B}"/>
              </a:ext>
            </a:extLst>
          </p:cNvPr>
          <p:cNvSpPr>
            <a:spLocks noGrp="1"/>
          </p:cNvSpPr>
          <p:nvPr>
            <p:ph type="title"/>
          </p:nvPr>
        </p:nvSpPr>
        <p:spPr/>
        <p:txBody>
          <a:bodyPr/>
          <a:lstStyle/>
          <a:p>
            <a:r>
              <a:rPr lang="en-US" dirty="0"/>
              <a:t>An LSTM Cell with “peepholes”</a:t>
            </a:r>
            <a:endParaRPr lang="en-GB" dirty="0"/>
          </a:p>
        </p:txBody>
      </p:sp>
      <p:pic>
        <p:nvPicPr>
          <p:cNvPr id="5" name="Content Placeholder 4">
            <a:extLst>
              <a:ext uri="{FF2B5EF4-FFF2-40B4-BE49-F238E27FC236}">
                <a16:creationId xmlns:a16="http://schemas.microsoft.com/office/drawing/2014/main" id="{7429C37D-7285-4432-A0E1-5AC5B7206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520" y="2229396"/>
            <a:ext cx="8668960" cy="3543795"/>
          </a:xfrm>
        </p:spPr>
      </p:pic>
    </p:spTree>
    <p:extLst>
      <p:ext uri="{BB962C8B-B14F-4D97-AF65-F5344CB8AC3E}">
        <p14:creationId xmlns:p14="http://schemas.microsoft.com/office/powerpoint/2010/main" val="121131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ADD3-0E98-4E3D-9D24-FCF1547D89EB}"/>
              </a:ext>
            </a:extLst>
          </p:cNvPr>
          <p:cNvSpPr>
            <a:spLocks noGrp="1"/>
          </p:cNvSpPr>
          <p:nvPr>
            <p:ph type="title"/>
          </p:nvPr>
        </p:nvSpPr>
        <p:spPr/>
        <p:txBody>
          <a:bodyPr/>
          <a:lstStyle/>
          <a:p>
            <a:r>
              <a:rPr lang="en-GB" dirty="0"/>
              <a:t>Vanishing Gradients – Why this happens?</a:t>
            </a:r>
          </a:p>
        </p:txBody>
      </p:sp>
      <p:pic>
        <p:nvPicPr>
          <p:cNvPr id="5" name="Content Placeholder 4">
            <a:extLst>
              <a:ext uri="{FF2B5EF4-FFF2-40B4-BE49-F238E27FC236}">
                <a16:creationId xmlns:a16="http://schemas.microsoft.com/office/drawing/2014/main" id="{73167579-6BB2-4CFC-A5BF-2DD1AECD43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376"/>
          <a:stretch/>
        </p:blipFill>
        <p:spPr>
          <a:xfrm>
            <a:off x="0" y="1571873"/>
            <a:ext cx="6820447" cy="2394199"/>
          </a:xfrm>
        </p:spPr>
      </p:pic>
      <p:pic>
        <p:nvPicPr>
          <p:cNvPr id="7" name="Picture 6">
            <a:extLst>
              <a:ext uri="{FF2B5EF4-FFF2-40B4-BE49-F238E27FC236}">
                <a16:creationId xmlns:a16="http://schemas.microsoft.com/office/drawing/2014/main" id="{CBED5005-4E10-4A2A-B0C3-3316D475A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461" y="3966072"/>
            <a:ext cx="5796794" cy="2313542"/>
          </a:xfrm>
          <a:prstGeom prst="rect">
            <a:avLst/>
          </a:prstGeom>
        </p:spPr>
      </p:pic>
    </p:spTree>
    <p:extLst>
      <p:ext uri="{BB962C8B-B14F-4D97-AF65-F5344CB8AC3E}">
        <p14:creationId xmlns:p14="http://schemas.microsoft.com/office/powerpoint/2010/main" val="91631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C47A9-402F-4331-98C9-55F1748AD47B}"/>
              </a:ext>
            </a:extLst>
          </p:cNvPr>
          <p:cNvSpPr>
            <a:spLocks noGrp="1"/>
          </p:cNvSpPr>
          <p:nvPr>
            <p:ph idx="1"/>
          </p:nvPr>
        </p:nvSpPr>
        <p:spPr>
          <a:xfrm>
            <a:off x="838200" y="826265"/>
            <a:ext cx="10515600" cy="5350698"/>
          </a:xfrm>
        </p:spPr>
        <p:txBody>
          <a:bodyPr>
            <a:normAutofit/>
          </a:bodyPr>
          <a:lstStyle/>
          <a:p>
            <a:r>
              <a:rPr lang="en-GB" dirty="0"/>
              <a:t>We compute the gradient by using the </a:t>
            </a:r>
            <a:r>
              <a:rPr lang="en-GB" b="1" dirty="0"/>
              <a:t>chain rule</a:t>
            </a:r>
            <a:r>
              <a:rPr lang="en-GB" dirty="0"/>
              <a:t>.</a:t>
            </a:r>
          </a:p>
          <a:p>
            <a:r>
              <a:rPr lang="en-GB" dirty="0"/>
              <a:t>Input will be passed into the activation function, the input usually is quite large. The gradient (or the slope) coming out of this activation function ends up being very close to zero.</a:t>
            </a:r>
          </a:p>
          <a:p>
            <a:r>
              <a:rPr lang="en-GB" dirty="0"/>
              <a:t>It’s the same deal if you have really large negative numbers.</a:t>
            </a:r>
          </a:p>
          <a:p>
            <a:r>
              <a:rPr lang="en-GB" dirty="0"/>
              <a:t>This chain rule of back propagation computed gradient has the effect of multiplying n of these small numbers to compute gradients of these lower (or front layers) in a network.</a:t>
            </a:r>
          </a:p>
          <a:p>
            <a:r>
              <a:rPr lang="en-GB" dirty="0"/>
              <a:t>The gradient is going to decrease exponentially with n as you got more and more layers while the front layers is trained very slowly because you multiply these numbers over and over again which is going to lead to smaller numbers.</a:t>
            </a:r>
          </a:p>
        </p:txBody>
      </p:sp>
    </p:spTree>
    <p:extLst>
      <p:ext uri="{BB962C8B-B14F-4D97-AF65-F5344CB8AC3E}">
        <p14:creationId xmlns:p14="http://schemas.microsoft.com/office/powerpoint/2010/main" val="424567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245C7-A14B-4212-BC68-1E0766CA5EB9}"/>
              </a:ext>
            </a:extLst>
          </p:cNvPr>
          <p:cNvSpPr>
            <a:spLocks noGrp="1"/>
          </p:cNvSpPr>
          <p:nvPr>
            <p:ph idx="1"/>
          </p:nvPr>
        </p:nvSpPr>
        <p:spPr/>
        <p:txBody>
          <a:bodyPr/>
          <a:lstStyle/>
          <a:p>
            <a:r>
              <a:rPr lang="en-GB" dirty="0"/>
              <a:t>Using different activation functions</a:t>
            </a:r>
          </a:p>
          <a:p>
            <a:pPr marL="0" indent="0">
              <a:buNone/>
            </a:pPr>
            <a:r>
              <a:rPr lang="en-GB" dirty="0"/>
              <a:t>1. </a:t>
            </a:r>
            <a:r>
              <a:rPr lang="en-GB" dirty="0" err="1"/>
              <a:t>ReLu</a:t>
            </a:r>
            <a:r>
              <a:rPr lang="en-GB" dirty="0"/>
              <a:t>: the </a:t>
            </a:r>
            <a:r>
              <a:rPr lang="en-GB" dirty="0" err="1"/>
              <a:t>ReLu</a:t>
            </a:r>
            <a:r>
              <a:rPr lang="en-GB" dirty="0"/>
              <a:t> doesn’t saturate positive values.</a:t>
            </a:r>
          </a:p>
        </p:txBody>
      </p:sp>
      <p:sp>
        <p:nvSpPr>
          <p:cNvPr id="4" name="Title 1">
            <a:extLst>
              <a:ext uri="{FF2B5EF4-FFF2-40B4-BE49-F238E27FC236}">
                <a16:creationId xmlns:a16="http://schemas.microsoft.com/office/drawing/2014/main" id="{90C96BD8-1625-4E0F-B0D0-228FFD20492F}"/>
              </a:ext>
            </a:extLst>
          </p:cNvPr>
          <p:cNvSpPr>
            <a:spLocks noGrp="1"/>
          </p:cNvSpPr>
          <p:nvPr>
            <p:ph type="title"/>
          </p:nvPr>
        </p:nvSpPr>
        <p:spPr>
          <a:xfrm>
            <a:off x="838200" y="365125"/>
            <a:ext cx="10515600" cy="1325563"/>
          </a:xfrm>
        </p:spPr>
        <p:txBody>
          <a:bodyPr/>
          <a:lstStyle/>
          <a:p>
            <a:r>
              <a:rPr lang="en-GB" dirty="0"/>
              <a:t>Vanishing Gradients – Solutions</a:t>
            </a:r>
          </a:p>
        </p:txBody>
      </p:sp>
      <p:pic>
        <p:nvPicPr>
          <p:cNvPr id="6" name="Picture 5">
            <a:extLst>
              <a:ext uri="{FF2B5EF4-FFF2-40B4-BE49-F238E27FC236}">
                <a16:creationId xmlns:a16="http://schemas.microsoft.com/office/drawing/2014/main" id="{3D6126F0-2255-4854-8A67-743879DFDA7C}"/>
              </a:ext>
            </a:extLst>
          </p:cNvPr>
          <p:cNvPicPr>
            <a:picLocks noChangeAspect="1"/>
          </p:cNvPicPr>
          <p:nvPr/>
        </p:nvPicPr>
        <p:blipFill rotWithShape="1">
          <a:blip r:embed="rId2">
            <a:extLst>
              <a:ext uri="{28A0092B-C50C-407E-A947-70E740481C1C}">
                <a14:useLocalDpi xmlns:a14="http://schemas.microsoft.com/office/drawing/2010/main" val="0"/>
              </a:ext>
            </a:extLst>
          </a:blip>
          <a:srcRect t="3479"/>
          <a:stretch/>
        </p:blipFill>
        <p:spPr>
          <a:xfrm>
            <a:off x="1076593" y="3117773"/>
            <a:ext cx="5222671" cy="2902945"/>
          </a:xfrm>
          <a:prstGeom prst="rect">
            <a:avLst/>
          </a:prstGeom>
        </p:spPr>
      </p:pic>
    </p:spTree>
    <p:extLst>
      <p:ext uri="{BB962C8B-B14F-4D97-AF65-F5344CB8AC3E}">
        <p14:creationId xmlns:p14="http://schemas.microsoft.com/office/powerpoint/2010/main" val="273409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B724-BD31-474B-BA02-343E5FDDEFFB}"/>
              </a:ext>
            </a:extLst>
          </p:cNvPr>
          <p:cNvSpPr>
            <a:spLocks noGrp="1"/>
          </p:cNvSpPr>
          <p:nvPr>
            <p:ph type="title"/>
          </p:nvPr>
        </p:nvSpPr>
        <p:spPr/>
        <p:txBody>
          <a:bodyPr/>
          <a:lstStyle/>
          <a:p>
            <a:r>
              <a:rPr lang="en-GB" dirty="0"/>
              <a:t>Vanishing Gradients – Solutions</a:t>
            </a:r>
          </a:p>
        </p:txBody>
      </p:sp>
      <p:sp>
        <p:nvSpPr>
          <p:cNvPr id="3" name="Content Placeholder 2">
            <a:extLst>
              <a:ext uri="{FF2B5EF4-FFF2-40B4-BE49-F238E27FC236}">
                <a16:creationId xmlns:a16="http://schemas.microsoft.com/office/drawing/2014/main" id="{79183BC4-562D-4304-8946-2655CB6A8658}"/>
              </a:ext>
            </a:extLst>
          </p:cNvPr>
          <p:cNvSpPr>
            <a:spLocks noGrp="1"/>
          </p:cNvSpPr>
          <p:nvPr>
            <p:ph idx="1"/>
          </p:nvPr>
        </p:nvSpPr>
        <p:spPr/>
        <p:txBody>
          <a:bodyPr/>
          <a:lstStyle/>
          <a:p>
            <a:pPr marL="0" indent="0">
              <a:buNone/>
            </a:pPr>
            <a:r>
              <a:rPr lang="en-GB" dirty="0"/>
              <a:t>2. ‘Leaky </a:t>
            </a:r>
            <a:r>
              <a:rPr lang="en-GB" dirty="0" err="1"/>
              <a:t>ReLu</a:t>
            </a:r>
            <a:r>
              <a:rPr lang="en-GB" dirty="0"/>
              <a:t>’</a:t>
            </a:r>
          </a:p>
          <a:p>
            <a:pPr marL="0" indent="0">
              <a:buNone/>
            </a:pPr>
            <a:endParaRPr lang="en-GB" dirty="0"/>
          </a:p>
        </p:txBody>
      </p:sp>
      <p:pic>
        <p:nvPicPr>
          <p:cNvPr id="5" name="Picture 4">
            <a:extLst>
              <a:ext uri="{FF2B5EF4-FFF2-40B4-BE49-F238E27FC236}">
                <a16:creationId xmlns:a16="http://schemas.microsoft.com/office/drawing/2014/main" id="{7DD570C8-D9FF-47C3-8EF6-C498001F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317" y="2524477"/>
            <a:ext cx="5614242" cy="3265943"/>
          </a:xfrm>
          <a:prstGeom prst="rect">
            <a:avLst/>
          </a:prstGeom>
        </p:spPr>
      </p:pic>
      <p:sp>
        <p:nvSpPr>
          <p:cNvPr id="6" name="TextBox 5">
            <a:extLst>
              <a:ext uri="{FF2B5EF4-FFF2-40B4-BE49-F238E27FC236}">
                <a16:creationId xmlns:a16="http://schemas.microsoft.com/office/drawing/2014/main" id="{158BC665-A557-40C7-BDD7-7FA0B09200A8}"/>
              </a:ext>
            </a:extLst>
          </p:cNvPr>
          <p:cNvSpPr txBox="1"/>
          <p:nvPr/>
        </p:nvSpPr>
        <p:spPr>
          <a:xfrm>
            <a:off x="8328751" y="2524477"/>
            <a:ext cx="3469165" cy="369332"/>
          </a:xfrm>
          <a:prstGeom prst="rect">
            <a:avLst/>
          </a:prstGeom>
          <a:noFill/>
        </p:spPr>
        <p:txBody>
          <a:bodyPr wrap="square" rtlCol="0">
            <a:spAutoFit/>
          </a:bodyPr>
          <a:lstStyle/>
          <a:p>
            <a:r>
              <a:rPr lang="en-US" dirty="0" err="1"/>
              <a:t>keras.layers.LeakyReLU</a:t>
            </a:r>
            <a:r>
              <a:rPr lang="en-US" dirty="0"/>
              <a:t>(alpha=0.3)</a:t>
            </a:r>
            <a:endParaRPr lang="en-GB" dirty="0"/>
          </a:p>
        </p:txBody>
      </p:sp>
    </p:spTree>
    <p:extLst>
      <p:ext uri="{BB962C8B-B14F-4D97-AF65-F5344CB8AC3E}">
        <p14:creationId xmlns:p14="http://schemas.microsoft.com/office/powerpoint/2010/main" val="75390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6F87-8B29-42A5-BB12-D85524111A2C}"/>
              </a:ext>
            </a:extLst>
          </p:cNvPr>
          <p:cNvSpPr>
            <a:spLocks noGrp="1"/>
          </p:cNvSpPr>
          <p:nvPr>
            <p:ph type="title"/>
          </p:nvPr>
        </p:nvSpPr>
        <p:spPr/>
        <p:txBody>
          <a:bodyPr/>
          <a:lstStyle/>
          <a:p>
            <a:r>
              <a:rPr lang="en-GB" dirty="0"/>
              <a:t>Vanishing Gradients – Solutions</a:t>
            </a:r>
          </a:p>
        </p:txBody>
      </p:sp>
      <p:sp>
        <p:nvSpPr>
          <p:cNvPr id="3" name="Content Placeholder 2">
            <a:extLst>
              <a:ext uri="{FF2B5EF4-FFF2-40B4-BE49-F238E27FC236}">
                <a16:creationId xmlns:a16="http://schemas.microsoft.com/office/drawing/2014/main" id="{E3B02778-7F98-41EB-8F6A-35C1AF29566D}"/>
              </a:ext>
            </a:extLst>
          </p:cNvPr>
          <p:cNvSpPr>
            <a:spLocks noGrp="1"/>
          </p:cNvSpPr>
          <p:nvPr>
            <p:ph idx="1"/>
          </p:nvPr>
        </p:nvSpPr>
        <p:spPr/>
        <p:txBody>
          <a:bodyPr/>
          <a:lstStyle/>
          <a:p>
            <a:pPr marL="0" indent="0">
              <a:buNone/>
            </a:pPr>
            <a:r>
              <a:rPr lang="en-GB" dirty="0"/>
              <a:t>3. Exponential Linear Unit (ELU)</a:t>
            </a:r>
          </a:p>
        </p:txBody>
      </p:sp>
      <p:pic>
        <p:nvPicPr>
          <p:cNvPr id="5" name="Picture 4">
            <a:extLst>
              <a:ext uri="{FF2B5EF4-FFF2-40B4-BE49-F238E27FC236}">
                <a16:creationId xmlns:a16="http://schemas.microsoft.com/office/drawing/2014/main" id="{BD68EDD6-B6B5-418A-A317-5DE34C188FB4}"/>
              </a:ext>
            </a:extLst>
          </p:cNvPr>
          <p:cNvPicPr>
            <a:picLocks noChangeAspect="1"/>
          </p:cNvPicPr>
          <p:nvPr/>
        </p:nvPicPr>
        <p:blipFill rotWithShape="1">
          <a:blip r:embed="rId2">
            <a:extLst>
              <a:ext uri="{28A0092B-C50C-407E-A947-70E740481C1C}">
                <a14:useLocalDpi xmlns:a14="http://schemas.microsoft.com/office/drawing/2010/main" val="0"/>
              </a:ext>
            </a:extLst>
          </a:blip>
          <a:srcRect t="2907"/>
          <a:stretch/>
        </p:blipFill>
        <p:spPr>
          <a:xfrm>
            <a:off x="1387756" y="2663555"/>
            <a:ext cx="5652022" cy="3030054"/>
          </a:xfrm>
          <a:prstGeom prst="rect">
            <a:avLst/>
          </a:prstGeom>
        </p:spPr>
      </p:pic>
    </p:spTree>
    <p:extLst>
      <p:ext uri="{BB962C8B-B14F-4D97-AF65-F5344CB8AC3E}">
        <p14:creationId xmlns:p14="http://schemas.microsoft.com/office/powerpoint/2010/main" val="144425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E4C9-1AFD-4D5A-B1C6-CF60B6DF75BF}"/>
              </a:ext>
            </a:extLst>
          </p:cNvPr>
          <p:cNvSpPr>
            <a:spLocks noGrp="1"/>
          </p:cNvSpPr>
          <p:nvPr>
            <p:ph type="title"/>
          </p:nvPr>
        </p:nvSpPr>
        <p:spPr/>
        <p:txBody>
          <a:bodyPr/>
          <a:lstStyle/>
          <a:p>
            <a:r>
              <a:rPr lang="en-GB" dirty="0"/>
              <a:t>Quick Review - Activation Functions</a:t>
            </a:r>
          </a:p>
        </p:txBody>
      </p:sp>
      <p:pic>
        <p:nvPicPr>
          <p:cNvPr id="5" name="Content Placeholder 4">
            <a:extLst>
              <a:ext uri="{FF2B5EF4-FFF2-40B4-BE49-F238E27FC236}">
                <a16:creationId xmlns:a16="http://schemas.microsoft.com/office/drawing/2014/main" id="{5D4B4B76-6EF7-4F93-95A1-BEF79BA362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165" y="1863893"/>
            <a:ext cx="8845627" cy="3986394"/>
          </a:xfrm>
        </p:spPr>
      </p:pic>
    </p:spTree>
    <p:extLst>
      <p:ext uri="{BB962C8B-B14F-4D97-AF65-F5344CB8AC3E}">
        <p14:creationId xmlns:p14="http://schemas.microsoft.com/office/powerpoint/2010/main" val="11240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F352-10D1-4DD0-80CE-8B8407E525D8}"/>
              </a:ext>
            </a:extLst>
          </p:cNvPr>
          <p:cNvSpPr>
            <a:spLocks noGrp="1"/>
          </p:cNvSpPr>
          <p:nvPr>
            <p:ph type="title"/>
          </p:nvPr>
        </p:nvSpPr>
        <p:spPr/>
        <p:txBody>
          <a:bodyPr/>
          <a:lstStyle/>
          <a:p>
            <a:r>
              <a:rPr lang="en-GB" dirty="0"/>
              <a:t>Vanishing Gradients – Solutions</a:t>
            </a:r>
          </a:p>
        </p:txBody>
      </p:sp>
      <p:sp>
        <p:nvSpPr>
          <p:cNvPr id="3" name="Content Placeholder 2">
            <a:extLst>
              <a:ext uri="{FF2B5EF4-FFF2-40B4-BE49-F238E27FC236}">
                <a16:creationId xmlns:a16="http://schemas.microsoft.com/office/drawing/2014/main" id="{D6798C45-62F9-4EBD-9016-7FBD7A0B65CA}"/>
              </a:ext>
            </a:extLst>
          </p:cNvPr>
          <p:cNvSpPr>
            <a:spLocks noGrp="1"/>
          </p:cNvSpPr>
          <p:nvPr>
            <p:ph idx="1"/>
          </p:nvPr>
        </p:nvSpPr>
        <p:spPr/>
        <p:txBody>
          <a:bodyPr/>
          <a:lstStyle/>
          <a:p>
            <a:r>
              <a:rPr lang="en-US" dirty="0"/>
              <a:t>Another solution is to perform </a:t>
            </a:r>
            <a:r>
              <a:rPr lang="en-US" b="1" dirty="0"/>
              <a:t>batch normalization</a:t>
            </a:r>
            <a:r>
              <a:rPr lang="en-US" dirty="0"/>
              <a:t>, where your model will normalize each batch using the batch mean and standard deviation.</a:t>
            </a:r>
          </a:p>
          <a:p>
            <a:r>
              <a:rPr lang="en-US" dirty="0"/>
              <a:t>Apart from batch normalization, researchers have also used “</a:t>
            </a:r>
            <a:r>
              <a:rPr lang="en-US" b="1" dirty="0"/>
              <a:t>gradient clipping</a:t>
            </a:r>
            <a:r>
              <a:rPr lang="en-US" dirty="0"/>
              <a:t>”, where gradients are cut off before reaching a predetermined limit (e.g. cut off gradients to be between -1 and 1)</a:t>
            </a:r>
            <a:endParaRPr lang="en-GB" dirty="0"/>
          </a:p>
        </p:txBody>
      </p:sp>
    </p:spTree>
    <p:extLst>
      <p:ext uri="{BB962C8B-B14F-4D97-AF65-F5344CB8AC3E}">
        <p14:creationId xmlns:p14="http://schemas.microsoft.com/office/powerpoint/2010/main" val="300919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TotalTime>
  <Words>501</Words>
  <Application>Microsoft Macintosh PowerPoint</Application>
  <PresentationFormat>Widescreen</PresentationFormat>
  <Paragraphs>41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Vanishing Gradients</vt:lpstr>
      <vt:lpstr>Vanishing Gradients</vt:lpstr>
      <vt:lpstr>Vanishing Gradients – Why this happens?</vt:lpstr>
      <vt:lpstr>PowerPoint Presentation</vt:lpstr>
      <vt:lpstr>Vanishing Gradients – Solutions</vt:lpstr>
      <vt:lpstr>Vanishing Gradients – Solutions</vt:lpstr>
      <vt:lpstr>Vanishing Gradients – Solutions</vt:lpstr>
      <vt:lpstr>Quick Review - Activation Functions</vt:lpstr>
      <vt:lpstr>Vanishing Gradients – Solutions</vt:lpstr>
      <vt:lpstr>LSTM</vt:lpstr>
      <vt:lpstr>PowerPoint Presentation</vt:lpstr>
      <vt:lpstr>LSTM</vt:lpstr>
      <vt:lpstr>A Typical RNN</vt:lpstr>
      <vt:lpstr>A Typical RNN Cell</vt:lpstr>
      <vt:lpstr>The Entire LSTM Cell</vt:lpstr>
      <vt:lpstr>An LSTM Cell</vt:lpstr>
      <vt:lpstr>An LSTM Cell</vt:lpstr>
      <vt:lpstr>An LSTM Cell</vt:lpstr>
      <vt:lpstr>An LSTM Cell</vt:lpstr>
      <vt:lpstr>An LSTM Cell with “peepholes”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Disha GSUSI-PTX/D/S</dc:creator>
  <cp:lastModifiedBy>Disha An</cp:lastModifiedBy>
  <cp:revision>19</cp:revision>
  <dcterms:created xsi:type="dcterms:W3CDTF">2019-03-18T15:55:56Z</dcterms:created>
  <dcterms:modified xsi:type="dcterms:W3CDTF">2020-03-20T00:12:18Z</dcterms:modified>
</cp:coreProperties>
</file>