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9"/>
    <p:restoredTop sz="94389"/>
  </p:normalViewPr>
  <p:slideViewPr>
    <p:cSldViewPr snapToGrid="0" snapToObjects="1">
      <p:cViewPr varScale="1">
        <p:scale>
          <a:sx n="121" d="100"/>
          <a:sy n="121" d="100"/>
        </p:scale>
        <p:origin x="84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66B7-612E-EC44-A9BC-E93F5E48A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0C15A-65BB-7E4D-8614-74F75197D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E88A-F18A-D843-9279-FABA8A71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DB87-878B-5A45-BF3A-E7307BA7F2D2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48C51-DD5E-7249-B8B8-C279470B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00FB0-BC65-C840-874A-7B8F6E7A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ED6A-DABB-2A44-B366-B97C1F579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7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3589-2ADE-2E48-AD91-992485ED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75982-BD0F-C34B-A1E5-38CAF02CB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30353-9675-9A43-A3FF-AB04512D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DB87-878B-5A45-BF3A-E7307BA7F2D2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F0D02-C8E6-E74D-AB1F-A74A2966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4C8C2-42F1-3D40-A112-76E310E0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ED6A-DABB-2A44-B366-B97C1F579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4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92A01-9145-0246-9E37-897673EDB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364EF-9495-BF4F-B0ED-3A72CD7F6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375B9-F46F-7041-9322-93450DA6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DB87-878B-5A45-BF3A-E7307BA7F2D2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99D9A-BC98-FF48-B08A-C310F998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50958-B2AA-554C-BF9B-E8683CEE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ED6A-DABB-2A44-B366-B97C1F579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4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0266-EF06-D348-8216-63E78C80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788B-DD6F-2C48-8088-944EE2F3E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A1B8D-9621-B045-93B9-B97E0A10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DB87-878B-5A45-BF3A-E7307BA7F2D2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18ABD-5065-EE47-9950-A758F48D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DD96-DC1F-2042-9BAA-9BB5BB49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ED6A-DABB-2A44-B366-B97C1F579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8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7820-10BA-7848-85A5-94D1D0B1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96074-D5D4-F249-B5AA-B23A5B560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89F6-5283-D14D-8D23-7AE3EE9A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DB87-878B-5A45-BF3A-E7307BA7F2D2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F8E0B-1ED6-DA48-9F8F-4DE1D778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0C858-1734-BA48-81FD-4748A19F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ED6A-DABB-2A44-B366-B97C1F579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9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3628-091E-0B4B-8DFB-F8A02BBB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62B4-06EA-9548-93B9-8A39B7C42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F7C2E-86F5-BF46-B427-6D48A9151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19879-9A2B-534A-9196-E16329B8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DB87-878B-5A45-BF3A-E7307BA7F2D2}" type="datetimeFigureOut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F00B5-BBE8-3840-A9DB-E337C110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47E6C-2DE9-2149-8F0F-2263428D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ED6A-DABB-2A44-B366-B97C1F579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7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3486-BD8F-224E-941B-ABCA121B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47785-0F63-EA4A-A224-DE8CBCC6C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21F88-DFCA-914C-816A-69EB0D508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0B432-2B37-9E46-9CBA-220CD94C7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2421B-D741-3843-A57F-ABA84CBFC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41243D-4689-7148-B174-0592B73E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DB87-878B-5A45-BF3A-E7307BA7F2D2}" type="datetimeFigureOut">
              <a:rPr lang="en-US" smtClean="0"/>
              <a:t>3/7/20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CBEC9-B2D7-434C-99A2-CDA393E0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66FD5-C0BC-BC42-A8AB-3EA49540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ED6A-DABB-2A44-B366-B97C1F579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4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4409-5362-6E43-89B7-05936799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77908-413B-FA45-BDC9-05ACEA1B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DB87-878B-5A45-BF3A-E7307BA7F2D2}" type="datetimeFigureOut">
              <a:rPr lang="en-US" smtClean="0"/>
              <a:t>3/7/20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EEC65-6052-9D4F-861F-15E2FB50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D1669-A85E-F745-89DB-24889EE0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ED6A-DABB-2A44-B366-B97C1F579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1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A6226-D27A-FB4C-843F-370961DA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DB87-878B-5A45-BF3A-E7307BA7F2D2}" type="datetimeFigureOut">
              <a:rPr lang="en-US" smtClean="0"/>
              <a:t>3/7/20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F1432-0BB6-C944-9CBE-4637B8AF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1A6DB-B3A3-7C41-B5B2-770C1082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ED6A-DABB-2A44-B366-B97C1F579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0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DC1A-5788-AE44-A18D-C49F9791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1D8A-6F63-2840-A05E-75FED8E81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4E83A-B214-A744-8A5E-105E18C6B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1E46B-A89D-0343-B966-2D708CF4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DB87-878B-5A45-BF3A-E7307BA7F2D2}" type="datetimeFigureOut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8462E-3F30-774A-A94E-97F8A99B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BD60C-479B-6A4E-8A21-52E89A5E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ED6A-DABB-2A44-B366-B97C1F579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7E8A-1FD7-764D-A5DE-8A46B92E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791CD-3C02-FD41-850C-4DC491356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3FD22-CB16-D644-BD19-87FF29369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EFA52-EDB6-9742-91F4-B0B2810E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DB87-878B-5A45-BF3A-E7307BA7F2D2}" type="datetimeFigureOut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7B846-47BD-F443-AC8C-F9E80544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87755-8903-1042-A39C-7670D37A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ED6A-DABB-2A44-B366-B97C1F579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8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3A220-CACE-A845-B238-5A66C10E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E9E86-334C-634D-8FDA-7600639EA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AB98E-5540-2241-A5F0-356AFE08C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9DB87-878B-5A45-BF3A-E7307BA7F2D2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67AEF-E6DA-F94A-94E0-D2DCEEB9E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F598D-9F66-8141-BB16-804322C86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5ED6A-DABB-2A44-B366-B97C1F579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supervised_learning" TargetMode="External"/><Relationship Id="rId2" Type="http://schemas.openxmlformats.org/officeDocument/2006/relationships/hyperlink" Target="http://en.wikipedia.org/wiki/Supervised_learn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FFF5-D0E0-5944-8B76-0529641A8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D969A-7C9E-E045-9A71-18F335ED5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Marlabs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4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6D02-F3B7-D046-8E57-F962E33A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VS.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A816-7AEE-B449-AEBA-CC4A6EF0F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 general, in classification you have a set of predefined classes and want to know which class a new object belongs to.</a:t>
            </a:r>
          </a:p>
          <a:p>
            <a:pPr fontAlgn="base"/>
            <a:r>
              <a:rPr lang="en-US" dirty="0"/>
              <a:t>Clustering tries to group a set of objects and find whether there is </a:t>
            </a:r>
            <a:r>
              <a:rPr lang="en-US" i="1" dirty="0"/>
              <a:t>some</a:t>
            </a:r>
            <a:r>
              <a:rPr lang="en-US" dirty="0"/>
              <a:t> relationship between the objects.</a:t>
            </a:r>
          </a:p>
          <a:p>
            <a:pPr fontAlgn="base"/>
            <a:r>
              <a:rPr lang="en-US" dirty="0"/>
              <a:t>In the context of machine learning, classification is </a:t>
            </a:r>
            <a:r>
              <a:rPr lang="en-US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supervised learning</a:t>
            </a:r>
            <a:r>
              <a:rPr lang="en-US" dirty="0"/>
              <a:t> and clustering is </a:t>
            </a:r>
            <a:r>
              <a:rPr lang="en-US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unsupervised learning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7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11FB-09AE-2848-B411-1C9BBE09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138D-DD71-254B-8697-C7D8493E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clustering is on of the most popular </a:t>
            </a:r>
            <a:r>
              <a:rPr lang="en-US" dirty="0">
                <a:solidFill>
                  <a:srgbClr val="FF0000"/>
                </a:solidFill>
              </a:rPr>
              <a:t>clustering</a:t>
            </a:r>
            <a:r>
              <a:rPr lang="en-US" dirty="0"/>
              <a:t> algorithms.</a:t>
            </a:r>
          </a:p>
          <a:p>
            <a:r>
              <a:rPr lang="en-US" dirty="0"/>
              <a:t>Clustering is a technique that allows us to find groups of similar objects that are more related to each other than to objects in other groups.</a:t>
            </a:r>
          </a:p>
          <a:p>
            <a:r>
              <a:rPr lang="en-US" dirty="0"/>
              <a:t>E.g.: the grouping of documents, music and movies by different topics, or finding customers that share similar interests based on common purchase behaviors.</a:t>
            </a:r>
          </a:p>
        </p:txBody>
      </p:sp>
    </p:spTree>
    <p:extLst>
      <p:ext uri="{BB962C8B-B14F-4D97-AF65-F5344CB8AC3E}">
        <p14:creationId xmlns:p14="http://schemas.microsoft.com/office/powerpoint/2010/main" val="88046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D0BE-F336-6442-9D56-8ECDA5B0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6CC0F-3579-7F4A-80D9-EF471480B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Pick k centroids from the sample points as initial cluster centers.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each sample to the nearest centroid.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the centroids to the center of the samples that were assigned to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steps 2 and 3 until the cluster assignments do not change or a user-defined tolerance or maximum number of iterations is reached.</a:t>
            </a:r>
          </a:p>
        </p:txBody>
      </p:sp>
    </p:spTree>
    <p:extLst>
      <p:ext uri="{BB962C8B-B14F-4D97-AF65-F5344CB8AC3E}">
        <p14:creationId xmlns:p14="http://schemas.microsoft.com/office/powerpoint/2010/main" val="339087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B36E-E682-004B-A61F-1932429B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F19E-62A7-9749-8A68-4631C76A8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Steps: 1,2 </a:t>
            </a:r>
            <a:r>
              <a:rPr lang="en-US" dirty="0"/>
              <a:t>-&gt; Data assignment step.</a:t>
            </a:r>
          </a:p>
          <a:p>
            <a:pPr marL="0" indent="0">
              <a:buNone/>
            </a:pPr>
            <a:r>
              <a:rPr lang="en-US" dirty="0"/>
              <a:t>Each data point is assigned to its nearest centroid, based on the squared Euclidean distance.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dist</a:t>
            </a:r>
            <a:r>
              <a:rPr lang="en-US" dirty="0"/>
              <a:t>(): is the standard (L</a:t>
            </a:r>
            <a:r>
              <a:rPr lang="en-US" baseline="-25000" dirty="0"/>
              <a:t>2</a:t>
            </a:r>
            <a:r>
              <a:rPr lang="en-US" dirty="0"/>
              <a:t>) Euclidean distance.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: the collection of centroids in set C.</a:t>
            </a:r>
          </a:p>
          <a:p>
            <a:pPr marL="0" indent="0">
              <a:buNone/>
            </a:pPr>
            <a:r>
              <a:rPr lang="en-US" dirty="0"/>
              <a:t>x: data points.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$$\underset{c_i \in C}{\arg\min} \; dist(c_i,x)^2$$">
            <a:extLst>
              <a:ext uri="{FF2B5EF4-FFF2-40B4-BE49-F238E27FC236}">
                <a16:creationId xmlns:a16="http://schemas.microsoft.com/office/drawing/2014/main" id="{6C511494-8039-6B4A-82C6-CE8BF01C2A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D28B72-709D-5F41-82B3-199BFF42A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211" y="3307404"/>
            <a:ext cx="3827811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3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AD50-39CA-8943-858E-3362FA01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1B430-9729-3143-98E1-975A5F976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9874"/>
          </a:xfrm>
        </p:spPr>
        <p:txBody>
          <a:bodyPr/>
          <a:lstStyle/>
          <a:p>
            <a:r>
              <a:rPr lang="en-US" dirty="0"/>
              <a:t>One dimension:</a:t>
            </a:r>
          </a:p>
          <a:p>
            <a:pPr marL="457200" lvl="1" indent="0">
              <a:buNone/>
            </a:pPr>
            <a:r>
              <a:rPr lang="en-US" dirty="0"/>
              <a:t> If </a:t>
            </a:r>
            <a:r>
              <a:rPr lang="en-US" i="1" dirty="0"/>
              <a:t>p</a:t>
            </a:r>
            <a:r>
              <a:rPr lang="en-US" dirty="0"/>
              <a:t> and </a:t>
            </a:r>
            <a:r>
              <a:rPr lang="en-US" i="1" dirty="0"/>
              <a:t>q</a:t>
            </a:r>
            <a:r>
              <a:rPr lang="en-US" dirty="0"/>
              <a:t> are two points on the real line, then the distance between them is given by: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Two dimensions:</a:t>
            </a:r>
          </a:p>
          <a:p>
            <a:pPr marL="457200" lvl="1" indent="0">
              <a:buNone/>
            </a:pPr>
            <a:r>
              <a:rPr lang="en-US" dirty="0"/>
              <a:t>In the Euclidean Plane, if p = (p1, p2) and q = (q1, q2) then the distance is given by: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 dimensions:</a:t>
            </a:r>
          </a:p>
          <a:p>
            <a:endParaRPr lang="en-US" dirty="0"/>
          </a:p>
        </p:txBody>
      </p:sp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C5C23F69-E837-B74A-BC4B-B7BE07DFE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269" y="2682920"/>
            <a:ext cx="2768600" cy="749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3EA21A-0501-2841-955D-FFB803C7D7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93"/>
          <a:stretch/>
        </p:blipFill>
        <p:spPr>
          <a:xfrm>
            <a:off x="3250216" y="4586041"/>
            <a:ext cx="4635500" cy="7493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8582F0-E056-4740-AFD2-F70718C82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769" y="5975149"/>
            <a:ext cx="92202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58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0C88-FB4D-C84C-B86F-1BDFAD46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2D4FB-13E7-8942-8880-43E1CA3F1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Step: 3 </a:t>
            </a:r>
            <a:r>
              <a:rPr lang="en-US" dirty="0"/>
              <a:t>-&gt; Centroid update step</a:t>
            </a:r>
          </a:p>
          <a:p>
            <a:pPr marL="0" indent="0">
              <a:buNone/>
            </a:pPr>
            <a:r>
              <a:rPr lang="en-US" dirty="0"/>
              <a:t>The centroids are recomputed. This is done by taking the </a:t>
            </a:r>
            <a:r>
              <a:rPr lang="en-US" b="1" dirty="0"/>
              <a:t>mean</a:t>
            </a:r>
            <a:r>
              <a:rPr lang="en-US" dirty="0"/>
              <a:t> of all data points assigned to that centroid's cluster.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baseline="-25000" dirty="0"/>
              <a:t>i</a:t>
            </a:r>
            <a:r>
              <a:rPr lang="en-US" dirty="0"/>
              <a:t>: the set of data point assignments for each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cluster centroid.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A9C6399-FB0A-6946-BA7B-A5DFE5842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104" y="3231077"/>
            <a:ext cx="4199085" cy="144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4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01E4-1018-7143-A7FF-F5AFE29A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9868A-72BC-4947-8BD5-F38C434B8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 is pre-chosen for the algorithm described above.</a:t>
            </a:r>
          </a:p>
          <a:p>
            <a:r>
              <a:rPr lang="en-US" dirty="0"/>
              <a:t>Mean distance to the centroid as a function of K is plotted as follows, and the “elbow point”, where the rate of decrease sharply shifts, can be used to roughly determine K (</a:t>
            </a:r>
            <a:r>
              <a:rPr lang="en-US" dirty="0">
                <a:solidFill>
                  <a:srgbClr val="FF0000"/>
                </a:solidFill>
              </a:rPr>
              <a:t>Elbow Method</a:t>
            </a:r>
            <a:r>
              <a:rPr lang="en-US" dirty="0"/>
              <a:t>).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FAEC99F-11C7-2E45-9190-079C62304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865" y="3597807"/>
            <a:ext cx="5715001" cy="326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2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408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K-means Clustering</vt:lpstr>
      <vt:lpstr>Clustering VS. Classification</vt:lpstr>
      <vt:lpstr>K-means Clustering</vt:lpstr>
      <vt:lpstr>K-Means Steps</vt:lpstr>
      <vt:lpstr>K-Means Steps</vt:lpstr>
      <vt:lpstr>Euclidean Distance</vt:lpstr>
      <vt:lpstr>K-Means Steps</vt:lpstr>
      <vt:lpstr>Choosing 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Disha An</dc:creator>
  <cp:lastModifiedBy>Disha An</cp:lastModifiedBy>
  <cp:revision>11</cp:revision>
  <dcterms:created xsi:type="dcterms:W3CDTF">2019-02-24T05:37:42Z</dcterms:created>
  <dcterms:modified xsi:type="dcterms:W3CDTF">2020-03-07T15:33:38Z</dcterms:modified>
</cp:coreProperties>
</file>