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1" r:id="rId7"/>
    <p:sldId id="272"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3" autoAdjust="0"/>
    <p:restoredTop sz="94660"/>
  </p:normalViewPr>
  <p:slideViewPr>
    <p:cSldViewPr snapToGrid="0">
      <p:cViewPr varScale="1">
        <p:scale>
          <a:sx n="160" d="100"/>
          <a:sy n="160"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C3AE45-5F16-403D-ACD3-CE2A83A97654}"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22773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C3AE45-5F16-403D-ACD3-CE2A83A97654}"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112786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C3AE45-5F16-403D-ACD3-CE2A83A97654}"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225994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C3AE45-5F16-403D-ACD3-CE2A83A97654}"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44529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3AE45-5F16-403D-ACD3-CE2A83A97654}" type="datetimeFigureOut">
              <a:rPr lang="en-US" smtClean="0"/>
              <a:t>3/7/20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9180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C3AE45-5F16-403D-ACD3-CE2A83A97654}"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376080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C3AE45-5F16-403D-ACD3-CE2A83A97654}" type="datetimeFigureOut">
              <a:rPr lang="en-US" smtClean="0"/>
              <a:t>3/7/20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402315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C3AE45-5F16-403D-ACD3-CE2A83A97654}" type="datetimeFigureOut">
              <a:rPr lang="en-US" smtClean="0"/>
              <a:t>3/7/20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227654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3AE45-5F16-403D-ACD3-CE2A83A97654}" type="datetimeFigureOut">
              <a:rPr lang="en-US" smtClean="0"/>
              <a:t>3/7/20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41691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3AE45-5F16-403D-ACD3-CE2A83A97654}"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287899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3AE45-5F16-403D-ACD3-CE2A83A97654}" type="datetimeFigureOut">
              <a:rPr lang="en-US" smtClean="0"/>
              <a:t>3/7/20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882C4-07EA-45B5-A63F-AE1FB7C7DB3C}" type="slidenum">
              <a:rPr lang="en-US" smtClean="0"/>
              <a:t>‹#›</a:t>
            </a:fld>
            <a:endParaRPr lang="en-US"/>
          </a:p>
        </p:txBody>
      </p:sp>
    </p:spTree>
    <p:extLst>
      <p:ext uri="{BB962C8B-B14F-4D97-AF65-F5344CB8AC3E}">
        <p14:creationId xmlns:p14="http://schemas.microsoft.com/office/powerpoint/2010/main" val="394541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3AE45-5F16-403D-ACD3-CE2A83A97654}" type="datetimeFigureOut">
              <a:rPr lang="en-US" smtClean="0"/>
              <a:t>3/7/20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882C4-07EA-45B5-A63F-AE1FB7C7DB3C}" type="slidenum">
              <a:rPr lang="en-US" smtClean="0"/>
              <a:t>‹#›</a:t>
            </a:fld>
            <a:endParaRPr lang="en-US"/>
          </a:p>
        </p:txBody>
      </p:sp>
    </p:spTree>
    <p:extLst>
      <p:ext uri="{BB962C8B-B14F-4D97-AF65-F5344CB8AC3E}">
        <p14:creationId xmlns:p14="http://schemas.microsoft.com/office/powerpoint/2010/main" val="330022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KNN</a:t>
            </a:r>
          </a:p>
        </p:txBody>
      </p:sp>
      <p:sp>
        <p:nvSpPr>
          <p:cNvPr id="3" name="Subtitle 2"/>
          <p:cNvSpPr>
            <a:spLocks noGrp="1"/>
          </p:cNvSpPr>
          <p:nvPr>
            <p:ph type="subTitle" idx="1"/>
          </p:nvPr>
        </p:nvSpPr>
        <p:spPr/>
        <p:txBody>
          <a:bodyPr/>
          <a:lstStyle/>
          <a:p>
            <a:r>
              <a:rPr lang="en-US" dirty="0" err="1"/>
              <a:t>Marlabs</a:t>
            </a:r>
            <a:endParaRPr lang="en-US" dirty="0"/>
          </a:p>
        </p:txBody>
      </p:sp>
    </p:spTree>
    <p:extLst>
      <p:ext uri="{BB962C8B-B14F-4D97-AF65-F5344CB8AC3E}">
        <p14:creationId xmlns:p14="http://schemas.microsoft.com/office/powerpoint/2010/main" val="32172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N algorithm,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66" y="313509"/>
            <a:ext cx="7089319" cy="47022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1154" y="5263986"/>
            <a:ext cx="9183189" cy="646331"/>
          </a:xfrm>
          <a:prstGeom prst="rect">
            <a:avLst/>
          </a:prstGeom>
          <a:noFill/>
        </p:spPr>
        <p:txBody>
          <a:bodyPr wrap="square" rtlCol="0">
            <a:spAutoFit/>
          </a:bodyPr>
          <a:lstStyle/>
          <a:p>
            <a:r>
              <a:rPr lang="en-US" dirty="0"/>
              <a:t>It is clear we have bucketed the 10 items into 4 groups namely, ’COLD DRINKS’, ‘ENERGY DRINKS’, ‘HEALTH DRINKS’ and ‘HARD DRINKS’.</a:t>
            </a:r>
          </a:p>
        </p:txBody>
      </p:sp>
    </p:spTree>
    <p:extLst>
      <p:ext uri="{BB962C8B-B14F-4D97-AF65-F5344CB8AC3E}">
        <p14:creationId xmlns:p14="http://schemas.microsoft.com/office/powerpoint/2010/main" val="139404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Distance</a:t>
            </a:r>
          </a:p>
        </p:txBody>
      </p:sp>
      <p:sp>
        <p:nvSpPr>
          <p:cNvPr id="3" name="Content Placeholder 2"/>
          <p:cNvSpPr>
            <a:spLocks noGrp="1"/>
          </p:cNvSpPr>
          <p:nvPr>
            <p:ph idx="1"/>
          </p:nvPr>
        </p:nvSpPr>
        <p:spPr/>
        <p:txBody>
          <a:bodyPr/>
          <a:lstStyle/>
          <a:p>
            <a:r>
              <a:rPr lang="en-US" dirty="0"/>
              <a:t> </a:t>
            </a:r>
            <a:r>
              <a:rPr lang="en-US" sz="2400" dirty="0"/>
              <a:t>Which group would ‘</a:t>
            </a:r>
            <a:r>
              <a:rPr lang="en-US" sz="2400" dirty="0" err="1"/>
              <a:t>Maaza</a:t>
            </a:r>
            <a:r>
              <a:rPr lang="en-US" sz="2400" dirty="0"/>
              <a:t>’ fall into? This will be determined by distance.</a:t>
            </a:r>
          </a:p>
          <a:p>
            <a:r>
              <a:rPr lang="en-US" sz="2400" dirty="0"/>
              <a:t>The most popular distance matric is Euclidean distance formula: the shortest distance between the 2 points.</a:t>
            </a:r>
          </a:p>
        </p:txBody>
      </p:sp>
      <p:pic>
        <p:nvPicPr>
          <p:cNvPr id="4" name="Picture 3"/>
          <p:cNvPicPr>
            <a:picLocks noChangeAspect="1"/>
          </p:cNvPicPr>
          <p:nvPr/>
        </p:nvPicPr>
        <p:blipFill>
          <a:blip r:embed="rId2"/>
          <a:stretch>
            <a:fillRect/>
          </a:stretch>
        </p:blipFill>
        <p:spPr>
          <a:xfrm>
            <a:off x="1248454" y="3429000"/>
            <a:ext cx="4057922" cy="2673541"/>
          </a:xfrm>
          <a:prstGeom prst="rect">
            <a:avLst/>
          </a:prstGeom>
        </p:spPr>
      </p:pic>
    </p:spTree>
    <p:extLst>
      <p:ext uri="{BB962C8B-B14F-4D97-AF65-F5344CB8AC3E}">
        <p14:creationId xmlns:p14="http://schemas.microsoft.com/office/powerpoint/2010/main" val="290483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09" y="371974"/>
            <a:ext cx="10515600" cy="5719763"/>
          </a:xfrm>
        </p:spPr>
        <p:txBody>
          <a:bodyPr/>
          <a:lstStyle/>
          <a:p>
            <a:r>
              <a:rPr lang="en-US" sz="1900" dirty="0"/>
              <a:t>Using the co-ordinates of </a:t>
            </a:r>
            <a:r>
              <a:rPr lang="en-US" sz="1900" dirty="0" err="1"/>
              <a:t>Maaza</a:t>
            </a:r>
            <a:r>
              <a:rPr lang="en-US" sz="1900" dirty="0"/>
              <a:t> (8,2) and Vodka (2,1), the distance between  ‘</a:t>
            </a:r>
            <a:r>
              <a:rPr lang="en-US" sz="1900" dirty="0" err="1"/>
              <a:t>Maaza</a:t>
            </a:r>
            <a:r>
              <a:rPr lang="en-US" sz="1900" dirty="0"/>
              <a:t>’ and ‘Vodka’ can be calculated as: </a:t>
            </a:r>
            <a:r>
              <a:rPr lang="en-US" sz="1900" i="1" dirty="0" err="1"/>
              <a:t>dist</a:t>
            </a:r>
            <a:r>
              <a:rPr lang="en-US" sz="1900" i="1" dirty="0"/>
              <a:t>(</a:t>
            </a:r>
            <a:r>
              <a:rPr lang="en-US" sz="1900" i="1" dirty="0" err="1"/>
              <a:t>Maaza,Vodka</a:t>
            </a:r>
            <a:r>
              <a:rPr lang="en-US" sz="1900" i="1" dirty="0"/>
              <a:t>) = 6.08</a:t>
            </a:r>
            <a:endParaRPr lang="en-US" sz="1900" dirty="0"/>
          </a:p>
          <a:p>
            <a:endParaRPr lang="en-US" dirty="0"/>
          </a:p>
        </p:txBody>
      </p:sp>
      <p:pic>
        <p:nvPicPr>
          <p:cNvPr id="205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1" y="1111352"/>
            <a:ext cx="5743575" cy="2762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7309" y="4155780"/>
            <a:ext cx="11610702" cy="2031325"/>
          </a:xfrm>
          <a:prstGeom prst="rect">
            <a:avLst/>
          </a:prstGeom>
          <a:noFill/>
        </p:spPr>
        <p:txBody>
          <a:bodyPr wrap="square" rtlCol="0">
            <a:spAutoFit/>
          </a:bodyPr>
          <a:lstStyle/>
          <a:p>
            <a:r>
              <a:rPr lang="en-US" dirty="0"/>
              <a:t>Using Euclidean distance, we can calculate the distance of </a:t>
            </a:r>
            <a:r>
              <a:rPr lang="en-US" dirty="0" err="1"/>
              <a:t>Maaza</a:t>
            </a:r>
            <a:r>
              <a:rPr lang="en-US" dirty="0"/>
              <a:t> from each of its nearest neighbors. Distance between </a:t>
            </a:r>
            <a:r>
              <a:rPr lang="en-US" dirty="0" err="1"/>
              <a:t>Maaza</a:t>
            </a:r>
            <a:r>
              <a:rPr lang="en-US" dirty="0"/>
              <a:t> and ACTIV being the least, it may be inferred that </a:t>
            </a:r>
            <a:r>
              <a:rPr lang="en-US" dirty="0" err="1"/>
              <a:t>Maaza</a:t>
            </a:r>
            <a:r>
              <a:rPr lang="en-US" dirty="0"/>
              <a:t> is same as ACTIV in nature which in turn belongs to the group of drinks (Health Drinks).</a:t>
            </a:r>
          </a:p>
          <a:p>
            <a:r>
              <a:rPr lang="en-US" dirty="0"/>
              <a:t>If k=1, the algorithm considers the nearest neighbor to </a:t>
            </a:r>
            <a:r>
              <a:rPr lang="en-US" dirty="0" err="1"/>
              <a:t>Maaza</a:t>
            </a:r>
            <a:r>
              <a:rPr lang="en-US" dirty="0"/>
              <a:t> </a:t>
            </a:r>
            <a:r>
              <a:rPr lang="en-US" dirty="0" err="1"/>
              <a:t>i.e</a:t>
            </a:r>
            <a:r>
              <a:rPr lang="en-US" dirty="0"/>
              <a:t>, ACTIV;</a:t>
            </a:r>
          </a:p>
          <a:p>
            <a:r>
              <a:rPr lang="en-US" dirty="0"/>
              <a:t>If k=3, the algorithm considers ‘3’ nearest neighbors to </a:t>
            </a:r>
            <a:r>
              <a:rPr lang="en-US" dirty="0" err="1"/>
              <a:t>Maaza</a:t>
            </a:r>
            <a:r>
              <a:rPr lang="en-US" dirty="0"/>
              <a:t> to compare the distances (ACTIV, Vodka, Monster) – ACTIV stands the nearest to </a:t>
            </a:r>
            <a:r>
              <a:rPr lang="en-US" dirty="0" err="1"/>
              <a:t>Maaza</a:t>
            </a:r>
            <a:r>
              <a:rPr lang="en-US" dirty="0"/>
              <a:t>.</a:t>
            </a:r>
          </a:p>
          <a:p>
            <a:endParaRPr lang="en-US" dirty="0"/>
          </a:p>
        </p:txBody>
      </p:sp>
    </p:spTree>
    <p:extLst>
      <p:ext uri="{BB962C8B-B14F-4D97-AF65-F5344CB8AC3E}">
        <p14:creationId xmlns:p14="http://schemas.microsoft.com/office/powerpoint/2010/main" val="24591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Algorithm – Pros and Cons</a:t>
            </a:r>
          </a:p>
        </p:txBody>
      </p:sp>
      <p:sp>
        <p:nvSpPr>
          <p:cNvPr id="3" name="Content Placeholder 2"/>
          <p:cNvSpPr>
            <a:spLocks noGrp="1"/>
          </p:cNvSpPr>
          <p:nvPr>
            <p:ph idx="1"/>
          </p:nvPr>
        </p:nvSpPr>
        <p:spPr/>
        <p:txBody>
          <a:bodyPr>
            <a:normAutofit/>
          </a:bodyPr>
          <a:lstStyle/>
          <a:p>
            <a:pPr marL="0" indent="0">
              <a:buNone/>
            </a:pPr>
            <a:r>
              <a:rPr lang="en-US" b="1" dirty="0"/>
              <a:t>Pros:</a:t>
            </a:r>
            <a:r>
              <a:rPr lang="en-US" dirty="0"/>
              <a:t> The algorithm is highly </a:t>
            </a:r>
            <a:r>
              <a:rPr lang="en-US" dirty="0">
                <a:solidFill>
                  <a:srgbClr val="FF0000"/>
                </a:solidFill>
              </a:rPr>
              <a:t>unbiased in nature and makes no prior assumption of the underlying data</a:t>
            </a:r>
            <a:r>
              <a:rPr lang="en-US" dirty="0"/>
              <a:t>. Being simple and effective in nature, it is easy to implement and has gained good popularity.</a:t>
            </a:r>
          </a:p>
          <a:p>
            <a:pPr marL="0" indent="0">
              <a:buNone/>
            </a:pPr>
            <a:r>
              <a:rPr lang="en-US" b="1" dirty="0"/>
              <a:t>Cons:</a:t>
            </a:r>
          </a:p>
          <a:p>
            <a:r>
              <a:rPr lang="en-US" dirty="0"/>
              <a:t> The training process is really fast as the data is stored verbatim (hence lazy learner) ,but </a:t>
            </a:r>
            <a:r>
              <a:rPr lang="en-US" dirty="0">
                <a:solidFill>
                  <a:srgbClr val="FF0000"/>
                </a:solidFill>
              </a:rPr>
              <a:t>the prediction time is pretty high </a:t>
            </a:r>
            <a:r>
              <a:rPr lang="en-US" dirty="0"/>
              <a:t>with useful insights </a:t>
            </a:r>
            <a:r>
              <a:rPr lang="en-US" dirty="0">
                <a:solidFill>
                  <a:srgbClr val="FF0000"/>
                </a:solidFill>
              </a:rPr>
              <a:t>missing</a:t>
            </a:r>
            <a:r>
              <a:rPr lang="en-US" dirty="0"/>
              <a:t> at times. Therefore, building this algorithm requires time to be invested in data preparation (especially </a:t>
            </a:r>
            <a:r>
              <a:rPr lang="en-US" dirty="0">
                <a:solidFill>
                  <a:srgbClr val="FF0000"/>
                </a:solidFill>
              </a:rPr>
              <a:t>treating the missing data and categorical features</a:t>
            </a:r>
            <a:r>
              <a:rPr lang="en-US" dirty="0"/>
              <a:t>) to obtain a robust model.</a:t>
            </a:r>
          </a:p>
          <a:p>
            <a:endParaRPr lang="en-US" dirty="0"/>
          </a:p>
          <a:p>
            <a:endParaRPr lang="en-US" dirty="0"/>
          </a:p>
        </p:txBody>
      </p:sp>
    </p:spTree>
    <p:extLst>
      <p:ext uri="{BB962C8B-B14F-4D97-AF65-F5344CB8AC3E}">
        <p14:creationId xmlns:p14="http://schemas.microsoft.com/office/powerpoint/2010/main" val="47351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sp>
        <p:nvSpPr>
          <p:cNvPr id="3" name="Content Placeholder 2"/>
          <p:cNvSpPr>
            <a:spLocks noGrp="1"/>
          </p:cNvSpPr>
          <p:nvPr>
            <p:ph idx="1"/>
          </p:nvPr>
        </p:nvSpPr>
        <p:spPr/>
        <p:txBody>
          <a:bodyPr/>
          <a:lstStyle/>
          <a:p>
            <a:r>
              <a:rPr lang="en-US" dirty="0"/>
              <a:t>K-Nearest Neighbors</a:t>
            </a:r>
          </a:p>
          <a:p>
            <a:r>
              <a:rPr lang="en-US" dirty="0"/>
              <a:t>KNN can be used for both classification and regression predictive problems. However, it is more widely used in classification problems in the industry. </a:t>
            </a:r>
          </a:p>
        </p:txBody>
      </p:sp>
    </p:spTree>
    <p:extLst>
      <p:ext uri="{BB962C8B-B14F-4D97-AF65-F5344CB8AC3E}">
        <p14:creationId xmlns:p14="http://schemas.microsoft.com/office/powerpoint/2010/main" val="161344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KNN algorithm work?</a:t>
            </a:r>
          </a:p>
        </p:txBody>
      </p:sp>
      <p:sp>
        <p:nvSpPr>
          <p:cNvPr id="3" name="Content Placeholder 2"/>
          <p:cNvSpPr>
            <a:spLocks noGrp="1"/>
          </p:cNvSpPr>
          <p:nvPr>
            <p:ph idx="1"/>
          </p:nvPr>
        </p:nvSpPr>
        <p:spPr/>
        <p:txBody>
          <a:bodyPr/>
          <a:lstStyle/>
          <a:p>
            <a:r>
              <a:rPr lang="en-US" dirty="0"/>
              <a:t>A spread of red circles (RC) and green squares (GS) :</a:t>
            </a:r>
          </a:p>
          <a:p>
            <a:r>
              <a:rPr lang="en-US" dirty="0"/>
              <a:t>The goal is to find out the class of the blue star (BS) . BS can either be RC or GS and nothing else. </a:t>
            </a:r>
          </a:p>
          <a:p>
            <a:endParaRPr lang="en-US" dirty="0"/>
          </a:p>
        </p:txBody>
      </p:sp>
      <p:pic>
        <p:nvPicPr>
          <p:cNvPr id="4" name="Picture 3"/>
          <p:cNvPicPr>
            <a:picLocks noChangeAspect="1"/>
          </p:cNvPicPr>
          <p:nvPr/>
        </p:nvPicPr>
        <p:blipFill>
          <a:blip r:embed="rId2"/>
          <a:stretch>
            <a:fillRect/>
          </a:stretch>
        </p:blipFill>
        <p:spPr>
          <a:xfrm>
            <a:off x="1266961" y="3620975"/>
            <a:ext cx="4947599" cy="2165872"/>
          </a:xfrm>
          <a:prstGeom prst="rect">
            <a:avLst/>
          </a:prstGeom>
        </p:spPr>
      </p:pic>
    </p:spTree>
    <p:extLst>
      <p:ext uri="{BB962C8B-B14F-4D97-AF65-F5344CB8AC3E}">
        <p14:creationId xmlns:p14="http://schemas.microsoft.com/office/powerpoint/2010/main" val="427844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8" y="336459"/>
            <a:ext cx="10515600" cy="3229701"/>
          </a:xfrm>
        </p:spPr>
        <p:txBody>
          <a:bodyPr>
            <a:normAutofit/>
          </a:bodyPr>
          <a:lstStyle/>
          <a:p>
            <a:r>
              <a:rPr lang="en-US" dirty="0"/>
              <a:t>The “K” in KNN algorithm is the </a:t>
            </a:r>
            <a:r>
              <a:rPr lang="en-US" dirty="0">
                <a:solidFill>
                  <a:srgbClr val="FF0000"/>
                </a:solidFill>
              </a:rPr>
              <a:t>nearest neighbors </a:t>
            </a:r>
            <a:r>
              <a:rPr lang="en-US" dirty="0"/>
              <a:t>we wish to take vote from.</a:t>
            </a:r>
          </a:p>
          <a:p>
            <a:r>
              <a:rPr lang="en-US" dirty="0"/>
              <a:t>You intend to find out the class of the blue star (BS) . BS can either be RC or GS and nothing else. The “K” in KNN algorithm is the nearest neighbors we wish to take vote from. </a:t>
            </a:r>
          </a:p>
        </p:txBody>
      </p:sp>
      <p:pic>
        <p:nvPicPr>
          <p:cNvPr id="4" name="Picture 3"/>
          <p:cNvPicPr>
            <a:picLocks noChangeAspect="1"/>
          </p:cNvPicPr>
          <p:nvPr/>
        </p:nvPicPr>
        <p:blipFill>
          <a:blip r:embed="rId2"/>
          <a:stretch>
            <a:fillRect/>
          </a:stretch>
        </p:blipFill>
        <p:spPr>
          <a:xfrm>
            <a:off x="991116" y="2899955"/>
            <a:ext cx="7896117" cy="3456622"/>
          </a:xfrm>
          <a:prstGeom prst="rect">
            <a:avLst/>
          </a:prstGeom>
        </p:spPr>
      </p:pic>
    </p:spTree>
    <p:extLst>
      <p:ext uri="{BB962C8B-B14F-4D97-AF65-F5344CB8AC3E}">
        <p14:creationId xmlns:p14="http://schemas.microsoft.com/office/powerpoint/2010/main" val="231928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choose the factor K?</a:t>
            </a:r>
          </a:p>
        </p:txBody>
      </p:sp>
      <p:pic>
        <p:nvPicPr>
          <p:cNvPr id="4" name="Picture 3"/>
          <p:cNvPicPr>
            <a:picLocks noChangeAspect="1"/>
          </p:cNvPicPr>
          <p:nvPr/>
        </p:nvPicPr>
        <p:blipFill>
          <a:blip r:embed="rId2"/>
          <a:stretch>
            <a:fillRect/>
          </a:stretch>
        </p:blipFill>
        <p:spPr>
          <a:xfrm>
            <a:off x="1752600" y="1433512"/>
            <a:ext cx="5209903" cy="2393585"/>
          </a:xfrm>
          <a:prstGeom prst="rect">
            <a:avLst/>
          </a:prstGeom>
        </p:spPr>
      </p:pic>
      <p:pic>
        <p:nvPicPr>
          <p:cNvPr id="5" name="Picture 4"/>
          <p:cNvPicPr>
            <a:picLocks noChangeAspect="1"/>
          </p:cNvPicPr>
          <p:nvPr/>
        </p:nvPicPr>
        <p:blipFill>
          <a:blip r:embed="rId3"/>
          <a:stretch>
            <a:fillRect/>
          </a:stretch>
        </p:blipFill>
        <p:spPr>
          <a:xfrm>
            <a:off x="1752600" y="4205538"/>
            <a:ext cx="5209903" cy="2373914"/>
          </a:xfrm>
          <a:prstGeom prst="rect">
            <a:avLst/>
          </a:prstGeom>
        </p:spPr>
      </p:pic>
      <p:sp>
        <p:nvSpPr>
          <p:cNvPr id="7" name="TextBox 6"/>
          <p:cNvSpPr txBox="1"/>
          <p:nvPr/>
        </p:nvSpPr>
        <p:spPr>
          <a:xfrm>
            <a:off x="8085909" y="2090057"/>
            <a:ext cx="2756262" cy="2031325"/>
          </a:xfrm>
          <a:prstGeom prst="rect">
            <a:avLst/>
          </a:prstGeom>
          <a:noFill/>
        </p:spPr>
        <p:txBody>
          <a:bodyPr wrap="square" rtlCol="0">
            <a:spAutoFit/>
          </a:bodyPr>
          <a:lstStyle/>
          <a:p>
            <a:r>
              <a:rPr lang="en-US" dirty="0"/>
              <a:t>The boundary becomes smoother with increasing value of K. </a:t>
            </a:r>
          </a:p>
          <a:p>
            <a:r>
              <a:rPr lang="en-US" dirty="0"/>
              <a:t>With K increasing to infinity it finally becomes all blue or all red depending on the total majority.</a:t>
            </a:r>
          </a:p>
        </p:txBody>
      </p:sp>
    </p:spTree>
    <p:extLst>
      <p:ext uri="{BB962C8B-B14F-4D97-AF65-F5344CB8AC3E}">
        <p14:creationId xmlns:p14="http://schemas.microsoft.com/office/powerpoint/2010/main" val="402190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D9A7-C53E-D24A-B97F-60E0E89254EA}"/>
              </a:ext>
            </a:extLst>
          </p:cNvPr>
          <p:cNvSpPr>
            <a:spLocks noGrp="1"/>
          </p:cNvSpPr>
          <p:nvPr>
            <p:ph type="title"/>
          </p:nvPr>
        </p:nvSpPr>
        <p:spPr/>
        <p:txBody>
          <a:bodyPr/>
          <a:lstStyle/>
          <a:p>
            <a:r>
              <a:rPr lang="en-US" dirty="0"/>
              <a:t>Training Error Rate &amp; Validation Error Rate</a:t>
            </a:r>
          </a:p>
        </p:txBody>
      </p:sp>
      <p:sp>
        <p:nvSpPr>
          <p:cNvPr id="3" name="Content Placeholder 2">
            <a:extLst>
              <a:ext uri="{FF2B5EF4-FFF2-40B4-BE49-F238E27FC236}">
                <a16:creationId xmlns:a16="http://schemas.microsoft.com/office/drawing/2014/main" id="{EDC77DB0-0816-BF4E-8F4C-247F2E2748CD}"/>
              </a:ext>
            </a:extLst>
          </p:cNvPr>
          <p:cNvSpPr>
            <a:spLocks noGrp="1"/>
          </p:cNvSpPr>
          <p:nvPr>
            <p:ph idx="1"/>
          </p:nvPr>
        </p:nvSpPr>
        <p:spPr>
          <a:xfrm>
            <a:off x="838200" y="1825625"/>
            <a:ext cx="5257800" cy="4351338"/>
          </a:xfrm>
        </p:spPr>
        <p:txBody>
          <a:bodyPr>
            <a:normAutofit lnSpcReduction="10000"/>
          </a:bodyPr>
          <a:lstStyle/>
          <a:p>
            <a:pPr marL="0" indent="0">
              <a:buNone/>
            </a:pPr>
            <a:r>
              <a:rPr lang="en-US" sz="2400" dirty="0"/>
              <a:t>The training error rate and the validation error rate are two parameters we need to access on different K-value.</a:t>
            </a:r>
          </a:p>
          <a:p>
            <a:pPr marL="0" indent="0">
              <a:buNone/>
            </a:pPr>
            <a:r>
              <a:rPr lang="en-US" sz="2400" dirty="0"/>
              <a:t>The right is the curve for the training error rate with varying value of K.</a:t>
            </a:r>
          </a:p>
          <a:p>
            <a:r>
              <a:rPr lang="en-US" sz="2400" dirty="0"/>
              <a:t>The error rate at K=1 is always zero for the training sample. This is because the closest point to any training data point is itself. </a:t>
            </a:r>
          </a:p>
          <a:p>
            <a:r>
              <a:rPr lang="en-US" sz="2400" dirty="0"/>
              <a:t>Hence the prediction is always accurate with K=1. If validation error curve would have been similar, our choice of K would have been 1. </a:t>
            </a:r>
          </a:p>
          <a:p>
            <a:endParaRPr lang="en-US" sz="2400" dirty="0"/>
          </a:p>
        </p:txBody>
      </p:sp>
      <p:pic>
        <p:nvPicPr>
          <p:cNvPr id="4" name="Picture 3">
            <a:extLst>
              <a:ext uri="{FF2B5EF4-FFF2-40B4-BE49-F238E27FC236}">
                <a16:creationId xmlns:a16="http://schemas.microsoft.com/office/drawing/2014/main" id="{32DF78EA-3EC7-D74A-864F-58F4B0328912}"/>
              </a:ext>
            </a:extLst>
          </p:cNvPr>
          <p:cNvPicPr>
            <a:picLocks noChangeAspect="1"/>
          </p:cNvPicPr>
          <p:nvPr/>
        </p:nvPicPr>
        <p:blipFill>
          <a:blip r:embed="rId2"/>
          <a:stretch>
            <a:fillRect/>
          </a:stretch>
        </p:blipFill>
        <p:spPr>
          <a:xfrm>
            <a:off x="6096000" y="2348090"/>
            <a:ext cx="5858555" cy="2898280"/>
          </a:xfrm>
          <a:prstGeom prst="rect">
            <a:avLst/>
          </a:prstGeom>
        </p:spPr>
      </p:pic>
    </p:spTree>
    <p:extLst>
      <p:ext uri="{BB962C8B-B14F-4D97-AF65-F5344CB8AC3E}">
        <p14:creationId xmlns:p14="http://schemas.microsoft.com/office/powerpoint/2010/main" val="141821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A570F-E52D-A94F-B88F-1F1F386C474A}"/>
              </a:ext>
            </a:extLst>
          </p:cNvPr>
          <p:cNvSpPr>
            <a:spLocks noGrp="1"/>
          </p:cNvSpPr>
          <p:nvPr>
            <p:ph idx="1"/>
          </p:nvPr>
        </p:nvSpPr>
        <p:spPr>
          <a:xfrm>
            <a:off x="838200" y="1825625"/>
            <a:ext cx="5340658" cy="4667250"/>
          </a:xfrm>
        </p:spPr>
        <p:txBody>
          <a:bodyPr>
            <a:noAutofit/>
          </a:bodyPr>
          <a:lstStyle/>
          <a:p>
            <a:pPr marL="0" indent="0">
              <a:buNone/>
            </a:pPr>
            <a:r>
              <a:rPr lang="en-US" sz="2400" dirty="0"/>
              <a:t>The right plot is validation error curve with varying value of K.</a:t>
            </a:r>
          </a:p>
          <a:p>
            <a:r>
              <a:rPr lang="en-US" sz="2400" dirty="0"/>
              <a:t>At K=1, we were overfitting the boundaries. Hence, error rate initially decreases and reaches a minima. After the minima point, it then increase with increasing K.</a:t>
            </a:r>
          </a:p>
          <a:p>
            <a:r>
              <a:rPr lang="en-US" sz="2400" dirty="0"/>
              <a:t>To get the optimal value of K, you can segregate the training and validation from the initial dataset. Now plot the validation error curve to get the optimal value of K. This value of K should be used for all predictions.</a:t>
            </a:r>
          </a:p>
          <a:p>
            <a:pPr marL="0" indent="0">
              <a:buNone/>
            </a:pPr>
            <a:endParaRPr lang="en-US" sz="2400" dirty="0"/>
          </a:p>
          <a:p>
            <a:endParaRPr lang="en-US" sz="2400" dirty="0"/>
          </a:p>
        </p:txBody>
      </p:sp>
      <p:sp>
        <p:nvSpPr>
          <p:cNvPr id="4" name="Title 1">
            <a:extLst>
              <a:ext uri="{FF2B5EF4-FFF2-40B4-BE49-F238E27FC236}">
                <a16:creationId xmlns:a16="http://schemas.microsoft.com/office/drawing/2014/main" id="{B3E48996-D654-EA43-B3FD-2808317475D3}"/>
              </a:ext>
            </a:extLst>
          </p:cNvPr>
          <p:cNvSpPr>
            <a:spLocks noGrp="1"/>
          </p:cNvSpPr>
          <p:nvPr>
            <p:ph type="title"/>
          </p:nvPr>
        </p:nvSpPr>
        <p:spPr/>
        <p:txBody>
          <a:bodyPr/>
          <a:lstStyle/>
          <a:p>
            <a:r>
              <a:rPr lang="en-US" dirty="0"/>
              <a:t>Training Error Rate &amp; Validation Error Rate</a:t>
            </a:r>
          </a:p>
        </p:txBody>
      </p:sp>
      <p:pic>
        <p:nvPicPr>
          <p:cNvPr id="5" name="Picture 4">
            <a:extLst>
              <a:ext uri="{FF2B5EF4-FFF2-40B4-BE49-F238E27FC236}">
                <a16:creationId xmlns:a16="http://schemas.microsoft.com/office/drawing/2014/main" id="{A8C1E341-6E94-7042-B71A-E44644B3F95A}"/>
              </a:ext>
            </a:extLst>
          </p:cNvPr>
          <p:cNvPicPr>
            <a:picLocks noChangeAspect="1"/>
          </p:cNvPicPr>
          <p:nvPr/>
        </p:nvPicPr>
        <p:blipFill>
          <a:blip r:embed="rId2"/>
          <a:stretch>
            <a:fillRect/>
          </a:stretch>
        </p:blipFill>
        <p:spPr>
          <a:xfrm>
            <a:off x="6270172" y="2424981"/>
            <a:ext cx="5363646" cy="2649939"/>
          </a:xfrm>
          <a:prstGeom prst="rect">
            <a:avLst/>
          </a:prstGeom>
        </p:spPr>
      </p:pic>
    </p:spTree>
    <p:extLst>
      <p:ext uri="{BB962C8B-B14F-4D97-AF65-F5344CB8AC3E}">
        <p14:creationId xmlns:p14="http://schemas.microsoft.com/office/powerpoint/2010/main" val="108737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8480-77D3-D04C-8F58-D0E7E4E4F457}"/>
              </a:ext>
            </a:extLst>
          </p:cNvPr>
          <p:cNvSpPr>
            <a:spLocks noGrp="1"/>
          </p:cNvSpPr>
          <p:nvPr>
            <p:ph type="title"/>
          </p:nvPr>
        </p:nvSpPr>
        <p:spPr/>
        <p:txBody>
          <a:bodyPr/>
          <a:lstStyle/>
          <a:p>
            <a:r>
              <a:rPr lang="en-US" dirty="0"/>
              <a:t>KNN Algorithm Steps</a:t>
            </a:r>
          </a:p>
        </p:txBody>
      </p:sp>
      <p:sp>
        <p:nvSpPr>
          <p:cNvPr id="3" name="Content Placeholder 2">
            <a:extLst>
              <a:ext uri="{FF2B5EF4-FFF2-40B4-BE49-F238E27FC236}">
                <a16:creationId xmlns:a16="http://schemas.microsoft.com/office/drawing/2014/main" id="{40AEA227-E60E-D64F-9C1F-44679762FCF1}"/>
              </a:ext>
            </a:extLst>
          </p:cNvPr>
          <p:cNvSpPr>
            <a:spLocks noGrp="1"/>
          </p:cNvSpPr>
          <p:nvPr>
            <p:ph idx="1"/>
          </p:nvPr>
        </p:nvSpPr>
        <p:spPr/>
        <p:txBody>
          <a:bodyPr/>
          <a:lstStyle/>
          <a:p>
            <a:pPr marL="514350" indent="-514350">
              <a:buFont typeface="+mj-lt"/>
              <a:buAutoNum type="arabicPeriod"/>
            </a:pPr>
            <a:r>
              <a:rPr lang="en-US" dirty="0"/>
              <a:t>Choose the number of k and a distance metric. For distance metric, you may use Euclidean distance, Chebyshev, cosine, etc.</a:t>
            </a:r>
          </a:p>
          <a:p>
            <a:pPr marL="514350" indent="-514350">
              <a:buFont typeface="+mj-lt"/>
              <a:buAutoNum type="arabicPeriod"/>
            </a:pPr>
            <a:r>
              <a:rPr lang="en-US" dirty="0"/>
              <a:t>Find the k-nearest neighbors of the sample that we want to classify.</a:t>
            </a:r>
          </a:p>
          <a:p>
            <a:pPr marL="514350" indent="-514350">
              <a:buFont typeface="+mj-lt"/>
              <a:buAutoNum type="arabicPeriod"/>
            </a:pPr>
            <a:r>
              <a:rPr lang="en-US" dirty="0"/>
              <a:t>Assign the class label by majority vote.</a:t>
            </a:r>
          </a:p>
        </p:txBody>
      </p:sp>
    </p:spTree>
    <p:extLst>
      <p:ext uri="{BB962C8B-B14F-4D97-AF65-F5344CB8AC3E}">
        <p14:creationId xmlns:p14="http://schemas.microsoft.com/office/powerpoint/2010/main" val="239182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sz="2400" dirty="0"/>
              <a:t>10 ‘drinking items’ which are rated on two features on a scale of 1 to 10.</a:t>
            </a:r>
          </a:p>
          <a:p>
            <a:r>
              <a:rPr lang="en-US" sz="2400" dirty="0"/>
              <a:t>The two features are “sweetness” and “fizziness”.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“Sweetness” determines the perception of the sugar content in the items. </a:t>
            </a:r>
          </a:p>
          <a:p>
            <a:r>
              <a:rPr lang="en-US" sz="2400" dirty="0"/>
              <a:t>“Fizziness” ascertains the presence of bubbles in the drink due to the carbon dioxide content in the drink.</a:t>
            </a:r>
          </a:p>
          <a:p>
            <a:endParaRPr lang="en-US" dirty="0"/>
          </a:p>
        </p:txBody>
      </p:sp>
      <p:pic>
        <p:nvPicPr>
          <p:cNvPr id="4" name="Picture 3"/>
          <p:cNvPicPr>
            <a:picLocks noChangeAspect="1"/>
          </p:cNvPicPr>
          <p:nvPr/>
        </p:nvPicPr>
        <p:blipFill>
          <a:blip r:embed="rId2"/>
          <a:stretch>
            <a:fillRect/>
          </a:stretch>
        </p:blipFill>
        <p:spPr>
          <a:xfrm>
            <a:off x="1087483" y="2719523"/>
            <a:ext cx="7499549" cy="1930854"/>
          </a:xfrm>
          <a:prstGeom prst="rect">
            <a:avLst/>
          </a:prstGeom>
        </p:spPr>
      </p:pic>
    </p:spTree>
    <p:extLst>
      <p:ext uri="{BB962C8B-B14F-4D97-AF65-F5344CB8AC3E}">
        <p14:creationId xmlns:p14="http://schemas.microsoft.com/office/powerpoint/2010/main" val="411667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811</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KNN</vt:lpstr>
      <vt:lpstr>KNN</vt:lpstr>
      <vt:lpstr>How does the KNN algorithm work?</vt:lpstr>
      <vt:lpstr>PowerPoint Presentation</vt:lpstr>
      <vt:lpstr>How do we choose the factor K?</vt:lpstr>
      <vt:lpstr>Training Error Rate &amp; Validation Error Rate</vt:lpstr>
      <vt:lpstr>Training Error Rate &amp; Validation Error Rate</vt:lpstr>
      <vt:lpstr>KNN Algorithm Steps</vt:lpstr>
      <vt:lpstr>Example:</vt:lpstr>
      <vt:lpstr>PowerPoint Presentation</vt:lpstr>
      <vt:lpstr>Calculating Distance</vt:lpstr>
      <vt:lpstr>PowerPoint Presentation</vt:lpstr>
      <vt:lpstr>KNN Algorithm – Pros and Cons</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dc:title>
  <dc:creator>Xue, Yingwen (Contractor)</dc:creator>
  <cp:lastModifiedBy>Disha An</cp:lastModifiedBy>
  <cp:revision>31</cp:revision>
  <dcterms:created xsi:type="dcterms:W3CDTF">2018-04-09T19:23:39Z</dcterms:created>
  <dcterms:modified xsi:type="dcterms:W3CDTF">2020-03-07T15:33:12Z</dcterms:modified>
</cp:coreProperties>
</file>