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4"/>
    <p:restoredTop sz="94645"/>
  </p:normalViewPr>
  <p:slideViewPr>
    <p:cSldViewPr snapToGrid="0" snapToObjects="1">
      <p:cViewPr varScale="1">
        <p:scale>
          <a:sx n="151" d="100"/>
          <a:sy n="151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CDEF0-45E1-0148-8D28-ADEFE18EFF8B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70C0E-C89E-B446-9E5B-17EF1D3A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70C0E-C89E-B446-9E5B-17EF1D3AA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730D-471B-0741-8A38-EA41CE322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DBEFE-ECA5-A244-980A-90CFBE6A9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21BE-A436-E944-97CD-A5B9136E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8FA7-D32D-7249-BE22-C37A99B0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5659-7C36-3543-8040-C3D85B0D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3A76-2512-D540-BA17-6A33480F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D6734-A00C-E649-9BA4-80E58952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526C-C4F6-1744-BF95-3B6F2377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A7B1-F479-3346-8944-E00DE306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F725-44BE-F246-9EB7-C6394E7E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B4CFB-A8C0-2A48-878A-E46F6D20B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7EF0E-4F8C-3D44-87AA-9C5699B7D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FBC0-5BA2-1746-BE72-F88A64DD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50EC-DEE3-A44F-A7E8-4A213605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5E98-C0C8-824B-BF98-C5EE8F6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7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47F2-F771-CC4A-BA43-3E4775D8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10AF-C479-4E47-A909-DF8D150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AE3C-BAB7-7A47-82C8-6503AEB3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8FED-88B3-D94C-9D8F-AFD89228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F65C2-34FA-4044-AD38-D75D125D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15BA-275D-204B-93A2-EBF184EC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09868-6997-E749-A303-3F2774D0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258D-A204-B246-87DE-C384D698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9429-94EB-1445-9553-780F72E8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FD61-150B-8D4A-86EB-EF79990C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5975-AA65-F440-A810-2F12B33F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B091-6571-474D-8290-B97E59760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1EA88-4EB5-C848-A832-5C55A514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4555-A68C-7D4D-8504-88CC8BD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76BD9-D491-214C-BCB0-DF4F2DBD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13967-71F2-D742-9C9E-A0CCD0A1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2C06-571E-0043-BA53-F7E212C8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DBA7-8179-7B4F-A035-E192E28E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5645C-73AA-0040-851A-9B9895C6F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FE458-9A29-DF46-8E1F-F43DAE0BC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9850F-E449-0F4F-9A79-523859F07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D2D29-221C-964A-8BF8-5B8C8001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A299A-2751-F54D-9AC1-909F8E05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3825-1388-C74F-9FCA-A8ECB012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F42A-8F9E-A940-86FD-813F9096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C3399-966C-CC42-A309-91DEFEAD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87D17-5790-6340-B7FC-94124389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B1C75-00D4-744D-B141-192E4680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113F0-5A4A-8D49-A52D-8D8FBEAE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C02AD-F173-7D41-9062-263EB3B3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39756-6626-474B-B0C0-A6D96143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D00B-9756-2449-BFFF-1ED8FA3C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E3F2-D555-CC46-8479-327FFABF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5D20A-AD40-C640-BD3C-F401F67C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BD2B-9851-9948-9D5B-6A44BDC0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4FD95-D4C2-744E-8F65-E883C3C2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71F3E-D90C-764C-9FCE-0F8DA7B9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CD25-09C9-494A-A1DC-CCC36A8A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B4F3A-10CA-5B43-8F4D-7497A34BD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4A19-821F-0C44-9A36-D4322CA6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7FD2-4573-AE48-B186-BD1C99C6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4D1D1-D51A-B440-BF0A-5E8D931A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EFEDB-D28A-6B4D-BD9C-8FAFFC4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41546-8EE4-A547-A71B-E2AD7F9A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BF197-31D5-1C44-8A9A-908550C0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FEC0-757F-AB4C-808F-6171D8638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6610-27DF-0D42-8707-55FE4118816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0616-6377-CA4B-9D2A-B136D0C6C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840E-2296-984A-A264-D1ACA93FC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E6FC-1F6C-5941-B68B-6099AF3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4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E4F-B679-294C-B98A-2C52D9B97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DAD4-C647-D946-AA4C-E670CAFE1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5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3EFB-CBE7-4A48-99A3-ACEF360B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5407-40FD-0746-B69B-67D42657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 the data.</a:t>
            </a:r>
          </a:p>
          <a:p>
            <a:r>
              <a:rPr lang="en-US" dirty="0"/>
              <a:t>Obtain the </a:t>
            </a:r>
            <a:r>
              <a:rPr lang="en-US" b="1" dirty="0"/>
              <a:t>Eigenvectors</a:t>
            </a:r>
            <a:r>
              <a:rPr lang="en-US" dirty="0"/>
              <a:t> and </a:t>
            </a:r>
            <a:r>
              <a:rPr lang="en-US" b="1" dirty="0"/>
              <a:t>Eigenvalues</a:t>
            </a:r>
            <a:r>
              <a:rPr lang="en-US" dirty="0"/>
              <a:t> from the covariance matrix or correlation matrix, or perform Singular Vector Decomposition.</a:t>
            </a:r>
          </a:p>
          <a:p>
            <a:r>
              <a:rPr lang="en-US" dirty="0"/>
              <a:t>Sort eigenvalues in descending order and choose the k eigenvectors that correspond to the k largest eigenvalues where k is the number of dimensions of the new feature subspace.</a:t>
            </a:r>
          </a:p>
          <a:p>
            <a:r>
              <a:rPr lang="en-US" dirty="0"/>
              <a:t>Construct the projection matrix </a:t>
            </a:r>
            <a:r>
              <a:rPr lang="en-US" b="1" dirty="0"/>
              <a:t>W</a:t>
            </a:r>
            <a:r>
              <a:rPr lang="en-US" dirty="0"/>
              <a:t> from the selected k eigenvectors.</a:t>
            </a:r>
          </a:p>
          <a:p>
            <a:r>
              <a:rPr lang="en-US" dirty="0"/>
              <a:t>Transform the original dataset </a:t>
            </a:r>
            <a:r>
              <a:rPr lang="en-US" b="1" dirty="0"/>
              <a:t>X</a:t>
            </a:r>
            <a:r>
              <a:rPr lang="en-US" dirty="0"/>
              <a:t> via </a:t>
            </a:r>
            <a:r>
              <a:rPr lang="en-US" b="1" dirty="0"/>
              <a:t>W</a:t>
            </a:r>
            <a:r>
              <a:rPr lang="en-US" dirty="0"/>
              <a:t> to obtain a k-dimensional feature subspace </a:t>
            </a:r>
            <a:r>
              <a:rPr lang="en-US" b="1" dirty="0"/>
              <a:t>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6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1410-5FA8-B145-831E-48B9C52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&amp;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FA86-5B2A-C34A-9D59-6F17A0EC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eigenvectors</a:t>
            </a:r>
            <a:r>
              <a:rPr lang="en-US" dirty="0"/>
              <a:t> (principal components) determine the directions of the new feature space, and the </a:t>
            </a:r>
            <a:r>
              <a:rPr lang="en-US" b="1" dirty="0"/>
              <a:t>eigenvalues </a:t>
            </a:r>
            <a:r>
              <a:rPr lang="en-US" dirty="0"/>
              <a:t>determine their magnitude. In other words, the eigenvalues explain the variance of the data along the new feature axes.</a:t>
            </a:r>
          </a:p>
        </p:txBody>
      </p:sp>
    </p:spTree>
    <p:extLst>
      <p:ext uri="{BB962C8B-B14F-4D97-AF65-F5344CB8AC3E}">
        <p14:creationId xmlns:p14="http://schemas.microsoft.com/office/powerpoint/2010/main" val="347433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6469-7B91-5B40-80F4-70302AAA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 VS.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CF8-DCCF-3E47-AA3D-C19461B0D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PCA</a:t>
            </a:r>
            <a:r>
              <a:rPr lang="en-US" dirty="0"/>
              <a:t> is a </a:t>
            </a:r>
            <a:r>
              <a:rPr lang="en-US" b="1" dirty="0"/>
              <a:t>dimensionality reduction algorithm </a:t>
            </a:r>
            <a:r>
              <a:rPr lang="en-US" dirty="0"/>
              <a:t>where new features are created which represents the original feature dimensions in a lower dimension with a little loss of the total information.</a:t>
            </a:r>
          </a:p>
          <a:p>
            <a:r>
              <a:rPr lang="en-US" b="1" dirty="0"/>
              <a:t>Feature selection </a:t>
            </a:r>
            <a:r>
              <a:rPr lang="en-US" dirty="0"/>
              <a:t>keeps the features intact and chooses </a:t>
            </a:r>
            <a:r>
              <a:rPr lang="en-US" b="1" dirty="0"/>
              <a:t>n best features</a:t>
            </a:r>
            <a:r>
              <a:rPr lang="en-US" dirty="0"/>
              <a:t> among them, removing the redundant and co-linear features. </a:t>
            </a:r>
          </a:p>
        </p:txBody>
      </p:sp>
    </p:spTree>
    <p:extLst>
      <p:ext uri="{BB962C8B-B14F-4D97-AF65-F5344CB8AC3E}">
        <p14:creationId xmlns:p14="http://schemas.microsoft.com/office/powerpoint/2010/main" val="201566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CC18-99F9-D94D-BF23-C91EB5DE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A7EB-99DF-5540-80DD-C4B6218C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  <a:p>
            <a:r>
              <a:rPr lang="en-US" dirty="0"/>
              <a:t>Low variance</a:t>
            </a:r>
          </a:p>
          <a:p>
            <a:r>
              <a:rPr lang="en-US" dirty="0"/>
              <a:t>Decision tree (built-in feature importance)</a:t>
            </a:r>
          </a:p>
          <a:p>
            <a:r>
              <a:rPr lang="en-US" dirty="0"/>
              <a:t>Random forest (built-in feature importance)</a:t>
            </a:r>
          </a:p>
          <a:p>
            <a:r>
              <a:rPr lang="en-US" dirty="0"/>
              <a:t>High correlation</a:t>
            </a:r>
          </a:p>
          <a:p>
            <a:r>
              <a:rPr lang="en-US" dirty="0"/>
              <a:t>Backward feature elimination</a:t>
            </a:r>
          </a:p>
          <a:p>
            <a:r>
              <a:rPr lang="en-US" dirty="0"/>
              <a:t>Factor analysis</a:t>
            </a:r>
          </a:p>
          <a:p>
            <a:r>
              <a:rPr lang="en-US" dirty="0"/>
              <a:t>Principal Component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6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3096-34F3-554E-A745-4EC7BB52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311A-975B-A14A-8EAA-E16C7224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unsupervised statistical technique used to examine the interrelations among a set of variables in order to identify the underlying structure of those variables.</a:t>
            </a:r>
          </a:p>
          <a:p>
            <a:r>
              <a:rPr lang="en-US" dirty="0"/>
              <a:t>It is also known sometimes as a </a:t>
            </a:r>
            <a:r>
              <a:rPr lang="en-US" b="1" dirty="0"/>
              <a:t>general factor analysis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7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5DA7-7A79-BA47-8775-3976D5FB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F229-73CE-5C41-BB88-5278A9EC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regression determines a line of best fit to a data set, factor analysis determines several orthogonal lines of best fit to the data set.</a:t>
            </a:r>
          </a:p>
          <a:p>
            <a:r>
              <a:rPr lang="en-US" dirty="0"/>
              <a:t>Orthogonal means “at right angles”.</a:t>
            </a:r>
          </a:p>
          <a:p>
            <a:pPr lvl="1"/>
            <a:r>
              <a:rPr lang="en-US" dirty="0"/>
              <a:t>Actually the lines are perpendicular to each other in n-dimensional space.</a:t>
            </a:r>
          </a:p>
          <a:p>
            <a:r>
              <a:rPr lang="en-US" dirty="0"/>
              <a:t>N-Dimensional Space is the variable sample space.</a:t>
            </a:r>
          </a:p>
          <a:p>
            <a:pPr lvl="1"/>
            <a:r>
              <a:rPr lang="en-US" dirty="0"/>
              <a:t>There are as many dimensions as there are variables, so in a data set with 4 variables, the sample space is 4-dimensional.</a:t>
            </a:r>
          </a:p>
        </p:txBody>
      </p:sp>
    </p:spTree>
    <p:extLst>
      <p:ext uri="{BB962C8B-B14F-4D97-AF65-F5344CB8AC3E}">
        <p14:creationId xmlns:p14="http://schemas.microsoft.com/office/powerpoint/2010/main" val="217965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B404-64CB-2A45-88D5-56204A6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D070-8B4D-3B43-B242-057CB4BE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1706" cy="4351338"/>
          </a:xfrm>
        </p:spPr>
        <p:txBody>
          <a:bodyPr/>
          <a:lstStyle/>
          <a:p>
            <a:r>
              <a:rPr lang="en-US" dirty="0"/>
              <a:t>Here we have some data plotted along two features, x and 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8C8D8-FAE4-3C4B-B698-A7586CED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11" y="1416167"/>
            <a:ext cx="5558210" cy="47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4EB-30A2-B641-B95B-E2BDF3B2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8320-95C2-6447-9AC1-DBCABEFC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an orthogonal line.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BE2BD-2E58-4740-97D5-CE2EF051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61"/>
          <a:stretch/>
        </p:blipFill>
        <p:spPr>
          <a:xfrm>
            <a:off x="5690885" y="1174829"/>
            <a:ext cx="5956839" cy="50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5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64F2-181B-DD4D-AC3E-87C7EC08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33DE-EB4E-5F4E-BD67-A56DBFC4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086" cy="4351338"/>
          </a:xfrm>
        </p:spPr>
        <p:txBody>
          <a:bodyPr/>
          <a:lstStyle/>
          <a:p>
            <a:r>
              <a:rPr lang="en-US" dirty="0"/>
              <a:t>Components are a linear transformation that chooses a variable system for the data sets such that the greatest variance of the data set comes to lie on the first axis.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2F78F-588C-734D-BEB5-7EC7FBD2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10" y="985927"/>
            <a:ext cx="5876487" cy="51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8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82EF-7AD3-C04F-8AEE-408A2AC1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1BC4-ACA1-044D-9800-8E0E3ED8D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7972" cy="4351338"/>
          </a:xfrm>
        </p:spPr>
        <p:txBody>
          <a:bodyPr/>
          <a:lstStyle/>
          <a:p>
            <a:r>
              <a:rPr lang="en-US" dirty="0"/>
              <a:t>The second greatest variance on the second axis, and so on…</a:t>
            </a:r>
          </a:p>
          <a:p>
            <a:r>
              <a:rPr lang="en-US" dirty="0"/>
              <a:t>This process allows us to reduce the number of variables used in an analysis.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237C8C-8494-1B47-A96D-E3E2AF52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39" y="1144588"/>
            <a:ext cx="636646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B74C-3F4B-764C-BF67-C474557C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7A94-0500-3648-B54C-A657EC1E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2939" cy="4351338"/>
          </a:xfrm>
        </p:spPr>
        <p:txBody>
          <a:bodyPr/>
          <a:lstStyle/>
          <a:p>
            <a:r>
              <a:rPr lang="en-US" dirty="0"/>
              <a:t>We can continue this analysis into higher dimensions.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A641209-AFB1-494B-9E69-EB8096F5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251" y="397421"/>
            <a:ext cx="6962433" cy="60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EF27-6190-2146-852F-662A58D3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4D83-3D2A-8642-8537-50650C03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this techniques on a data set with a large number of variables, we can compress the amount of explained variation to just a few </a:t>
            </a:r>
            <a:r>
              <a:rPr lang="en-US" dirty="0">
                <a:solidFill>
                  <a:schemeClr val="accent5"/>
                </a:solidFill>
              </a:rPr>
              <a:t>components</a:t>
            </a:r>
            <a:r>
              <a:rPr lang="en-US" dirty="0"/>
              <a:t>.</a:t>
            </a:r>
          </a:p>
          <a:p>
            <a:r>
              <a:rPr lang="en-US" dirty="0"/>
              <a:t>The most challenging part of PCA is </a:t>
            </a:r>
            <a:r>
              <a:rPr lang="en-US" dirty="0">
                <a:solidFill>
                  <a:srgbClr val="FF0000"/>
                </a:solidFill>
              </a:rPr>
              <a:t>interpreting the components</a:t>
            </a:r>
            <a:r>
              <a:rPr lang="en-US" dirty="0"/>
              <a:t>.</a:t>
            </a:r>
          </a:p>
          <a:p>
            <a:r>
              <a:rPr lang="en-US" dirty="0"/>
              <a:t>We need to standardize our data by some scale before we use PCA.</a:t>
            </a:r>
          </a:p>
          <a:p>
            <a:r>
              <a:rPr lang="en-US" dirty="0"/>
              <a:t>PCA is used usually for analysis of data and not a fully deployable model.</a:t>
            </a:r>
          </a:p>
        </p:txBody>
      </p:sp>
    </p:spTree>
    <p:extLst>
      <p:ext uri="{BB962C8B-B14F-4D97-AF65-F5344CB8AC3E}">
        <p14:creationId xmlns:p14="http://schemas.microsoft.com/office/powerpoint/2010/main" val="166374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502</Words>
  <Application>Microsoft Macintosh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Principal Component Analysis</vt:lpstr>
      <vt:lpstr>PCA</vt:lpstr>
      <vt:lpstr>PCA</vt:lpstr>
      <vt:lpstr>PCA</vt:lpstr>
      <vt:lpstr>PCA</vt:lpstr>
      <vt:lpstr>PCA</vt:lpstr>
      <vt:lpstr>PCA</vt:lpstr>
      <vt:lpstr>PCA</vt:lpstr>
      <vt:lpstr>PCA</vt:lpstr>
      <vt:lpstr>PCA Procedure</vt:lpstr>
      <vt:lpstr>Eigenvectors &amp; Eigenvalues</vt:lpstr>
      <vt:lpstr>Dimension Reduction VS. Feature Selection</vt:lpstr>
      <vt:lpstr>Techniques for Dimension Reduction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An</dc:creator>
  <cp:lastModifiedBy>Disha An</cp:lastModifiedBy>
  <cp:revision>10</cp:revision>
  <dcterms:created xsi:type="dcterms:W3CDTF">2019-03-03T00:46:17Z</dcterms:created>
  <dcterms:modified xsi:type="dcterms:W3CDTF">2020-03-07T16:34:47Z</dcterms:modified>
</cp:coreProperties>
</file>