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84"/>
    <p:restoredTop sz="94645"/>
  </p:normalViewPr>
  <p:slideViewPr>
    <p:cSldViewPr snapToGrid="0" snapToObjects="1">
      <p:cViewPr varScale="1">
        <p:scale>
          <a:sx n="152" d="100"/>
          <a:sy n="152" d="100"/>
        </p:scale>
        <p:origin x="9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F54A-19EA-8740-873C-4BC4568BB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ACB638-0CC5-234C-B154-353063918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BA16C0-CA6E-B945-88AF-995492E1DC90}"/>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5" name="Footer Placeholder 4">
            <a:extLst>
              <a:ext uri="{FF2B5EF4-FFF2-40B4-BE49-F238E27FC236}">
                <a16:creationId xmlns:a16="http://schemas.microsoft.com/office/drawing/2014/main" id="{600BD062-B7D4-F746-BFFC-5F0A069B1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F4785-DEA2-6746-9B86-98DAAE6F9F16}"/>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34593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739F-928F-AE45-BB8D-73E28E66C4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9C022-9B19-5B48-99DD-9821C8BD9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25C44-27A5-3344-8308-045B6F92CE1A}"/>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5" name="Footer Placeholder 4">
            <a:extLst>
              <a:ext uri="{FF2B5EF4-FFF2-40B4-BE49-F238E27FC236}">
                <a16:creationId xmlns:a16="http://schemas.microsoft.com/office/drawing/2014/main" id="{431F6871-06A3-A14E-AE0D-D7AFC97EF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584B9-2765-3F4C-9976-A11850901176}"/>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356630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F418B-6658-1545-89A3-7D2DC489FA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BF1167-C836-E743-9CA9-FE924D1F6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90533-FC75-BF49-A401-1BA10D914916}"/>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5" name="Footer Placeholder 4">
            <a:extLst>
              <a:ext uri="{FF2B5EF4-FFF2-40B4-BE49-F238E27FC236}">
                <a16:creationId xmlns:a16="http://schemas.microsoft.com/office/drawing/2014/main" id="{9A4011ED-42D4-D846-853A-76D4D76B0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9F108-016B-8F4A-9833-89F3C4E37E0E}"/>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396706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B9C5-93AA-B24C-BB21-B94101A87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2970BF-9656-5441-8979-F78266C3C6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CF951-FD1B-1444-B64F-5E6DFFAA52C3}"/>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5" name="Footer Placeholder 4">
            <a:extLst>
              <a:ext uri="{FF2B5EF4-FFF2-40B4-BE49-F238E27FC236}">
                <a16:creationId xmlns:a16="http://schemas.microsoft.com/office/drawing/2014/main" id="{C5144ED7-2BC9-CD48-8038-BE4B8F6C9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6E6A4-CE8B-5D4E-95E2-4F0EF215B5E0}"/>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325375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FFCB-2FD4-CF41-8712-69E82FCF2E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EE404F-EB30-BF49-AC8E-8E8A8FA39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DC6C30-3C8B-6B45-9E11-93FB4B366892}"/>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5" name="Footer Placeholder 4">
            <a:extLst>
              <a:ext uri="{FF2B5EF4-FFF2-40B4-BE49-F238E27FC236}">
                <a16:creationId xmlns:a16="http://schemas.microsoft.com/office/drawing/2014/main" id="{70B0863A-8F13-2D44-9511-D1EDBDF1E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E1D50-57E1-1D43-86ED-9CD9D18AA72A}"/>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180473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0870-3B36-4142-A1C3-8338921B4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261AE-DAE0-B84A-9B16-6C59D1193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EE16E2-B8BA-5543-8B1D-1F4F47B64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15CB2-0C70-274E-A371-B0253D195625}"/>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6" name="Footer Placeholder 5">
            <a:extLst>
              <a:ext uri="{FF2B5EF4-FFF2-40B4-BE49-F238E27FC236}">
                <a16:creationId xmlns:a16="http://schemas.microsoft.com/office/drawing/2014/main" id="{F305004B-7B20-D94F-B37F-C8666F19A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7A684-7099-7E4D-9563-B96FB03EA9DF}"/>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114241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1697-04C3-5C49-844C-79F9F064CD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59F0FA-52D1-7446-B1E1-A01A6D00C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47EAA-C2AA-274F-8A4D-77EF46C48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B29DE6-B14D-154B-9C2A-A5F92DBEF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D20D4-7E90-974B-943B-E82E6361B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FD1D9C-3F64-6740-840B-F502B06122A7}"/>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8" name="Footer Placeholder 7">
            <a:extLst>
              <a:ext uri="{FF2B5EF4-FFF2-40B4-BE49-F238E27FC236}">
                <a16:creationId xmlns:a16="http://schemas.microsoft.com/office/drawing/2014/main" id="{8623C1EA-E4A3-814D-B88B-282029A34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2D8EE9-9E9B-9F45-8DD5-C25A51FAE3EB}"/>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412248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1318-140D-9D43-B306-77983FAF79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414395-0C4C-5848-89DE-55F8229199EF}"/>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4" name="Footer Placeholder 3">
            <a:extLst>
              <a:ext uri="{FF2B5EF4-FFF2-40B4-BE49-F238E27FC236}">
                <a16:creationId xmlns:a16="http://schemas.microsoft.com/office/drawing/2014/main" id="{382B4F15-0AAD-5F48-8F18-C98DA318A1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FF1C8-C5CB-5941-A0F9-737BBBFA2CD4}"/>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131220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13D13-21A0-2E46-B31E-9E2D3B8E3520}"/>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3" name="Footer Placeholder 2">
            <a:extLst>
              <a:ext uri="{FF2B5EF4-FFF2-40B4-BE49-F238E27FC236}">
                <a16:creationId xmlns:a16="http://schemas.microsoft.com/office/drawing/2014/main" id="{11F9E9D0-1AC9-BB45-89BB-BF67F60E94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BB979D-EC4F-AE4A-AD8A-00CBBC1AE8BD}"/>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392331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81D8-51EA-0441-81C6-46FC9A709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46DFAA-D393-E243-8F0B-605A3E662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9D1F8D-7F30-3C4D-A63D-4337F0204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FAF9F-3138-244C-81B3-F434B4CD6091}"/>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6" name="Footer Placeholder 5">
            <a:extLst>
              <a:ext uri="{FF2B5EF4-FFF2-40B4-BE49-F238E27FC236}">
                <a16:creationId xmlns:a16="http://schemas.microsoft.com/office/drawing/2014/main" id="{84BAE4FC-F097-5840-B098-9D7673F72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ECD76-1047-9B48-A0F9-BBD794807C98}"/>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374629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7222-59DC-3641-97C7-DAC4BC80B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6454-194F-214D-B35B-8DD1DA2AB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AF1DAF-5B51-1A40-927A-01AACE711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23CD7-1233-3F4B-A027-2BDDD01CAB18}"/>
              </a:ext>
            </a:extLst>
          </p:cNvPr>
          <p:cNvSpPr>
            <a:spLocks noGrp="1"/>
          </p:cNvSpPr>
          <p:nvPr>
            <p:ph type="dt" sz="half" idx="10"/>
          </p:nvPr>
        </p:nvSpPr>
        <p:spPr/>
        <p:txBody>
          <a:bodyPr/>
          <a:lstStyle/>
          <a:p>
            <a:fld id="{681C1E45-9886-B945-9B0E-B0AECBEC880E}" type="datetimeFigureOut">
              <a:rPr lang="en-US" smtClean="0"/>
              <a:t>3/12/20</a:t>
            </a:fld>
            <a:endParaRPr lang="en-US"/>
          </a:p>
        </p:txBody>
      </p:sp>
      <p:sp>
        <p:nvSpPr>
          <p:cNvPr id="6" name="Footer Placeholder 5">
            <a:extLst>
              <a:ext uri="{FF2B5EF4-FFF2-40B4-BE49-F238E27FC236}">
                <a16:creationId xmlns:a16="http://schemas.microsoft.com/office/drawing/2014/main" id="{6BDE08AD-B271-564B-9E10-817AB803F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0D796-4A5E-ED4D-AFA0-C01545C34991}"/>
              </a:ext>
            </a:extLst>
          </p:cNvPr>
          <p:cNvSpPr>
            <a:spLocks noGrp="1"/>
          </p:cNvSpPr>
          <p:nvPr>
            <p:ph type="sldNum" sz="quarter" idx="12"/>
          </p:nvPr>
        </p:nvSpPr>
        <p:spPr/>
        <p:txBody>
          <a:bodyPr/>
          <a:lstStyle/>
          <a:p>
            <a:fld id="{690A4BF7-3FB3-3C42-9BBE-12D96737C74F}" type="slidenum">
              <a:rPr lang="en-US" smtClean="0"/>
              <a:t>‹#›</a:t>
            </a:fld>
            <a:endParaRPr lang="en-US"/>
          </a:p>
        </p:txBody>
      </p:sp>
    </p:spTree>
    <p:extLst>
      <p:ext uri="{BB962C8B-B14F-4D97-AF65-F5344CB8AC3E}">
        <p14:creationId xmlns:p14="http://schemas.microsoft.com/office/powerpoint/2010/main" val="5978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CE3EC-045E-414D-8978-2F8557DD7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88D04C-5471-6842-AAAC-C863180AB8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225E3-EA90-5F42-B601-AA15F9E1A8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C1E45-9886-B945-9B0E-B0AECBEC880E}" type="datetimeFigureOut">
              <a:rPr lang="en-US" smtClean="0"/>
              <a:t>3/12/20</a:t>
            </a:fld>
            <a:endParaRPr lang="en-US"/>
          </a:p>
        </p:txBody>
      </p:sp>
      <p:sp>
        <p:nvSpPr>
          <p:cNvPr id="5" name="Footer Placeholder 4">
            <a:extLst>
              <a:ext uri="{FF2B5EF4-FFF2-40B4-BE49-F238E27FC236}">
                <a16:creationId xmlns:a16="http://schemas.microsoft.com/office/drawing/2014/main" id="{DF1914E7-70AF-DE40-8498-7D3C5F7C7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190DCF-7C67-0745-B3F5-8A47D708A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A4BF7-3FB3-3C42-9BBE-12D96737C74F}" type="slidenum">
              <a:rPr lang="en-US" smtClean="0"/>
              <a:t>‹#›</a:t>
            </a:fld>
            <a:endParaRPr lang="en-US"/>
          </a:p>
        </p:txBody>
      </p:sp>
    </p:spTree>
    <p:extLst>
      <p:ext uri="{BB962C8B-B14F-4D97-AF65-F5344CB8AC3E}">
        <p14:creationId xmlns:p14="http://schemas.microsoft.com/office/powerpoint/2010/main" val="11738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4B78-AF69-D045-B373-6C3BF4272888}"/>
              </a:ext>
            </a:extLst>
          </p:cNvPr>
          <p:cNvSpPr>
            <a:spLocks noGrp="1"/>
          </p:cNvSpPr>
          <p:nvPr>
            <p:ph type="ctrTitle"/>
          </p:nvPr>
        </p:nvSpPr>
        <p:spPr/>
        <p:txBody>
          <a:bodyPr/>
          <a:lstStyle/>
          <a:p>
            <a:r>
              <a:rPr lang="en-US" dirty="0"/>
              <a:t>Recommendation System</a:t>
            </a:r>
          </a:p>
        </p:txBody>
      </p:sp>
      <p:sp>
        <p:nvSpPr>
          <p:cNvPr id="3" name="Subtitle 2">
            <a:extLst>
              <a:ext uri="{FF2B5EF4-FFF2-40B4-BE49-F238E27FC236}">
                <a16:creationId xmlns:a16="http://schemas.microsoft.com/office/drawing/2014/main" id="{A0452155-07BB-4541-9C67-B11385415210}"/>
              </a:ext>
            </a:extLst>
          </p:cNvPr>
          <p:cNvSpPr>
            <a:spLocks noGrp="1"/>
          </p:cNvSpPr>
          <p:nvPr>
            <p:ph type="subTitle" idx="1"/>
          </p:nvPr>
        </p:nvSpPr>
        <p:spPr/>
        <p:txBody>
          <a:bodyPr/>
          <a:lstStyle/>
          <a:p>
            <a:r>
              <a:rPr lang="en-US" dirty="0" err="1"/>
              <a:t>Marlabs</a:t>
            </a:r>
            <a:endParaRPr lang="en-US" dirty="0"/>
          </a:p>
        </p:txBody>
      </p:sp>
    </p:spTree>
    <p:extLst>
      <p:ext uri="{BB962C8B-B14F-4D97-AF65-F5344CB8AC3E}">
        <p14:creationId xmlns:p14="http://schemas.microsoft.com/office/powerpoint/2010/main" val="227313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92AC-E9EA-EF4B-80CE-7FE7C0416A1E}"/>
              </a:ext>
            </a:extLst>
          </p:cNvPr>
          <p:cNvSpPr>
            <a:spLocks noGrp="1"/>
          </p:cNvSpPr>
          <p:nvPr>
            <p:ph type="title"/>
          </p:nvPr>
        </p:nvSpPr>
        <p:spPr/>
        <p:txBody>
          <a:bodyPr/>
          <a:lstStyle/>
          <a:p>
            <a:r>
              <a:rPr lang="en-US" dirty="0"/>
              <a:t>Book </a:t>
            </a:r>
          </a:p>
        </p:txBody>
      </p:sp>
      <p:sp>
        <p:nvSpPr>
          <p:cNvPr id="3" name="Content Placeholder 2">
            <a:extLst>
              <a:ext uri="{FF2B5EF4-FFF2-40B4-BE49-F238E27FC236}">
                <a16:creationId xmlns:a16="http://schemas.microsoft.com/office/drawing/2014/main" id="{3687B81A-60C9-3D47-8A4E-03B4B8D0A5DF}"/>
              </a:ext>
            </a:extLst>
          </p:cNvPr>
          <p:cNvSpPr>
            <a:spLocks noGrp="1"/>
          </p:cNvSpPr>
          <p:nvPr>
            <p:ph idx="1"/>
          </p:nvPr>
        </p:nvSpPr>
        <p:spPr/>
        <p:txBody>
          <a:bodyPr/>
          <a:lstStyle/>
          <a:p>
            <a:r>
              <a:rPr lang="en-US" dirty="0"/>
              <a:t>Recommender Systems by </a:t>
            </a:r>
            <a:r>
              <a:rPr lang="en-US" dirty="0" err="1"/>
              <a:t>Jannach</a:t>
            </a:r>
            <a:r>
              <a:rPr lang="en-US" dirty="0"/>
              <a:t> and </a:t>
            </a:r>
            <a:r>
              <a:rPr lang="en-US" dirty="0" err="1"/>
              <a:t>Zanker</a:t>
            </a:r>
            <a:endParaRPr lang="en-US" dirty="0"/>
          </a:p>
        </p:txBody>
      </p:sp>
    </p:spTree>
    <p:extLst>
      <p:ext uri="{BB962C8B-B14F-4D97-AF65-F5344CB8AC3E}">
        <p14:creationId xmlns:p14="http://schemas.microsoft.com/office/powerpoint/2010/main" val="231306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46DB-5BCB-4543-BC76-83D627FAAEBD}"/>
              </a:ext>
            </a:extLst>
          </p:cNvPr>
          <p:cNvSpPr>
            <a:spLocks noGrp="1"/>
          </p:cNvSpPr>
          <p:nvPr>
            <p:ph type="title"/>
          </p:nvPr>
        </p:nvSpPr>
        <p:spPr/>
        <p:txBody>
          <a:bodyPr/>
          <a:lstStyle/>
          <a:p>
            <a:r>
              <a:rPr lang="en-US" dirty="0"/>
              <a:t>What is Recommendation engines?</a:t>
            </a:r>
          </a:p>
        </p:txBody>
      </p:sp>
      <p:sp>
        <p:nvSpPr>
          <p:cNvPr id="3" name="Content Placeholder 2">
            <a:extLst>
              <a:ext uri="{FF2B5EF4-FFF2-40B4-BE49-F238E27FC236}">
                <a16:creationId xmlns:a16="http://schemas.microsoft.com/office/drawing/2014/main" id="{C5A4E44D-8737-1E43-9313-9A467A06F808}"/>
              </a:ext>
            </a:extLst>
          </p:cNvPr>
          <p:cNvSpPr>
            <a:spLocks noGrp="1"/>
          </p:cNvSpPr>
          <p:nvPr>
            <p:ph idx="1"/>
          </p:nvPr>
        </p:nvSpPr>
        <p:spPr/>
        <p:txBody>
          <a:bodyPr/>
          <a:lstStyle/>
          <a:p>
            <a:r>
              <a:rPr lang="en-US" dirty="0"/>
              <a:t>Recommendation engines are nothing but an automated form of a “shop counter guy”. Not only he shows that product, but also the related ones which you could buy. </a:t>
            </a:r>
          </a:p>
          <a:p>
            <a:r>
              <a:rPr lang="en-US" dirty="0"/>
              <a:t>The ability of these engines to recommend personalized content, based on past behavior is incredible. It brings customer delight and gives them a reason to keep returning to the website.</a:t>
            </a:r>
          </a:p>
          <a:p>
            <a:endParaRPr lang="en-US" dirty="0"/>
          </a:p>
        </p:txBody>
      </p:sp>
    </p:spTree>
    <p:extLst>
      <p:ext uri="{BB962C8B-B14F-4D97-AF65-F5344CB8AC3E}">
        <p14:creationId xmlns:p14="http://schemas.microsoft.com/office/powerpoint/2010/main" val="410766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A9EF-31CB-6243-99A9-1DD61E9DD4F7}"/>
              </a:ext>
            </a:extLst>
          </p:cNvPr>
          <p:cNvSpPr>
            <a:spLocks noGrp="1"/>
          </p:cNvSpPr>
          <p:nvPr>
            <p:ph type="title"/>
          </p:nvPr>
        </p:nvSpPr>
        <p:spPr/>
        <p:txBody>
          <a:bodyPr/>
          <a:lstStyle/>
          <a:p>
            <a:r>
              <a:rPr lang="en-US" dirty="0"/>
              <a:t>Type of Recommendation Engines</a:t>
            </a:r>
          </a:p>
        </p:txBody>
      </p:sp>
      <p:sp>
        <p:nvSpPr>
          <p:cNvPr id="3" name="Content Placeholder 2">
            <a:extLst>
              <a:ext uri="{FF2B5EF4-FFF2-40B4-BE49-F238E27FC236}">
                <a16:creationId xmlns:a16="http://schemas.microsoft.com/office/drawing/2014/main" id="{547DE99E-F191-284A-81E7-F9069F9056C6}"/>
              </a:ext>
            </a:extLst>
          </p:cNvPr>
          <p:cNvSpPr>
            <a:spLocks noGrp="1"/>
          </p:cNvSpPr>
          <p:nvPr>
            <p:ph idx="1"/>
          </p:nvPr>
        </p:nvSpPr>
        <p:spPr/>
        <p:txBody>
          <a:bodyPr/>
          <a:lstStyle/>
          <a:p>
            <a:pPr marL="514350" indent="-514350">
              <a:buAutoNum type="arabicPeriod"/>
            </a:pPr>
            <a:r>
              <a:rPr lang="en-US" dirty="0"/>
              <a:t>Recommend the most popular items</a:t>
            </a:r>
          </a:p>
          <a:p>
            <a:pPr marL="514350" indent="-514350">
              <a:buAutoNum type="arabicPeriod"/>
            </a:pPr>
            <a:r>
              <a:rPr lang="en-US" dirty="0"/>
              <a:t>Use a classifier to make recommendation</a:t>
            </a:r>
          </a:p>
          <a:p>
            <a:pPr marL="514350" indent="-514350">
              <a:buAutoNum type="arabicPeriod"/>
            </a:pPr>
            <a:r>
              <a:rPr lang="en-US" dirty="0"/>
              <a:t>Recommendation Algorithms</a:t>
            </a:r>
          </a:p>
        </p:txBody>
      </p:sp>
    </p:spTree>
    <p:extLst>
      <p:ext uri="{BB962C8B-B14F-4D97-AF65-F5344CB8AC3E}">
        <p14:creationId xmlns:p14="http://schemas.microsoft.com/office/powerpoint/2010/main" val="16733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93AF-E0F0-B34F-814A-E3A09F2D0129}"/>
              </a:ext>
            </a:extLst>
          </p:cNvPr>
          <p:cNvSpPr>
            <a:spLocks noGrp="1"/>
          </p:cNvSpPr>
          <p:nvPr>
            <p:ph type="title"/>
          </p:nvPr>
        </p:nvSpPr>
        <p:spPr/>
        <p:txBody>
          <a:bodyPr/>
          <a:lstStyle/>
          <a:p>
            <a:r>
              <a:rPr lang="en-US" dirty="0"/>
              <a:t>1. Recommend the most popular items</a:t>
            </a:r>
          </a:p>
        </p:txBody>
      </p:sp>
      <p:sp>
        <p:nvSpPr>
          <p:cNvPr id="3" name="Content Placeholder 2">
            <a:extLst>
              <a:ext uri="{FF2B5EF4-FFF2-40B4-BE49-F238E27FC236}">
                <a16:creationId xmlns:a16="http://schemas.microsoft.com/office/drawing/2014/main" id="{648B50F7-6A38-A04C-83C1-B4CC91800FF7}"/>
              </a:ext>
            </a:extLst>
          </p:cNvPr>
          <p:cNvSpPr>
            <a:spLocks noGrp="1"/>
          </p:cNvSpPr>
          <p:nvPr>
            <p:ph idx="1"/>
          </p:nvPr>
        </p:nvSpPr>
        <p:spPr/>
        <p:txBody>
          <a:bodyPr/>
          <a:lstStyle/>
          <a:p>
            <a:r>
              <a:rPr lang="en-US" dirty="0"/>
              <a:t>Recommend the items which are liked by most number of users.</a:t>
            </a:r>
          </a:p>
          <a:p>
            <a:r>
              <a:rPr lang="en-US" dirty="0"/>
              <a:t>Major drawback: </a:t>
            </a:r>
            <a:r>
              <a:rPr lang="en-US" dirty="0">
                <a:solidFill>
                  <a:srgbClr val="FF0000"/>
                </a:solidFill>
              </a:rPr>
              <a:t>no personalization </a:t>
            </a:r>
            <a:r>
              <a:rPr lang="en-US" dirty="0"/>
              <a:t>involved. The most popular items would be same for each user since popularity is defined on the entire user pool.</a:t>
            </a:r>
          </a:p>
          <a:p>
            <a:r>
              <a:rPr lang="en-US" dirty="0"/>
              <a:t>Use case: news portals. </a:t>
            </a:r>
          </a:p>
          <a:p>
            <a:pPr lvl="1"/>
            <a:r>
              <a:rPr lang="en-US" dirty="0"/>
              <a:t>There’s division by section, so users can look at the section of his interest.</a:t>
            </a:r>
          </a:p>
          <a:p>
            <a:pPr lvl="1"/>
            <a:r>
              <a:rPr lang="en-US" dirty="0"/>
              <a:t>At a time, there are only a few hot topics and there is a high chance that a user wants to read the news which is being read by most others.</a:t>
            </a:r>
          </a:p>
          <a:p>
            <a:endParaRPr lang="en-US" dirty="0"/>
          </a:p>
        </p:txBody>
      </p:sp>
    </p:spTree>
    <p:extLst>
      <p:ext uri="{BB962C8B-B14F-4D97-AF65-F5344CB8AC3E}">
        <p14:creationId xmlns:p14="http://schemas.microsoft.com/office/powerpoint/2010/main" val="291816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0793-515E-2C47-AA8C-775685FC3E02}"/>
              </a:ext>
            </a:extLst>
          </p:cNvPr>
          <p:cNvSpPr>
            <a:spLocks noGrp="1"/>
          </p:cNvSpPr>
          <p:nvPr>
            <p:ph type="title"/>
          </p:nvPr>
        </p:nvSpPr>
        <p:spPr/>
        <p:txBody>
          <a:bodyPr/>
          <a:lstStyle/>
          <a:p>
            <a:r>
              <a:rPr lang="en-US" dirty="0"/>
              <a:t>2. Use a classifier to make recommendation</a:t>
            </a:r>
          </a:p>
        </p:txBody>
      </p:sp>
      <p:sp>
        <p:nvSpPr>
          <p:cNvPr id="3" name="Content Placeholder 2">
            <a:extLst>
              <a:ext uri="{FF2B5EF4-FFF2-40B4-BE49-F238E27FC236}">
                <a16:creationId xmlns:a16="http://schemas.microsoft.com/office/drawing/2014/main" id="{A907CF6A-6795-4049-AC85-967F8599D8B2}"/>
              </a:ext>
            </a:extLst>
          </p:cNvPr>
          <p:cNvSpPr>
            <a:spLocks noGrp="1"/>
          </p:cNvSpPr>
          <p:nvPr>
            <p:ph idx="1"/>
          </p:nvPr>
        </p:nvSpPr>
        <p:spPr/>
        <p:txBody>
          <a:bodyPr/>
          <a:lstStyle/>
          <a:p>
            <a:pPr marL="0" indent="0">
              <a:buNone/>
            </a:pPr>
            <a:r>
              <a:rPr lang="en-US" dirty="0"/>
              <a:t>Advantages:</a:t>
            </a:r>
          </a:p>
          <a:p>
            <a:pPr lvl="1"/>
            <a:r>
              <a:rPr lang="en-US" dirty="0"/>
              <a:t>Involves personalization</a:t>
            </a:r>
          </a:p>
          <a:p>
            <a:pPr lvl="1"/>
            <a:r>
              <a:rPr lang="en-US" dirty="0"/>
              <a:t>It can work even if the users’ past history is short or not available</a:t>
            </a:r>
          </a:p>
          <a:p>
            <a:pPr marL="0" indent="0">
              <a:buNone/>
            </a:pPr>
            <a:endParaRPr lang="en-US" dirty="0"/>
          </a:p>
          <a:p>
            <a:pPr marL="0" indent="0">
              <a:buNone/>
            </a:pPr>
            <a:r>
              <a:rPr lang="en-US" dirty="0"/>
              <a:t>Disadvantages:</a:t>
            </a:r>
          </a:p>
          <a:p>
            <a:pPr lvl="1"/>
            <a:r>
              <a:rPr lang="en-US" dirty="0"/>
              <a:t>It is not used much in practice. </a:t>
            </a:r>
          </a:p>
          <a:p>
            <a:pPr lvl="1"/>
            <a:r>
              <a:rPr lang="en-US" dirty="0"/>
              <a:t>The features might actually not be available or even if they are, they may not be sufficient to make a good classifier.</a:t>
            </a:r>
          </a:p>
          <a:p>
            <a:pPr lvl="1"/>
            <a:r>
              <a:rPr lang="en-US" dirty="0"/>
              <a:t>As the number of users and items grow, making a good classifier will become exponentially difficult.</a:t>
            </a:r>
          </a:p>
        </p:txBody>
      </p:sp>
    </p:spTree>
    <p:extLst>
      <p:ext uri="{BB962C8B-B14F-4D97-AF65-F5344CB8AC3E}">
        <p14:creationId xmlns:p14="http://schemas.microsoft.com/office/powerpoint/2010/main" val="260352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1949-DDF9-0A4B-8765-0A7869C06BEE}"/>
              </a:ext>
            </a:extLst>
          </p:cNvPr>
          <p:cNvSpPr>
            <a:spLocks noGrp="1"/>
          </p:cNvSpPr>
          <p:nvPr>
            <p:ph type="title"/>
          </p:nvPr>
        </p:nvSpPr>
        <p:spPr/>
        <p:txBody>
          <a:bodyPr/>
          <a:lstStyle/>
          <a:p>
            <a:r>
              <a:rPr lang="en-US" dirty="0"/>
              <a:t>3. Recommendation Algorithms</a:t>
            </a:r>
          </a:p>
        </p:txBody>
      </p:sp>
      <p:sp>
        <p:nvSpPr>
          <p:cNvPr id="3" name="Content Placeholder 2">
            <a:extLst>
              <a:ext uri="{FF2B5EF4-FFF2-40B4-BE49-F238E27FC236}">
                <a16:creationId xmlns:a16="http://schemas.microsoft.com/office/drawing/2014/main" id="{7E5BA677-2BDD-C947-87F6-9C288A9782C3}"/>
              </a:ext>
            </a:extLst>
          </p:cNvPr>
          <p:cNvSpPr>
            <a:spLocks noGrp="1"/>
          </p:cNvSpPr>
          <p:nvPr>
            <p:ph idx="1"/>
          </p:nvPr>
        </p:nvSpPr>
        <p:spPr/>
        <p:txBody>
          <a:bodyPr/>
          <a:lstStyle/>
          <a:p>
            <a:pPr marL="0" indent="0">
              <a:buNone/>
            </a:pPr>
            <a:r>
              <a:rPr lang="en-US" dirty="0"/>
              <a:t>The two most common types of recommender systems are </a:t>
            </a:r>
            <a:r>
              <a:rPr lang="en-US" b="1" dirty="0"/>
              <a:t>Content-Based</a:t>
            </a:r>
            <a:r>
              <a:rPr lang="en-US" dirty="0"/>
              <a:t> and </a:t>
            </a:r>
            <a:r>
              <a:rPr lang="en-US" b="1" dirty="0"/>
              <a:t>Collaborative Filtering </a:t>
            </a:r>
            <a:r>
              <a:rPr lang="en-US" dirty="0"/>
              <a:t>(CF).</a:t>
            </a:r>
          </a:p>
          <a:p>
            <a:pPr lvl="1"/>
            <a:r>
              <a:rPr lang="en-US" b="1" dirty="0"/>
              <a:t>Content-based</a:t>
            </a:r>
            <a:r>
              <a:rPr lang="en-US" dirty="0"/>
              <a:t> recommender systems focus on the attributes of the items and give you recommendations based on the similarity between them.</a:t>
            </a:r>
          </a:p>
          <a:p>
            <a:pPr lvl="1"/>
            <a:r>
              <a:rPr lang="en-US" b="1" dirty="0"/>
              <a:t>Collaborative filtering </a:t>
            </a:r>
            <a:r>
              <a:rPr lang="en-US" dirty="0"/>
              <a:t>produces recommendations based on the knowledge of users’ attitude to items, that is it uses the “wisdom of the crowd” to recommend items.</a:t>
            </a:r>
          </a:p>
          <a:p>
            <a:pPr lvl="1"/>
            <a:endParaRPr lang="en-US" dirty="0"/>
          </a:p>
          <a:p>
            <a:pPr marL="0" indent="0">
              <a:buNone/>
            </a:pPr>
            <a:endParaRPr lang="en-US" dirty="0"/>
          </a:p>
        </p:txBody>
      </p:sp>
    </p:spTree>
    <p:extLst>
      <p:ext uri="{BB962C8B-B14F-4D97-AF65-F5344CB8AC3E}">
        <p14:creationId xmlns:p14="http://schemas.microsoft.com/office/powerpoint/2010/main" val="113579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9436D-BCCD-1048-A03E-D07764837012}"/>
              </a:ext>
            </a:extLst>
          </p:cNvPr>
          <p:cNvSpPr>
            <a:spLocks noGrp="1"/>
          </p:cNvSpPr>
          <p:nvPr>
            <p:ph idx="1"/>
          </p:nvPr>
        </p:nvSpPr>
        <p:spPr/>
        <p:txBody>
          <a:bodyPr/>
          <a:lstStyle/>
          <a:p>
            <a:r>
              <a:rPr lang="en-US" dirty="0"/>
              <a:t>In general, Collaborative Filtering (CF) is more commonly used than content-based systems because it usually gives better results and is relatively easy to understand (from an overall implementation perspective).</a:t>
            </a:r>
          </a:p>
          <a:p>
            <a:r>
              <a:rPr lang="en-US" dirty="0"/>
              <a:t>The algorithm has the ability to do feature learning on its own, which means that it can start to learn for itself what features to use.</a:t>
            </a:r>
          </a:p>
        </p:txBody>
      </p:sp>
      <p:sp>
        <p:nvSpPr>
          <p:cNvPr id="4" name="Title 1">
            <a:extLst>
              <a:ext uri="{FF2B5EF4-FFF2-40B4-BE49-F238E27FC236}">
                <a16:creationId xmlns:a16="http://schemas.microsoft.com/office/drawing/2014/main" id="{55FEEFD0-F4F1-6347-A40F-A9726B7CAC6D}"/>
              </a:ext>
            </a:extLst>
          </p:cNvPr>
          <p:cNvSpPr>
            <a:spLocks noGrp="1"/>
          </p:cNvSpPr>
          <p:nvPr>
            <p:ph type="title"/>
          </p:nvPr>
        </p:nvSpPr>
        <p:spPr/>
        <p:txBody>
          <a:bodyPr/>
          <a:lstStyle/>
          <a:p>
            <a:r>
              <a:rPr lang="en-US" dirty="0"/>
              <a:t>3. Recommendation Algorithms</a:t>
            </a:r>
            <a:br>
              <a:rPr lang="en-US" dirty="0"/>
            </a:br>
            <a:r>
              <a:rPr lang="en-US" sz="2800" dirty="0"/>
              <a:t>Collaborative Filtering (CF)</a:t>
            </a:r>
            <a:endParaRPr lang="en-US" dirty="0"/>
          </a:p>
        </p:txBody>
      </p:sp>
    </p:spTree>
    <p:extLst>
      <p:ext uri="{BB962C8B-B14F-4D97-AF65-F5344CB8AC3E}">
        <p14:creationId xmlns:p14="http://schemas.microsoft.com/office/powerpoint/2010/main" val="269928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567A3-C1E6-E341-84E1-DEC86F1EC843}"/>
              </a:ext>
            </a:extLst>
          </p:cNvPr>
          <p:cNvSpPr>
            <a:spLocks noGrp="1"/>
          </p:cNvSpPr>
          <p:nvPr>
            <p:ph idx="1"/>
          </p:nvPr>
        </p:nvSpPr>
        <p:spPr/>
        <p:txBody>
          <a:bodyPr/>
          <a:lstStyle/>
          <a:p>
            <a:r>
              <a:rPr lang="en-US" dirty="0"/>
              <a:t>CF can be divided into </a:t>
            </a:r>
            <a:r>
              <a:rPr lang="en-US" b="1" dirty="0"/>
              <a:t>Memory-Based Collaborative Filtering </a:t>
            </a:r>
            <a:r>
              <a:rPr lang="en-US" dirty="0"/>
              <a:t>and </a:t>
            </a:r>
            <a:r>
              <a:rPr lang="en-US" b="1" dirty="0"/>
              <a:t>Model-Based Collaborative Filtering</a:t>
            </a:r>
            <a:r>
              <a:rPr lang="en-US" dirty="0"/>
              <a:t>.</a:t>
            </a:r>
          </a:p>
        </p:txBody>
      </p:sp>
      <p:sp>
        <p:nvSpPr>
          <p:cNvPr id="4" name="Title 1">
            <a:extLst>
              <a:ext uri="{FF2B5EF4-FFF2-40B4-BE49-F238E27FC236}">
                <a16:creationId xmlns:a16="http://schemas.microsoft.com/office/drawing/2014/main" id="{9E68EDD9-5E01-8D46-B7D5-7ECAA3BF5A00}"/>
              </a:ext>
            </a:extLst>
          </p:cNvPr>
          <p:cNvSpPr>
            <a:spLocks noGrp="1"/>
          </p:cNvSpPr>
          <p:nvPr>
            <p:ph type="title"/>
          </p:nvPr>
        </p:nvSpPr>
        <p:spPr/>
        <p:txBody>
          <a:bodyPr/>
          <a:lstStyle/>
          <a:p>
            <a:r>
              <a:rPr lang="en-US" dirty="0"/>
              <a:t>3. Recommendation Algorithms</a:t>
            </a:r>
            <a:br>
              <a:rPr lang="en-US" dirty="0"/>
            </a:br>
            <a:r>
              <a:rPr lang="en-US" sz="2800" dirty="0"/>
              <a:t>Collaborative Filtering (CF)</a:t>
            </a:r>
            <a:endParaRPr lang="en-US" dirty="0"/>
          </a:p>
        </p:txBody>
      </p:sp>
    </p:spTree>
    <p:extLst>
      <p:ext uri="{BB962C8B-B14F-4D97-AF65-F5344CB8AC3E}">
        <p14:creationId xmlns:p14="http://schemas.microsoft.com/office/powerpoint/2010/main" val="248588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D7659-1B0B-614E-AB3E-BE822A64F9F2}"/>
              </a:ext>
            </a:extLst>
          </p:cNvPr>
          <p:cNvSpPr>
            <a:spLocks noGrp="1"/>
          </p:cNvSpPr>
          <p:nvPr>
            <p:ph idx="1"/>
          </p:nvPr>
        </p:nvSpPr>
        <p:spPr/>
        <p:txBody>
          <a:bodyPr/>
          <a:lstStyle/>
          <a:p>
            <a:pPr marL="0" indent="0">
              <a:buNone/>
            </a:pPr>
            <a:r>
              <a:rPr lang="en-US" dirty="0"/>
              <a:t>Memory-Based Collaborative Filtering approaches can be divided into two main sections: </a:t>
            </a:r>
            <a:r>
              <a:rPr lang="en-US" b="1" dirty="0"/>
              <a:t>user-item filtering</a:t>
            </a:r>
            <a:r>
              <a:rPr lang="en-US" dirty="0"/>
              <a:t> and </a:t>
            </a:r>
            <a:r>
              <a:rPr lang="en-US" b="1" dirty="0"/>
              <a:t>item-item filtering</a:t>
            </a:r>
            <a:r>
              <a:rPr lang="en-US" dirty="0"/>
              <a:t>.</a:t>
            </a:r>
          </a:p>
          <a:p>
            <a:r>
              <a:rPr lang="en-US" dirty="0"/>
              <a:t>A </a:t>
            </a:r>
            <a:r>
              <a:rPr lang="en-US" i="1" dirty="0"/>
              <a:t>user-item filtering</a:t>
            </a:r>
            <a:r>
              <a:rPr lang="en-US" dirty="0"/>
              <a:t> will take a particular user, find users that are similar to that user based on similarity of ratings, and recommend items that those similar users liked. “Users who liked this item also liked …”.</a:t>
            </a:r>
          </a:p>
          <a:p>
            <a:r>
              <a:rPr lang="en-US" i="1" dirty="0"/>
              <a:t>Item-item filtering</a:t>
            </a:r>
            <a:r>
              <a:rPr lang="en-US" dirty="0"/>
              <a:t> will take an item, find users who liked that item, and find other items that those users or similar users also liked. It takes items and outputs other items as recommendations. “Users who are similar to you also liked …”</a:t>
            </a:r>
          </a:p>
        </p:txBody>
      </p:sp>
      <p:sp>
        <p:nvSpPr>
          <p:cNvPr id="4" name="Title 1">
            <a:extLst>
              <a:ext uri="{FF2B5EF4-FFF2-40B4-BE49-F238E27FC236}">
                <a16:creationId xmlns:a16="http://schemas.microsoft.com/office/drawing/2014/main" id="{2991F2D4-A797-BC44-93D0-D98402B9230C}"/>
              </a:ext>
            </a:extLst>
          </p:cNvPr>
          <p:cNvSpPr>
            <a:spLocks noGrp="1"/>
          </p:cNvSpPr>
          <p:nvPr>
            <p:ph type="title"/>
          </p:nvPr>
        </p:nvSpPr>
        <p:spPr/>
        <p:txBody>
          <a:bodyPr>
            <a:normAutofit/>
          </a:bodyPr>
          <a:lstStyle/>
          <a:p>
            <a:r>
              <a:rPr lang="en-US" dirty="0"/>
              <a:t>3. Recommendation Algorithms</a:t>
            </a:r>
            <a:br>
              <a:rPr lang="en-US" dirty="0"/>
            </a:br>
            <a:r>
              <a:rPr lang="en-US" sz="2800" dirty="0"/>
              <a:t>Collaborative Filtering (CF) - Memory-Based Collaborative Filtering </a:t>
            </a:r>
          </a:p>
        </p:txBody>
      </p:sp>
    </p:spTree>
    <p:extLst>
      <p:ext uri="{BB962C8B-B14F-4D97-AF65-F5344CB8AC3E}">
        <p14:creationId xmlns:p14="http://schemas.microsoft.com/office/powerpoint/2010/main" val="380252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563</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Recommendation System</vt:lpstr>
      <vt:lpstr>What is Recommendation engines?</vt:lpstr>
      <vt:lpstr>Type of Recommendation Engines</vt:lpstr>
      <vt:lpstr>1. Recommend the most popular items</vt:lpstr>
      <vt:lpstr>2. Use a classifier to make recommendation</vt:lpstr>
      <vt:lpstr>3. Recommendation Algorithms</vt:lpstr>
      <vt:lpstr>3. Recommendation Algorithms Collaborative Filtering (CF)</vt:lpstr>
      <vt:lpstr>3. Recommendation Algorithms Collaborative Filtering (CF)</vt:lpstr>
      <vt:lpstr>3. Recommendation Algorithms Collaborative Filtering (CF) - Memory-Based Collaborative Filtering </vt:lpstr>
      <vt:lpstr>Book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dc:creator>Disha An</dc:creator>
  <cp:lastModifiedBy>Disha An</cp:lastModifiedBy>
  <cp:revision>11</cp:revision>
  <dcterms:created xsi:type="dcterms:W3CDTF">2019-03-03T19:09:08Z</dcterms:created>
  <dcterms:modified xsi:type="dcterms:W3CDTF">2020-03-13T00:20:37Z</dcterms:modified>
</cp:coreProperties>
</file>