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2" r:id="rId7"/>
    <p:sldId id="263" r:id="rId8"/>
    <p:sldId id="264" r:id="rId9"/>
    <p:sldId id="271" r:id="rId10"/>
    <p:sldId id="267" r:id="rId11"/>
    <p:sldId id="272" r:id="rId12"/>
    <p:sldId id="273" r:id="rId13"/>
    <p:sldId id="274" r:id="rId14"/>
    <p:sldId id="275" r:id="rId15"/>
    <p:sldId id="276" r:id="rId16"/>
    <p:sldId id="277" r:id="rId17"/>
    <p:sldId id="279" r:id="rId18"/>
    <p:sldId id="278" r:id="rId19"/>
    <p:sldId id="280" r:id="rId20"/>
    <p:sldId id="282" r:id="rId21"/>
    <p:sldId id="281" r:id="rId22"/>
    <p:sldId id="284" r:id="rId23"/>
    <p:sldId id="285" r:id="rId24"/>
    <p:sldId id="283" r:id="rId25"/>
    <p:sldId id="287" r:id="rId26"/>
    <p:sldId id="288" r:id="rId27"/>
    <p:sldId id="289" r:id="rId28"/>
    <p:sldId id="290" r:id="rId29"/>
    <p:sldId id="291" r:id="rId30"/>
    <p:sldId id="292" r:id="rId31"/>
    <p:sldId id="293" r:id="rId32"/>
    <p:sldId id="296" r:id="rId33"/>
    <p:sldId id="297"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6"/>
    <p:restoredTop sz="94664"/>
  </p:normalViewPr>
  <p:slideViewPr>
    <p:cSldViewPr snapToGrid="0" snapToObjects="1">
      <p:cViewPr varScale="1">
        <p:scale>
          <a:sx n="128" d="100"/>
          <a:sy n="128" d="100"/>
        </p:scale>
        <p:origin x="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85A7-10A8-9A4D-8D06-3A251CEC2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16198-1A7A-7A46-B118-C5A099757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890211-41B9-1C49-ABFF-C88453E7408D}"/>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5" name="Footer Placeholder 4">
            <a:extLst>
              <a:ext uri="{FF2B5EF4-FFF2-40B4-BE49-F238E27FC236}">
                <a16:creationId xmlns:a16="http://schemas.microsoft.com/office/drawing/2014/main" id="{4C4E8D0F-2DAA-E241-AF05-E08DB6E8D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ACAAF-1804-0F47-98EC-F82FA1B984A3}"/>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63433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D595-BFED-4C40-B2BA-EE70712ACA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3919B-96B1-BD42-882D-6709C4D025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A725B-9D5E-FC4E-9BEB-7429A5C139D4}"/>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5" name="Footer Placeholder 4">
            <a:extLst>
              <a:ext uri="{FF2B5EF4-FFF2-40B4-BE49-F238E27FC236}">
                <a16:creationId xmlns:a16="http://schemas.microsoft.com/office/drawing/2014/main" id="{CAD65BFC-72BD-9D43-8A2A-AC33C88E8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B9F81-22D7-8140-A7E4-DBD8C36F48F4}"/>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193588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5DE4E-5BB1-BB47-AB53-14979B3C3E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2F3BE-42A5-CE4B-959A-9FEE9CE7C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B0518-F447-C34B-8447-D326055C2108}"/>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5" name="Footer Placeholder 4">
            <a:extLst>
              <a:ext uri="{FF2B5EF4-FFF2-40B4-BE49-F238E27FC236}">
                <a16:creationId xmlns:a16="http://schemas.microsoft.com/office/drawing/2014/main" id="{618DD31D-8154-9A49-B7D2-969466D46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6E61C-D5D1-9441-9693-A036F39B41A1}"/>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25501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757D-8599-0A4B-9D7B-56A97C735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5C2E9-FD89-CF46-9BAE-762C8EE05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FE64B-02BF-2343-9C4B-4E94D4F3BE80}"/>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5" name="Footer Placeholder 4">
            <a:extLst>
              <a:ext uri="{FF2B5EF4-FFF2-40B4-BE49-F238E27FC236}">
                <a16:creationId xmlns:a16="http://schemas.microsoft.com/office/drawing/2014/main" id="{BF547019-F419-5140-BDD5-2A5999A9D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D3FD8-3362-664B-A845-89CB17148D5E}"/>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186728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9F2F-754C-CC40-8D41-F69FD5AAF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F9B407-E86E-8844-944D-48F49E9D9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B7FA0A-16B6-774A-8D4A-EC3E6A79A5FA}"/>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5" name="Footer Placeholder 4">
            <a:extLst>
              <a:ext uri="{FF2B5EF4-FFF2-40B4-BE49-F238E27FC236}">
                <a16:creationId xmlns:a16="http://schemas.microsoft.com/office/drawing/2014/main" id="{4C1012A4-DE4E-A54D-B0B6-3E8649408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7FE23-511B-794D-81AC-93D762E52E70}"/>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148500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E059-1DFF-E345-8B05-F01DF34E7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01738-50E6-1249-888F-3E5843135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CD2118-4F8D-5C47-9E48-FAAA32B2D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6461F2-DB4F-0A46-B4E6-EE2553714B38}"/>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6" name="Footer Placeholder 5">
            <a:extLst>
              <a:ext uri="{FF2B5EF4-FFF2-40B4-BE49-F238E27FC236}">
                <a16:creationId xmlns:a16="http://schemas.microsoft.com/office/drawing/2014/main" id="{02D1C90D-087D-024A-BC73-D47EC94F8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13DB3-E07A-F344-AB48-7C341534DC6E}"/>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188964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515C-77AC-A444-819E-43A591B8ED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53CE5-EB8F-C34D-AA62-652F9D514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9AF7B-76AB-964B-BD30-AE16FE425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B20353-1731-FE4A-8290-1519FA394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8EA99-E47E-184F-9A52-917B3332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C9BA8C-E9AD-3B47-BA52-5B5C8CF7A32F}"/>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8" name="Footer Placeholder 7">
            <a:extLst>
              <a:ext uri="{FF2B5EF4-FFF2-40B4-BE49-F238E27FC236}">
                <a16:creationId xmlns:a16="http://schemas.microsoft.com/office/drawing/2014/main" id="{BC2160FF-EFA3-E848-96F0-3C2F3617C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17E08-47E5-DB48-B03F-FF9A4516DE0C}"/>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402173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5C14-3E70-6048-90A5-6E1F686F98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F646C1-ED73-F348-8358-7652F51D69F8}"/>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4" name="Footer Placeholder 3">
            <a:extLst>
              <a:ext uri="{FF2B5EF4-FFF2-40B4-BE49-F238E27FC236}">
                <a16:creationId xmlns:a16="http://schemas.microsoft.com/office/drawing/2014/main" id="{EF0EF200-36F0-1F41-8735-2D00FE5C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7A41EF-9C0C-4D42-B9A7-753BF4946054}"/>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374563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9F035-4520-A24C-B255-B98438297160}"/>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3" name="Footer Placeholder 2">
            <a:extLst>
              <a:ext uri="{FF2B5EF4-FFF2-40B4-BE49-F238E27FC236}">
                <a16:creationId xmlns:a16="http://schemas.microsoft.com/office/drawing/2014/main" id="{EA8262BD-9764-B64F-BAC5-FC6D91E4C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1EE774-9B18-0A40-ACA8-FA1BEB5310FF}"/>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303807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2E6-F89E-E145-A738-4A13CD60A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C1BFD0-9A4E-7C4D-9BE9-DF125DC12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8C54C-0CD2-084B-B80B-112DC6088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CC1D5-61B0-494B-A70E-7F9CD19A1B08}"/>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6" name="Footer Placeholder 5">
            <a:extLst>
              <a:ext uri="{FF2B5EF4-FFF2-40B4-BE49-F238E27FC236}">
                <a16:creationId xmlns:a16="http://schemas.microsoft.com/office/drawing/2014/main" id="{A6AA5112-FCBB-0045-A6AF-956FB19F4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333F0-E16D-D04A-83CC-94D481004E97}"/>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247035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BFF7-2E76-E64F-86C0-EB74BC70A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A1ED4-27C0-EC48-80FE-C5406F118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EA6A0-116B-9A4C-B76B-81462D2D5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BB590-9118-A943-9697-7EBDB179F20B}"/>
              </a:ext>
            </a:extLst>
          </p:cNvPr>
          <p:cNvSpPr>
            <a:spLocks noGrp="1"/>
          </p:cNvSpPr>
          <p:nvPr>
            <p:ph type="dt" sz="half" idx="10"/>
          </p:nvPr>
        </p:nvSpPr>
        <p:spPr/>
        <p:txBody>
          <a:bodyPr/>
          <a:lstStyle/>
          <a:p>
            <a:fld id="{45F320A2-B2A3-7F42-9EDD-5E82A617B748}" type="datetimeFigureOut">
              <a:rPr lang="en-US" smtClean="0"/>
              <a:t>3/10/20</a:t>
            </a:fld>
            <a:endParaRPr lang="en-US"/>
          </a:p>
        </p:txBody>
      </p:sp>
      <p:sp>
        <p:nvSpPr>
          <p:cNvPr id="6" name="Footer Placeholder 5">
            <a:extLst>
              <a:ext uri="{FF2B5EF4-FFF2-40B4-BE49-F238E27FC236}">
                <a16:creationId xmlns:a16="http://schemas.microsoft.com/office/drawing/2014/main" id="{FB1304D8-6E87-F040-AF9E-D0706F0B4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3D3EF-8E2E-CE49-A91A-4E6C29B2A36A}"/>
              </a:ext>
            </a:extLst>
          </p:cNvPr>
          <p:cNvSpPr>
            <a:spLocks noGrp="1"/>
          </p:cNvSpPr>
          <p:nvPr>
            <p:ph type="sldNum" sz="quarter" idx="12"/>
          </p:nvPr>
        </p:nvSpPr>
        <p:spPr/>
        <p:txBody>
          <a:bodyPr/>
          <a:lstStyle/>
          <a:p>
            <a:fld id="{B55556EA-E972-094A-A747-2F5DF52332AA}" type="slidenum">
              <a:rPr lang="en-US" smtClean="0"/>
              <a:t>‹#›</a:t>
            </a:fld>
            <a:endParaRPr lang="en-US"/>
          </a:p>
        </p:txBody>
      </p:sp>
    </p:spTree>
    <p:extLst>
      <p:ext uri="{BB962C8B-B14F-4D97-AF65-F5344CB8AC3E}">
        <p14:creationId xmlns:p14="http://schemas.microsoft.com/office/powerpoint/2010/main" val="322791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248DF-929B-3C4A-A367-D1D0B9EB1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0FCF0B-0300-364B-A3EF-3BF521644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0D414-6511-BC4E-A48A-EF8701E06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320A2-B2A3-7F42-9EDD-5E82A617B748}" type="datetimeFigureOut">
              <a:rPr lang="en-US" smtClean="0"/>
              <a:t>3/10/20</a:t>
            </a:fld>
            <a:endParaRPr lang="en-US"/>
          </a:p>
        </p:txBody>
      </p:sp>
      <p:sp>
        <p:nvSpPr>
          <p:cNvPr id="5" name="Footer Placeholder 4">
            <a:extLst>
              <a:ext uri="{FF2B5EF4-FFF2-40B4-BE49-F238E27FC236}">
                <a16:creationId xmlns:a16="http://schemas.microsoft.com/office/drawing/2014/main" id="{0E46636F-D35E-B14A-9B79-8B4BEB74B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C0CB23-72D8-2841-AD0E-5D9827D51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556EA-E972-094A-A747-2F5DF52332AA}" type="slidenum">
              <a:rPr lang="en-US" smtClean="0"/>
              <a:t>‹#›</a:t>
            </a:fld>
            <a:endParaRPr lang="en-US"/>
          </a:p>
        </p:txBody>
      </p:sp>
    </p:spTree>
    <p:extLst>
      <p:ext uri="{BB962C8B-B14F-4D97-AF65-F5344CB8AC3E}">
        <p14:creationId xmlns:p14="http://schemas.microsoft.com/office/powerpoint/2010/main" val="280002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7EE7-2480-A845-A278-6F170F6279BE}"/>
              </a:ext>
            </a:extLst>
          </p:cNvPr>
          <p:cNvSpPr>
            <a:spLocks noGrp="1"/>
          </p:cNvSpPr>
          <p:nvPr>
            <p:ph type="ctrTitle"/>
          </p:nvPr>
        </p:nvSpPr>
        <p:spPr/>
        <p:txBody>
          <a:bodyPr/>
          <a:lstStyle/>
          <a:p>
            <a:r>
              <a:rPr lang="en-US" dirty="0"/>
              <a:t>Time Series</a:t>
            </a:r>
          </a:p>
        </p:txBody>
      </p:sp>
      <p:sp>
        <p:nvSpPr>
          <p:cNvPr id="3" name="Subtitle 2">
            <a:extLst>
              <a:ext uri="{FF2B5EF4-FFF2-40B4-BE49-F238E27FC236}">
                <a16:creationId xmlns:a16="http://schemas.microsoft.com/office/drawing/2014/main" id="{28937BA4-7EBE-8848-99A6-70865F2F1020}"/>
              </a:ext>
            </a:extLst>
          </p:cNvPr>
          <p:cNvSpPr>
            <a:spLocks noGrp="1"/>
          </p:cNvSpPr>
          <p:nvPr>
            <p:ph type="subTitle" idx="1"/>
          </p:nvPr>
        </p:nvSpPr>
        <p:spPr/>
        <p:txBody>
          <a:bodyPr/>
          <a:lstStyle/>
          <a:p>
            <a:r>
              <a:rPr lang="en-US" dirty="0" err="1"/>
              <a:t>Marlabs</a:t>
            </a:r>
            <a:endParaRPr lang="en-US" dirty="0"/>
          </a:p>
        </p:txBody>
      </p:sp>
    </p:spTree>
    <p:extLst>
      <p:ext uri="{BB962C8B-B14F-4D97-AF65-F5344CB8AC3E}">
        <p14:creationId xmlns:p14="http://schemas.microsoft.com/office/powerpoint/2010/main" val="254916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0380E0-9CBB-A949-9E6E-EA2CCE0C3E26}"/>
                  </a:ext>
                </a:extLst>
              </p:cNvPr>
              <p:cNvSpPr txBox="1"/>
              <p:nvPr/>
            </p:nvSpPr>
            <p:spPr>
              <a:xfrm>
                <a:off x="843023" y="1256306"/>
                <a:ext cx="10210459" cy="4186595"/>
              </a:xfrm>
              <a:prstGeom prst="rect">
                <a:avLst/>
              </a:prstGeom>
              <a:noFill/>
            </p:spPr>
            <p:txBody>
              <a:bodyPr wrap="square" rtlCol="0">
                <a:spAutoFit/>
              </a:bodyPr>
              <a:lstStyle/>
              <a:p>
                <a:r>
                  <a:rPr lang="en-US" sz="2400" dirty="0"/>
                  <a:t>Now imagine, you are sitting in another room and not able to see the girl.</a:t>
                </a:r>
              </a:p>
              <a:p>
                <a:r>
                  <a:rPr lang="en-US" sz="2400" dirty="0"/>
                  <a:t>If you want to predict the position of the girl with time. How accurate will you be?</a:t>
                </a:r>
              </a:p>
              <a:p>
                <a:endParaRPr lang="en-US" sz="2400" dirty="0"/>
              </a:p>
              <a:p>
                <a:pPr marL="457200" indent="-457200">
                  <a:buFont typeface="Arial" panose="020B0604020202020204" pitchFamily="34" charset="0"/>
                  <a:buChar char="•"/>
                </a:pPr>
                <a:r>
                  <a:rPr lang="en-US" sz="2400" dirty="0"/>
                  <a:t>At t = 0, you know where the girl is. At t = 1, she can only move to the around 8 squares, hence, your probability drops to 1/8 and it will keep on going down.</a:t>
                </a:r>
              </a:p>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𝐸𝑟𝑟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a:p>
                <a:pPr marL="457200" indent="-457200">
                  <a:buFont typeface="Arial" panose="020B0604020202020204" pitchFamily="34" charset="0"/>
                  <a:buChar char="•"/>
                </a:pPr>
                <a:r>
                  <a:rPr lang="en-US" sz="2400" dirty="0"/>
                  <a:t>Err(t) is the error at time t.</a:t>
                </a:r>
              </a:p>
              <a:p>
                <a:pPr marL="457200" indent="-457200">
                  <a:buFont typeface="Arial" panose="020B0604020202020204" pitchFamily="34" charset="0"/>
                  <a:buChar char="•"/>
                </a:pPr>
                <a:r>
                  <a:rPr lang="en-US" sz="2400" dirty="0"/>
                  <a:t>If we recursively fit in all the </a:t>
                </a:r>
                <a:r>
                  <a:rPr lang="en-US" sz="2400" dirty="0" err="1"/>
                  <a:t>Xs</a:t>
                </a:r>
                <a:r>
                  <a:rPr lang="en-US" sz="2400" dirty="0"/>
                  <a:t>, we will finally get the following equation:</a:t>
                </a:r>
              </a:p>
              <a:p>
                <a:pPr marL="457200" indent="-4572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𝑡</m:t>
                        </m:r>
                      </m:sup>
                      <m:e>
                        <m:r>
                          <a:rPr lang="en-US" sz="2400" b="0" i="1" smtClean="0">
                            <a:latin typeface="Cambria Math" panose="02040503050406030204" pitchFamily="18" charset="0"/>
                          </a:rPr>
                          <m:t>𝐸𝑟𝑟</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e>
                    </m:nary>
                  </m:oMath>
                </a14:m>
                <a:r>
                  <a:rPr lang="en-US" sz="2400" dirty="0"/>
                  <a:t> </a:t>
                </a:r>
              </a:p>
            </p:txBody>
          </p:sp>
        </mc:Choice>
        <mc:Fallback xmlns="">
          <p:sp>
            <p:nvSpPr>
              <p:cNvPr id="2" name="TextBox 1">
                <a:extLst>
                  <a:ext uri="{FF2B5EF4-FFF2-40B4-BE49-F238E27FC236}">
                    <a16:creationId xmlns:a16="http://schemas.microsoft.com/office/drawing/2014/main" id="{650380E0-9CBB-A949-9E6E-EA2CCE0C3E26}"/>
                  </a:ext>
                </a:extLst>
              </p:cNvPr>
              <p:cNvSpPr txBox="1">
                <a:spLocks noRot="1" noChangeAspect="1" noMove="1" noResize="1" noEditPoints="1" noAdjustHandles="1" noChangeArrowheads="1" noChangeShapeType="1" noTextEdit="1"/>
              </p:cNvSpPr>
              <p:nvPr/>
            </p:nvSpPr>
            <p:spPr>
              <a:xfrm>
                <a:off x="843023" y="1256306"/>
                <a:ext cx="10210459" cy="4186595"/>
              </a:xfrm>
              <a:prstGeom prst="rect">
                <a:avLst/>
              </a:prstGeom>
              <a:blipFill>
                <a:blip r:embed="rId2"/>
                <a:stretch>
                  <a:fillRect l="-745" t="-906" r="-870" b="-19940"/>
                </a:stretch>
              </a:blipFill>
            </p:spPr>
            <p:txBody>
              <a:bodyPr/>
              <a:lstStyle/>
              <a:p>
                <a:r>
                  <a:rPr lang="en-US">
                    <a:noFill/>
                  </a:rPr>
                  <a:t> </a:t>
                </a:r>
              </a:p>
            </p:txBody>
          </p:sp>
        </mc:Fallback>
      </mc:AlternateContent>
    </p:spTree>
    <p:extLst>
      <p:ext uri="{BB962C8B-B14F-4D97-AF65-F5344CB8AC3E}">
        <p14:creationId xmlns:p14="http://schemas.microsoft.com/office/powerpoint/2010/main" val="134015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F181-9628-B749-AC6F-9EDF7919CC24}"/>
              </a:ext>
            </a:extLst>
          </p:cNvPr>
          <p:cNvSpPr>
            <a:spLocks noGrp="1"/>
          </p:cNvSpPr>
          <p:nvPr>
            <p:ph type="title"/>
          </p:nvPr>
        </p:nvSpPr>
        <p:spPr/>
        <p:txBody>
          <a:bodyPr/>
          <a:lstStyle/>
          <a:p>
            <a:r>
              <a:rPr lang="en-US" dirty="0"/>
              <a:t>Validating Assumptions on Random Walk</a:t>
            </a:r>
          </a:p>
        </p:txBody>
      </p:sp>
      <p:sp>
        <p:nvSpPr>
          <p:cNvPr id="3" name="Content Placeholder 2">
            <a:extLst>
              <a:ext uri="{FF2B5EF4-FFF2-40B4-BE49-F238E27FC236}">
                <a16:creationId xmlns:a16="http://schemas.microsoft.com/office/drawing/2014/main" id="{CB4E01B8-D9C8-DC45-ABBE-A360AF5328A4}"/>
              </a:ext>
            </a:extLst>
          </p:cNvPr>
          <p:cNvSpPr>
            <a:spLocks noGrp="1"/>
          </p:cNvSpPr>
          <p:nvPr>
            <p:ph idx="1"/>
          </p:nvPr>
        </p:nvSpPr>
        <p:spPr/>
        <p:txBody>
          <a:bodyPr/>
          <a:lstStyle/>
          <a:p>
            <a:pPr marL="514350" indent="-514350">
              <a:buFont typeface="+mj-lt"/>
              <a:buAutoNum type="arabicPeriod"/>
            </a:pPr>
            <a:r>
              <a:rPr lang="en-US" dirty="0"/>
              <a:t>Is the mean constant?</a:t>
            </a:r>
          </a:p>
          <a:p>
            <a:pPr marL="514350" indent="-514350">
              <a:buFont typeface="+mj-lt"/>
              <a:buAutoNum type="arabicPeriod"/>
            </a:pPr>
            <a:endParaRPr lang="en-US" dirty="0"/>
          </a:p>
          <a:p>
            <a:pPr marL="457200" lvl="1" indent="0">
              <a:buNone/>
            </a:pPr>
            <a:endParaRPr lang="en-US" dirty="0"/>
          </a:p>
          <a:p>
            <a:pPr marL="457200" lvl="1" indent="0">
              <a:buNone/>
            </a:pPr>
            <a:r>
              <a:rPr lang="en-US" dirty="0"/>
              <a:t>The expectation of any error will be zero as it is random.</a:t>
            </a:r>
          </a:p>
          <a:p>
            <a:pPr marL="457200" lvl="1" indent="0">
              <a:buNone/>
            </a:pPr>
            <a:r>
              <a:rPr lang="en-US" dirty="0"/>
              <a:t>Hence, we get E[x(t)] = E[x(0)] = constant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7BD1DF4-1213-684E-B184-411FD8690F7B}"/>
                  </a:ext>
                </a:extLst>
              </p:cNvPr>
              <p:cNvSpPr/>
              <p:nvPr/>
            </p:nvSpPr>
            <p:spPr>
              <a:xfrm>
                <a:off x="1276991" y="2404076"/>
                <a:ext cx="2891561" cy="382412"/>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𝑡</m:t>
                        </m:r>
                      </m:sup>
                      <m:e>
                        <m:r>
                          <a:rPr lang="en-US" i="1">
                            <a:latin typeface="Cambria Math" panose="02040503050406030204" pitchFamily="18" charset="0"/>
                          </a:rPr>
                          <m:t>𝐸𝑟𝑟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e>
                    </m:nary>
                  </m:oMath>
                </a14:m>
                <a:r>
                  <a:rPr lang="en-US" dirty="0"/>
                  <a:t> </a:t>
                </a:r>
              </a:p>
            </p:txBody>
          </p:sp>
        </mc:Choice>
        <mc:Fallback xmlns="">
          <p:sp>
            <p:nvSpPr>
              <p:cNvPr id="4" name="Rectangle 3">
                <a:extLst>
                  <a:ext uri="{FF2B5EF4-FFF2-40B4-BE49-F238E27FC236}">
                    <a16:creationId xmlns:a16="http://schemas.microsoft.com/office/drawing/2014/main" id="{B7BD1DF4-1213-684E-B184-411FD8690F7B}"/>
                  </a:ext>
                </a:extLst>
              </p:cNvPr>
              <p:cNvSpPr>
                <a:spLocks noRot="1" noChangeAspect="1" noMove="1" noResize="1" noEditPoints="1" noAdjustHandles="1" noChangeArrowheads="1" noChangeShapeType="1" noTextEdit="1"/>
              </p:cNvSpPr>
              <p:nvPr/>
            </p:nvSpPr>
            <p:spPr>
              <a:xfrm>
                <a:off x="1276991" y="2404076"/>
                <a:ext cx="2891561" cy="382412"/>
              </a:xfrm>
              <a:prstGeom prst="rect">
                <a:avLst/>
              </a:prstGeom>
              <a:blipFill>
                <a:blip r:embed="rId2"/>
                <a:stretch>
                  <a:fillRect t="-103226" b="-161290"/>
                </a:stretch>
              </a:blipFill>
            </p:spPr>
            <p:txBody>
              <a:bodyPr/>
              <a:lstStyle/>
              <a:p>
                <a:r>
                  <a:rPr lang="en-US">
                    <a:noFill/>
                  </a:rPr>
                  <a:t> </a:t>
                </a:r>
              </a:p>
            </p:txBody>
          </p:sp>
        </mc:Fallback>
      </mc:AlternateContent>
    </p:spTree>
    <p:extLst>
      <p:ext uri="{BB962C8B-B14F-4D97-AF65-F5344CB8AC3E}">
        <p14:creationId xmlns:p14="http://schemas.microsoft.com/office/powerpoint/2010/main" val="155586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AF935-8ACC-8144-BC09-93AD69B2E3D0}"/>
              </a:ext>
            </a:extLst>
          </p:cNvPr>
          <p:cNvSpPr>
            <a:spLocks noGrp="1"/>
          </p:cNvSpPr>
          <p:nvPr>
            <p:ph idx="1"/>
          </p:nvPr>
        </p:nvSpPr>
        <p:spPr/>
        <p:txBody>
          <a:bodyPr/>
          <a:lstStyle/>
          <a:p>
            <a:pPr marL="0" indent="0">
              <a:buNone/>
            </a:pPr>
            <a:r>
              <a:rPr lang="en-US" dirty="0"/>
              <a:t>2. Is the variance constant?</a:t>
            </a:r>
          </a:p>
          <a:p>
            <a:pPr marL="0" indent="0">
              <a:buNone/>
            </a:pPr>
            <a:endParaRPr lang="en-US" dirty="0"/>
          </a:p>
          <a:p>
            <a:pPr marL="0" indent="0">
              <a:buNone/>
            </a:pPr>
            <a:endParaRPr lang="en-US" dirty="0"/>
          </a:p>
          <a:p>
            <a:pPr marL="457200" lvl="1" indent="0">
              <a:buNone/>
            </a:pPr>
            <a:r>
              <a:rPr lang="en-US" dirty="0"/>
              <a:t>Hence, we infer that the random walk is not a stationary process as it has a time variant variance.</a:t>
            </a:r>
          </a:p>
          <a:p>
            <a:pPr marL="457200" lvl="1" indent="0">
              <a:buNone/>
            </a:pPr>
            <a:r>
              <a:rPr lang="en-US" dirty="0"/>
              <a:t>Also, if we check the covariance, it is also dependent on time.</a:t>
            </a:r>
          </a:p>
          <a:p>
            <a:pPr marL="0" indent="0">
              <a:buNone/>
            </a:pPr>
            <a:endParaRPr lang="en-US" dirty="0"/>
          </a:p>
        </p:txBody>
      </p:sp>
      <p:sp>
        <p:nvSpPr>
          <p:cNvPr id="4" name="Title 1">
            <a:extLst>
              <a:ext uri="{FF2B5EF4-FFF2-40B4-BE49-F238E27FC236}">
                <a16:creationId xmlns:a16="http://schemas.microsoft.com/office/drawing/2014/main" id="{9108A398-0AB2-AA44-ADFE-FF3C5E5F75EA}"/>
              </a:ext>
            </a:extLst>
          </p:cNvPr>
          <p:cNvSpPr>
            <a:spLocks noGrp="1"/>
          </p:cNvSpPr>
          <p:nvPr>
            <p:ph type="title"/>
          </p:nvPr>
        </p:nvSpPr>
        <p:spPr/>
        <p:txBody>
          <a:bodyPr/>
          <a:lstStyle/>
          <a:p>
            <a:r>
              <a:rPr lang="en-US" dirty="0"/>
              <a:t>Validating Assumptions on Random Walk</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F9D7D7B-CE6F-334E-A207-0755BF16635B}"/>
                  </a:ext>
                </a:extLst>
              </p:cNvPr>
              <p:cNvSpPr/>
              <p:nvPr/>
            </p:nvSpPr>
            <p:spPr>
              <a:xfrm>
                <a:off x="1276991" y="2404076"/>
                <a:ext cx="5381794" cy="659411"/>
              </a:xfrm>
              <a:prstGeom prst="rect">
                <a:avLst/>
              </a:prstGeom>
            </p:spPr>
            <p:txBody>
              <a:bodyPr wrap="none">
                <a:spAutoFit/>
              </a:bodyPr>
              <a:lstStyle/>
              <a:p>
                <a:r>
                  <a:rPr lang="en-US" dirty="0"/>
                  <a:t>Var[</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𝑡</m:t>
                        </m:r>
                      </m:sup>
                      <m:e>
                        <m:r>
                          <a:rPr lang="en-US" i="1">
                            <a:latin typeface="Cambria Math" panose="02040503050406030204" pitchFamily="18" charset="0"/>
                          </a:rPr>
                          <m:t>𝐸𝑟𝑟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𝑉𝑎𝑟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𝐸𝑟𝑟</m:t>
                        </m:r>
                        <m:r>
                          <a:rPr lang="en-US" b="0" i="1" smtClean="0">
                            <a:latin typeface="Cambria Math" panose="02040503050406030204" pitchFamily="18" charset="0"/>
                            <a:ea typeface="Cambria Math" panose="02040503050406030204" pitchFamily="18" charset="0"/>
                          </a:rPr>
                          <m:t>)</m:t>
                        </m:r>
                      </m:e>
                    </m:nary>
                  </m:oMath>
                </a14:m>
                <a:endParaRPr lang="en-US" dirty="0"/>
              </a:p>
              <a:p>
                <a:r>
                  <a:rPr lang="en-US" dirty="0"/>
                  <a:t>Time dependent. </a:t>
                </a:r>
              </a:p>
            </p:txBody>
          </p:sp>
        </mc:Choice>
        <mc:Fallback xmlns="">
          <p:sp>
            <p:nvSpPr>
              <p:cNvPr id="5" name="Rectangle 4">
                <a:extLst>
                  <a:ext uri="{FF2B5EF4-FFF2-40B4-BE49-F238E27FC236}">
                    <a16:creationId xmlns:a16="http://schemas.microsoft.com/office/drawing/2014/main" id="{FF9D7D7B-CE6F-334E-A207-0755BF16635B}"/>
                  </a:ext>
                </a:extLst>
              </p:cNvPr>
              <p:cNvSpPr>
                <a:spLocks noRot="1" noChangeAspect="1" noMove="1" noResize="1" noEditPoints="1" noAdjustHandles="1" noChangeArrowheads="1" noChangeShapeType="1" noTextEdit="1"/>
              </p:cNvSpPr>
              <p:nvPr/>
            </p:nvSpPr>
            <p:spPr>
              <a:xfrm>
                <a:off x="1276991" y="2404076"/>
                <a:ext cx="5381794" cy="659411"/>
              </a:xfrm>
              <a:prstGeom prst="rect">
                <a:avLst/>
              </a:prstGeom>
              <a:blipFill>
                <a:blip r:embed="rId2"/>
                <a:stretch>
                  <a:fillRect l="-943" t="-60377" b="-52830"/>
                </a:stretch>
              </a:blipFill>
            </p:spPr>
            <p:txBody>
              <a:bodyPr/>
              <a:lstStyle/>
              <a:p>
                <a:r>
                  <a:rPr lang="en-US">
                    <a:noFill/>
                  </a:rPr>
                  <a:t> </a:t>
                </a:r>
              </a:p>
            </p:txBody>
          </p:sp>
        </mc:Fallback>
      </mc:AlternateContent>
    </p:spTree>
    <p:extLst>
      <p:ext uri="{BB962C8B-B14F-4D97-AF65-F5344CB8AC3E}">
        <p14:creationId xmlns:p14="http://schemas.microsoft.com/office/powerpoint/2010/main" val="259770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00C1-30D5-854C-A867-C69068845001}"/>
              </a:ext>
            </a:extLst>
          </p:cNvPr>
          <p:cNvSpPr>
            <a:spLocks noGrp="1"/>
          </p:cNvSpPr>
          <p:nvPr>
            <p:ph type="title"/>
          </p:nvPr>
        </p:nvSpPr>
        <p:spPr/>
        <p:txBody>
          <a:bodyPr/>
          <a:lstStyle/>
          <a:p>
            <a:r>
              <a:rPr lang="en-US" dirty="0"/>
              <a:t>Dickey Fuller Test of Stationarity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0DB761-E7B3-5C40-A60D-F46020F8CE9A}"/>
                  </a:ext>
                </a:extLst>
              </p:cNvPr>
              <p:cNvSpPr>
                <a:spLocks noGrp="1"/>
              </p:cNvSpPr>
              <p:nvPr>
                <p:ph idx="1"/>
              </p:nvPr>
            </p:nvSpPr>
            <p:spPr/>
            <p:txBody>
              <a:bodyPr/>
              <a:lstStyle/>
              <a:p>
                <a:r>
                  <a:rPr lang="en-US" dirty="0"/>
                  <a:t>Expectation of each side of the equation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𝐸𝑟𝑟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457200" lvl="1" indent="0">
                  <a:buNone/>
                </a:pPr>
                <a:r>
                  <a:rPr lang="en-US" dirty="0"/>
                  <a:t>The next x is being pulled down to </a:t>
                </a:r>
                <a14:m>
                  <m:oMath xmlns:m="http://schemas.openxmlformats.org/officeDocument/2006/math">
                    <m:r>
                      <a:rPr lang="en-US" b="0" i="1" smtClean="0">
                        <a:latin typeface="Cambria Math" panose="02040503050406030204" pitchFamily="18" charset="0"/>
                        <a:ea typeface="Cambria Math" panose="02040503050406030204" pitchFamily="18" charset="0"/>
                      </a:rPr>
                      <m:t>𝜌</m:t>
                    </m:r>
                  </m:oMath>
                </a14:m>
                <a:r>
                  <a:rPr lang="en-US" dirty="0"/>
                  <a:t> multiply last value of x.</a:t>
                </a:r>
              </a:p>
              <a:p>
                <a:pPr marL="457200" lvl="1" indent="0">
                  <a:buNone/>
                </a:pPr>
                <a:r>
                  <a:rPr lang="en-US" dirty="0"/>
                  <a:t>For instance, if x(t-1) = 1, E[x(t)] = 0.5 (for </a:t>
                </a:r>
                <a14:m>
                  <m:oMath xmlns:m="http://schemas.openxmlformats.org/officeDocument/2006/math">
                    <m:r>
                      <a:rPr lang="en-US" b="0" i="1" smtClean="0">
                        <a:latin typeface="Cambria Math" panose="02040503050406030204" pitchFamily="18" charset="0"/>
                        <a:ea typeface="Cambria Math" panose="02040503050406030204" pitchFamily="18" charset="0"/>
                      </a:rPr>
                      <m:t>𝜌</m:t>
                    </m:r>
                  </m:oMath>
                </a14:m>
                <a:r>
                  <a:rPr lang="en-US" dirty="0"/>
                  <a:t> = 0.5). Now, if X moves to any direction from zero, it is pulled back to zero in next step. The only component which can drive it even further is the error term. Error term is equally probable to go in either direction. </a:t>
                </a:r>
              </a:p>
              <a:p>
                <a:pPr marL="457200" lvl="1" indent="0">
                  <a:buNone/>
                </a:pPr>
                <a:r>
                  <a:rPr lang="en-US" dirty="0"/>
                  <a:t>When the </a:t>
                </a:r>
                <a14:m>
                  <m:oMath xmlns:m="http://schemas.openxmlformats.org/officeDocument/2006/math">
                    <m:r>
                      <a:rPr lang="en-US" b="0" i="1" smtClean="0">
                        <a:latin typeface="Cambria Math" panose="02040503050406030204" pitchFamily="18" charset="0"/>
                        <a:ea typeface="Cambria Math" panose="02040503050406030204" pitchFamily="18" charset="0"/>
                      </a:rPr>
                      <m:t>𝜌</m:t>
                    </m:r>
                  </m:oMath>
                </a14:m>
                <a:r>
                  <a:rPr lang="en-US" dirty="0"/>
                  <a:t> becomes 1, no force can pull the x down in the next step.</a:t>
                </a:r>
              </a:p>
              <a:p>
                <a:pPr marL="457200" lvl="1" indent="0">
                  <a:buNone/>
                </a:pPr>
                <a:r>
                  <a:rPr lang="en-US" dirty="0"/>
                  <a:t> </a:t>
                </a:r>
              </a:p>
            </p:txBody>
          </p:sp>
        </mc:Choice>
        <mc:Fallback xmlns="">
          <p:sp>
            <p:nvSpPr>
              <p:cNvPr id="3" name="Content Placeholder 2">
                <a:extLst>
                  <a:ext uri="{FF2B5EF4-FFF2-40B4-BE49-F238E27FC236}">
                    <a16:creationId xmlns:a16="http://schemas.microsoft.com/office/drawing/2014/main" id="{890DB761-E7B3-5C40-A60D-F46020F8CE9A}"/>
                  </a:ext>
                </a:extLst>
              </p:cNvPr>
              <p:cNvSpPr>
                <a:spLocks noGrp="1" noRot="1" noChangeAspect="1" noMove="1" noResize="1" noEditPoints="1" noAdjustHandles="1" noChangeArrowheads="1" noChangeShapeType="1" noTextEdit="1"/>
              </p:cNvSpPr>
              <p:nvPr>
                <p:ph idx="1"/>
              </p:nvPr>
            </p:nvSpPr>
            <p:spPr>
              <a:blipFill>
                <a:blip r:embed="rId2"/>
                <a:stretch>
                  <a:fillRect l="-965" t="-2632" r="-121"/>
                </a:stretch>
              </a:blipFill>
            </p:spPr>
            <p:txBody>
              <a:bodyPr/>
              <a:lstStyle/>
              <a:p>
                <a:r>
                  <a:rPr lang="en-US">
                    <a:noFill/>
                  </a:rPr>
                  <a:t> </a:t>
                </a:r>
              </a:p>
            </p:txBody>
          </p:sp>
        </mc:Fallback>
      </mc:AlternateContent>
    </p:spTree>
    <p:extLst>
      <p:ext uri="{BB962C8B-B14F-4D97-AF65-F5344CB8AC3E}">
        <p14:creationId xmlns:p14="http://schemas.microsoft.com/office/powerpoint/2010/main" val="352246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C3A0E3-B197-164F-B657-8FCD29F96BCF}"/>
                  </a:ext>
                </a:extLst>
              </p:cNvPr>
              <p:cNvSpPr>
                <a:spLocks noGrp="1"/>
              </p:cNvSpPr>
              <p:nvPr>
                <p:ph idx="1"/>
              </p:nvPr>
            </p:nvSpPr>
            <p:spPr/>
            <p:txBody>
              <a:bodyPr/>
              <a:lstStyle/>
              <a:p>
                <a:r>
                  <a:rPr lang="en-US" dirty="0"/>
                  <a:t>A small tweak which is made for our equation to convert it to a Dickey Fuller test from:</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𝐸𝑟𝑟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457200" lvl="1" indent="0">
                  <a:buNone/>
                </a:pPr>
                <a:endParaRPr lang="en-US" dirty="0"/>
              </a:p>
              <a:p>
                <a:pPr marL="457200" lvl="1" indent="0">
                  <a:buNone/>
                </a:pPr>
                <a:r>
                  <a:rPr lang="en-US" dirty="0"/>
                  <a:t>To:</a:t>
                </a:r>
              </a:p>
              <a:p>
                <a:pPr marL="457200" lvl="1" indent="0" algn="ctr">
                  <a:buNone/>
                </a:pPr>
                <a:r>
                  <a:rPr lang="en-US" dirty="0"/>
                  <a:t>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−1) × </m:t>
                    </m:r>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𝐸𝑟𝑟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p>
              <a:p>
                <a:pPr marL="457200" lvl="1" indent="0">
                  <a:buNone/>
                </a:pPr>
                <a:r>
                  <a:rPr lang="en-US" dirty="0"/>
                  <a:t>Test if </a:t>
                </a:r>
                <a14:m>
                  <m:oMath xmlns:m="http://schemas.openxmlformats.org/officeDocument/2006/math">
                    <m:r>
                      <a:rPr lang="en-US" b="0" i="1" smtClean="0">
                        <a:latin typeface="Cambria Math" panose="02040503050406030204" pitchFamily="18" charset="0"/>
                        <a:ea typeface="Cambria Math" panose="02040503050406030204" pitchFamily="18" charset="0"/>
                      </a:rPr>
                      <m:t>𝜌</m:t>
                    </m:r>
                  </m:oMath>
                </a14:m>
                <a:r>
                  <a:rPr lang="en-US" dirty="0"/>
                  <a:t> -1 is significantly different than 0 or not. If the null hypothesis gets rejected, then it’s stationary.</a:t>
                </a:r>
              </a:p>
              <a:p>
                <a:r>
                  <a:rPr lang="en-US" dirty="0"/>
                  <a:t>Stationary testing and converting a series into a stationary series are the most critical processes in a time series modelling. </a:t>
                </a:r>
                <a:endParaRPr lang="de-DE" dirty="0"/>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BAC3A0E3-B197-164F-B657-8FCD29F96BCF}"/>
                  </a:ext>
                </a:extLst>
              </p:cNvPr>
              <p:cNvSpPr>
                <a:spLocks noGrp="1" noRot="1" noChangeAspect="1" noMove="1" noResize="1" noEditPoints="1" noAdjustHandles="1" noChangeArrowheads="1" noChangeShapeType="1" noTextEdit="1"/>
              </p:cNvSpPr>
              <p:nvPr>
                <p:ph idx="1"/>
              </p:nvPr>
            </p:nvSpPr>
            <p:spPr>
              <a:blipFill>
                <a:blip r:embed="rId2"/>
                <a:stretch>
                  <a:fillRect l="-965" t="-2632" r="-168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4706783-AABF-314F-81EE-CB7794CF8AAC}"/>
              </a:ext>
            </a:extLst>
          </p:cNvPr>
          <p:cNvSpPr>
            <a:spLocks noGrp="1"/>
          </p:cNvSpPr>
          <p:nvPr>
            <p:ph type="title"/>
          </p:nvPr>
        </p:nvSpPr>
        <p:spPr/>
        <p:txBody>
          <a:bodyPr/>
          <a:lstStyle/>
          <a:p>
            <a:r>
              <a:rPr lang="en-US" dirty="0"/>
              <a:t>Dickey Fuller Test of Stationarity</a:t>
            </a:r>
          </a:p>
        </p:txBody>
      </p:sp>
    </p:spTree>
    <p:extLst>
      <p:ext uri="{BB962C8B-B14F-4D97-AF65-F5344CB8AC3E}">
        <p14:creationId xmlns:p14="http://schemas.microsoft.com/office/powerpoint/2010/main" val="226736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63ED-86FD-AB4F-9AD8-7A20020AA75C}"/>
              </a:ext>
            </a:extLst>
          </p:cNvPr>
          <p:cNvSpPr>
            <a:spLocks noGrp="1"/>
          </p:cNvSpPr>
          <p:nvPr>
            <p:ph type="title"/>
          </p:nvPr>
        </p:nvSpPr>
        <p:spPr/>
        <p:txBody>
          <a:bodyPr/>
          <a:lstStyle/>
          <a:p>
            <a:r>
              <a:rPr lang="en-US" dirty="0"/>
              <a:t>How to make a Time Series Stationary?</a:t>
            </a:r>
          </a:p>
        </p:txBody>
      </p:sp>
      <p:sp>
        <p:nvSpPr>
          <p:cNvPr id="3" name="Content Placeholder 2">
            <a:extLst>
              <a:ext uri="{FF2B5EF4-FFF2-40B4-BE49-F238E27FC236}">
                <a16:creationId xmlns:a16="http://schemas.microsoft.com/office/drawing/2014/main" id="{8B6FC231-F06E-B741-B2B0-D066B19CDFF8}"/>
              </a:ext>
            </a:extLst>
          </p:cNvPr>
          <p:cNvSpPr>
            <a:spLocks noGrp="1"/>
          </p:cNvSpPr>
          <p:nvPr>
            <p:ph idx="1"/>
          </p:nvPr>
        </p:nvSpPr>
        <p:spPr/>
        <p:txBody>
          <a:bodyPr/>
          <a:lstStyle/>
          <a:p>
            <a:r>
              <a:rPr lang="en-US" dirty="0"/>
              <a:t>Two Major Aspects:</a:t>
            </a:r>
          </a:p>
          <a:p>
            <a:pPr marL="457200" lvl="1" indent="0">
              <a:buNone/>
            </a:pPr>
            <a:r>
              <a:rPr lang="en-US" b="1" dirty="0"/>
              <a:t>Trend</a:t>
            </a:r>
            <a:r>
              <a:rPr lang="en-US" dirty="0"/>
              <a:t> – varying mean over time. For </a:t>
            </a:r>
            <a:r>
              <a:rPr lang="en-US" dirty="0" err="1"/>
              <a:t>eg</a:t>
            </a:r>
            <a:r>
              <a:rPr lang="en-US" dirty="0"/>
              <a:t>, in this case we saw that on average, the number of passengers was growing over time.</a:t>
            </a:r>
          </a:p>
          <a:p>
            <a:pPr marL="457200" lvl="1" indent="0">
              <a:buNone/>
            </a:pPr>
            <a:r>
              <a:rPr lang="en-US" b="1" dirty="0"/>
              <a:t>Seasonality</a:t>
            </a:r>
            <a:r>
              <a:rPr lang="en-US" dirty="0"/>
              <a:t> – variations at specific time-frames. </a:t>
            </a:r>
            <a:r>
              <a:rPr lang="en-US" dirty="0" err="1"/>
              <a:t>eg</a:t>
            </a:r>
            <a:r>
              <a:rPr lang="en-US" dirty="0"/>
              <a:t> people might have a tendency to buy cars in a particular month because of pay increment or festivals.</a:t>
            </a:r>
          </a:p>
          <a:p>
            <a:pPr marL="457200" lvl="1" indent="0">
              <a:buNone/>
            </a:pPr>
            <a:endParaRPr lang="en-US" dirty="0"/>
          </a:p>
        </p:txBody>
      </p:sp>
    </p:spTree>
    <p:extLst>
      <p:ext uri="{BB962C8B-B14F-4D97-AF65-F5344CB8AC3E}">
        <p14:creationId xmlns:p14="http://schemas.microsoft.com/office/powerpoint/2010/main" val="105663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7353-F142-BA42-BEA6-C261A5599D4F}"/>
              </a:ext>
            </a:extLst>
          </p:cNvPr>
          <p:cNvSpPr>
            <a:spLocks noGrp="1"/>
          </p:cNvSpPr>
          <p:nvPr>
            <p:ph type="title"/>
          </p:nvPr>
        </p:nvSpPr>
        <p:spPr/>
        <p:txBody>
          <a:bodyPr/>
          <a:lstStyle/>
          <a:p>
            <a:r>
              <a:rPr lang="en-US" dirty="0"/>
              <a:t>Estimating &amp; Eliminating Trend</a:t>
            </a:r>
          </a:p>
        </p:txBody>
      </p:sp>
      <p:sp>
        <p:nvSpPr>
          <p:cNvPr id="4" name="内容占位符 2">
            <a:extLst>
              <a:ext uri="{FF2B5EF4-FFF2-40B4-BE49-F238E27FC236}">
                <a16:creationId xmlns:a16="http://schemas.microsoft.com/office/drawing/2014/main" id="{F901EE44-6467-8745-A8CB-1B44ECF4D0D3}"/>
              </a:ext>
            </a:extLst>
          </p:cNvPr>
          <p:cNvSpPr>
            <a:spLocks noGrp="1"/>
          </p:cNvSpPr>
          <p:nvPr>
            <p:ph idx="1"/>
          </p:nvPr>
        </p:nvSpPr>
        <p:spPr/>
        <p:txBody>
          <a:bodyPr/>
          <a:lstStyle/>
          <a:p>
            <a:r>
              <a:rPr lang="en-US" dirty="0"/>
              <a:t>One of the first trick to reduce trend can be </a:t>
            </a:r>
            <a:r>
              <a:rPr lang="en-US" b="1" dirty="0"/>
              <a:t>transformation.</a:t>
            </a:r>
          </a:p>
          <a:p>
            <a:r>
              <a:rPr lang="en-US" dirty="0"/>
              <a:t>We can apply transformation which penalize higher values more than smaller values. These can be taking a log, square root, cube root, etc.</a:t>
            </a:r>
          </a:p>
        </p:txBody>
      </p:sp>
      <p:pic>
        <p:nvPicPr>
          <p:cNvPr id="5" name="图片 3">
            <a:extLst>
              <a:ext uri="{FF2B5EF4-FFF2-40B4-BE49-F238E27FC236}">
                <a16:creationId xmlns:a16="http://schemas.microsoft.com/office/drawing/2014/main" id="{E8883576-332E-0D45-A6AC-2493BABA1FC9}"/>
              </a:ext>
            </a:extLst>
          </p:cNvPr>
          <p:cNvPicPr>
            <a:picLocks noChangeAspect="1"/>
          </p:cNvPicPr>
          <p:nvPr/>
        </p:nvPicPr>
        <p:blipFill>
          <a:blip r:embed="rId2"/>
          <a:stretch>
            <a:fillRect/>
          </a:stretch>
        </p:blipFill>
        <p:spPr>
          <a:xfrm>
            <a:off x="2279039" y="3239370"/>
            <a:ext cx="8174355" cy="3618630"/>
          </a:xfrm>
          <a:prstGeom prst="rect">
            <a:avLst/>
          </a:prstGeom>
        </p:spPr>
      </p:pic>
    </p:spTree>
    <p:extLst>
      <p:ext uri="{BB962C8B-B14F-4D97-AF65-F5344CB8AC3E}">
        <p14:creationId xmlns:p14="http://schemas.microsoft.com/office/powerpoint/2010/main" val="134925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38444214-8418-DF4D-8897-923F1CE387DD}"/>
              </a:ext>
            </a:extLst>
          </p:cNvPr>
          <p:cNvSpPr txBox="1">
            <a:spLocks/>
          </p:cNvSpPr>
          <p:nvPr/>
        </p:nvSpPr>
        <p:spPr>
          <a:xfrm>
            <a:off x="838200" y="716437"/>
            <a:ext cx="10515600" cy="54605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Aggregation</a:t>
            </a:r>
            <a:r>
              <a:rPr lang="en-US" dirty="0"/>
              <a:t> – taking average for a time period like monthly/weekly averages</a:t>
            </a:r>
          </a:p>
          <a:p>
            <a:r>
              <a:rPr lang="en-US" b="1" dirty="0"/>
              <a:t>Smoothing</a:t>
            </a:r>
            <a:r>
              <a:rPr lang="en-US" dirty="0"/>
              <a:t> – taking rolling averages</a:t>
            </a:r>
          </a:p>
          <a:p>
            <a:r>
              <a:rPr lang="en-US" b="1" dirty="0"/>
              <a:t>Polynomial Fitting </a:t>
            </a:r>
            <a:r>
              <a:rPr lang="en-US" dirty="0"/>
              <a:t>– fit a regression model</a:t>
            </a:r>
          </a:p>
          <a:p>
            <a:endParaRPr lang="en-US" dirty="0"/>
          </a:p>
          <a:p>
            <a:endParaRPr lang="en-US" dirty="0"/>
          </a:p>
        </p:txBody>
      </p:sp>
    </p:spTree>
    <p:extLst>
      <p:ext uri="{BB962C8B-B14F-4D97-AF65-F5344CB8AC3E}">
        <p14:creationId xmlns:p14="http://schemas.microsoft.com/office/powerpoint/2010/main" val="3159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5400-312C-EA41-9F1D-FAC782ADBA53}"/>
              </a:ext>
            </a:extLst>
          </p:cNvPr>
          <p:cNvSpPr>
            <a:spLocks noGrp="1"/>
          </p:cNvSpPr>
          <p:nvPr>
            <p:ph type="title"/>
          </p:nvPr>
        </p:nvSpPr>
        <p:spPr/>
        <p:txBody>
          <a:bodyPr/>
          <a:lstStyle/>
          <a:p>
            <a:r>
              <a:rPr lang="en-US" dirty="0"/>
              <a:t>Moving Average</a:t>
            </a:r>
          </a:p>
        </p:txBody>
      </p:sp>
      <p:sp>
        <p:nvSpPr>
          <p:cNvPr id="3" name="Content Placeholder 2">
            <a:extLst>
              <a:ext uri="{FF2B5EF4-FFF2-40B4-BE49-F238E27FC236}">
                <a16:creationId xmlns:a16="http://schemas.microsoft.com/office/drawing/2014/main" id="{19177D6A-DFEA-2C42-B3C4-36A31240F925}"/>
              </a:ext>
            </a:extLst>
          </p:cNvPr>
          <p:cNvSpPr>
            <a:spLocks noGrp="1"/>
          </p:cNvSpPr>
          <p:nvPr>
            <p:ph idx="1"/>
          </p:nvPr>
        </p:nvSpPr>
        <p:spPr/>
        <p:txBody>
          <a:bodyPr/>
          <a:lstStyle/>
          <a:p>
            <a:r>
              <a:rPr lang="en-US" dirty="0"/>
              <a:t>Take average of k consecutive values depending on the frequency of time series.</a:t>
            </a:r>
          </a:p>
        </p:txBody>
      </p:sp>
      <p:pic>
        <p:nvPicPr>
          <p:cNvPr id="6" name="图片 4">
            <a:extLst>
              <a:ext uri="{FF2B5EF4-FFF2-40B4-BE49-F238E27FC236}">
                <a16:creationId xmlns:a16="http://schemas.microsoft.com/office/drawing/2014/main" id="{ED049B15-9546-FC47-8519-D25B6D17766C}"/>
              </a:ext>
            </a:extLst>
          </p:cNvPr>
          <p:cNvPicPr>
            <a:picLocks noChangeAspect="1"/>
          </p:cNvPicPr>
          <p:nvPr/>
        </p:nvPicPr>
        <p:blipFill>
          <a:blip r:embed="rId2"/>
          <a:stretch>
            <a:fillRect/>
          </a:stretch>
        </p:blipFill>
        <p:spPr>
          <a:xfrm>
            <a:off x="3261354" y="2647056"/>
            <a:ext cx="8092446" cy="3402585"/>
          </a:xfrm>
          <a:prstGeom prst="rect">
            <a:avLst/>
          </a:prstGeom>
        </p:spPr>
      </p:pic>
      <p:pic>
        <p:nvPicPr>
          <p:cNvPr id="7" name="Picture 6">
            <a:extLst>
              <a:ext uri="{FF2B5EF4-FFF2-40B4-BE49-F238E27FC236}">
                <a16:creationId xmlns:a16="http://schemas.microsoft.com/office/drawing/2014/main" id="{DB22F460-BEAA-344C-814C-F448CD0BB121}"/>
              </a:ext>
            </a:extLst>
          </p:cNvPr>
          <p:cNvPicPr>
            <a:picLocks noChangeAspect="1"/>
          </p:cNvPicPr>
          <p:nvPr/>
        </p:nvPicPr>
        <p:blipFill>
          <a:blip r:embed="rId3"/>
          <a:stretch>
            <a:fillRect/>
          </a:stretch>
        </p:blipFill>
        <p:spPr>
          <a:xfrm>
            <a:off x="6239301" y="540749"/>
            <a:ext cx="4724072" cy="995093"/>
          </a:xfrm>
          <a:prstGeom prst="rect">
            <a:avLst/>
          </a:prstGeom>
        </p:spPr>
      </p:pic>
    </p:spTree>
    <p:extLst>
      <p:ext uri="{BB962C8B-B14F-4D97-AF65-F5344CB8AC3E}">
        <p14:creationId xmlns:p14="http://schemas.microsoft.com/office/powerpoint/2010/main" val="141748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563CC-AC2A-3E4E-982A-004E0947D46A}"/>
              </a:ext>
            </a:extLst>
          </p:cNvPr>
          <p:cNvSpPr txBox="1">
            <a:spLocks/>
          </p:cNvSpPr>
          <p:nvPr/>
        </p:nvSpPr>
        <p:spPr>
          <a:xfrm>
            <a:off x="838200" y="393539"/>
            <a:ext cx="10515600" cy="1203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subtract this from the original series. Note that since we are taking average of last 12 values, rolling mean is not defined for first 11 values.</a:t>
            </a:r>
          </a:p>
        </p:txBody>
      </p:sp>
      <p:pic>
        <p:nvPicPr>
          <p:cNvPr id="3" name="图片 3">
            <a:extLst>
              <a:ext uri="{FF2B5EF4-FFF2-40B4-BE49-F238E27FC236}">
                <a16:creationId xmlns:a16="http://schemas.microsoft.com/office/drawing/2014/main" id="{3371B182-202F-A344-977F-262B8EE33538}"/>
              </a:ext>
            </a:extLst>
          </p:cNvPr>
          <p:cNvPicPr>
            <a:picLocks noChangeAspect="1"/>
          </p:cNvPicPr>
          <p:nvPr/>
        </p:nvPicPr>
        <p:blipFill>
          <a:blip r:embed="rId2"/>
          <a:stretch>
            <a:fillRect/>
          </a:stretch>
        </p:blipFill>
        <p:spPr>
          <a:xfrm>
            <a:off x="838200" y="1689875"/>
            <a:ext cx="7752080" cy="4605261"/>
          </a:xfrm>
          <a:prstGeom prst="rect">
            <a:avLst/>
          </a:prstGeom>
        </p:spPr>
      </p:pic>
      <p:sp>
        <p:nvSpPr>
          <p:cNvPr id="4" name="Content Placeholder 2">
            <a:extLst>
              <a:ext uri="{FF2B5EF4-FFF2-40B4-BE49-F238E27FC236}">
                <a16:creationId xmlns:a16="http://schemas.microsoft.com/office/drawing/2014/main" id="{E2C6CF8C-4F84-D443-87E0-17292082C094}"/>
              </a:ext>
            </a:extLst>
          </p:cNvPr>
          <p:cNvSpPr txBox="1">
            <a:spLocks/>
          </p:cNvSpPr>
          <p:nvPr/>
        </p:nvSpPr>
        <p:spPr>
          <a:xfrm>
            <a:off x="8590280" y="1689875"/>
            <a:ext cx="3002665" cy="3632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test statistic is </a:t>
            </a:r>
            <a:r>
              <a:rPr lang="en-US" b="1" dirty="0"/>
              <a:t>smaller than the 5% critical values</a:t>
            </a:r>
            <a:r>
              <a:rPr lang="en-US" dirty="0"/>
              <a:t> so we can say with 95% confidence that this is a stationary series.</a:t>
            </a:r>
          </a:p>
        </p:txBody>
      </p:sp>
    </p:spTree>
    <p:extLst>
      <p:ext uri="{BB962C8B-B14F-4D97-AF65-F5344CB8AC3E}">
        <p14:creationId xmlns:p14="http://schemas.microsoft.com/office/powerpoint/2010/main" val="390275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E4D4-BCA2-1D40-8749-89BC285FEB90}"/>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791294FC-4BE7-634D-BF25-226002B93312}"/>
              </a:ext>
            </a:extLst>
          </p:cNvPr>
          <p:cNvSpPr>
            <a:spLocks noGrp="1"/>
          </p:cNvSpPr>
          <p:nvPr>
            <p:ph idx="1"/>
          </p:nvPr>
        </p:nvSpPr>
        <p:spPr/>
        <p:txBody>
          <a:bodyPr/>
          <a:lstStyle/>
          <a:p>
            <a:r>
              <a:rPr lang="en-US" dirty="0"/>
              <a:t>What is Time Series?</a:t>
            </a:r>
          </a:p>
          <a:p>
            <a:r>
              <a:rPr lang="en-US" dirty="0"/>
              <a:t>Stationary Time Series</a:t>
            </a:r>
          </a:p>
          <a:p>
            <a:r>
              <a:rPr lang="en-US" dirty="0"/>
              <a:t>Random Walk</a:t>
            </a:r>
          </a:p>
          <a:p>
            <a:endParaRPr lang="en-US" dirty="0"/>
          </a:p>
        </p:txBody>
      </p:sp>
    </p:spTree>
    <p:extLst>
      <p:ext uri="{BB962C8B-B14F-4D97-AF65-F5344CB8AC3E}">
        <p14:creationId xmlns:p14="http://schemas.microsoft.com/office/powerpoint/2010/main" val="329180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0CC3-9DFF-C842-8FAC-89E81ECCC392}"/>
              </a:ext>
            </a:extLst>
          </p:cNvPr>
          <p:cNvSpPr>
            <a:spLocks noGrp="1"/>
          </p:cNvSpPr>
          <p:nvPr>
            <p:ph type="title"/>
          </p:nvPr>
        </p:nvSpPr>
        <p:spPr/>
        <p:txBody>
          <a:bodyPr/>
          <a:lstStyle/>
          <a:p>
            <a:r>
              <a:rPr lang="en-US" dirty="0"/>
              <a:t>Moving Average</a:t>
            </a:r>
          </a:p>
        </p:txBody>
      </p:sp>
      <p:sp>
        <p:nvSpPr>
          <p:cNvPr id="3" name="Content Placeholder 2">
            <a:extLst>
              <a:ext uri="{FF2B5EF4-FFF2-40B4-BE49-F238E27FC236}">
                <a16:creationId xmlns:a16="http://schemas.microsoft.com/office/drawing/2014/main" id="{777D8D63-0DBE-AE4D-BDA0-0D45483CE572}"/>
              </a:ext>
            </a:extLst>
          </p:cNvPr>
          <p:cNvSpPr>
            <a:spLocks noGrp="1"/>
          </p:cNvSpPr>
          <p:nvPr>
            <p:ph idx="1"/>
          </p:nvPr>
        </p:nvSpPr>
        <p:spPr/>
        <p:txBody>
          <a:bodyPr/>
          <a:lstStyle/>
          <a:p>
            <a:r>
              <a:rPr lang="en-US" dirty="0"/>
              <a:t>Drawback: the time-period has to be strictly defined.</a:t>
            </a:r>
          </a:p>
          <a:p>
            <a:r>
              <a:rPr lang="en-US" dirty="0"/>
              <a:t>Other approach:</a:t>
            </a:r>
          </a:p>
          <a:p>
            <a:pPr lvl="1"/>
            <a:r>
              <a:rPr lang="en-US" dirty="0"/>
              <a:t>Take weighted moving average where more recent values are given a higher weight.</a:t>
            </a:r>
          </a:p>
          <a:p>
            <a:pPr lvl="1"/>
            <a:r>
              <a:rPr lang="en-US" dirty="0"/>
              <a:t>Exponential weighted moving average where weights are assigned to all the previous values with a decay factor.</a:t>
            </a:r>
          </a:p>
          <a:p>
            <a:endParaRPr lang="en-US" dirty="0"/>
          </a:p>
        </p:txBody>
      </p:sp>
    </p:spTree>
    <p:extLst>
      <p:ext uri="{BB962C8B-B14F-4D97-AF65-F5344CB8AC3E}">
        <p14:creationId xmlns:p14="http://schemas.microsoft.com/office/powerpoint/2010/main" val="20874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a:extLst>
              <a:ext uri="{FF2B5EF4-FFF2-40B4-BE49-F238E27FC236}">
                <a16:creationId xmlns:a16="http://schemas.microsoft.com/office/drawing/2014/main" id="{35D946D7-ADD3-3848-827A-D43D38433729}"/>
              </a:ext>
            </a:extLst>
          </p:cNvPr>
          <p:cNvPicPr>
            <a:picLocks noChangeAspect="1"/>
          </p:cNvPicPr>
          <p:nvPr/>
        </p:nvPicPr>
        <p:blipFill>
          <a:blip r:embed="rId2"/>
          <a:stretch>
            <a:fillRect/>
          </a:stretch>
        </p:blipFill>
        <p:spPr>
          <a:xfrm>
            <a:off x="2986839" y="101155"/>
            <a:ext cx="5882372" cy="2592582"/>
          </a:xfrm>
          <a:prstGeom prst="rect">
            <a:avLst/>
          </a:prstGeom>
        </p:spPr>
      </p:pic>
      <p:pic>
        <p:nvPicPr>
          <p:cNvPr id="3" name="图片 4">
            <a:extLst>
              <a:ext uri="{FF2B5EF4-FFF2-40B4-BE49-F238E27FC236}">
                <a16:creationId xmlns:a16="http://schemas.microsoft.com/office/drawing/2014/main" id="{C0F2C5F8-DA81-2649-B629-C0A58EF9DE8D}"/>
              </a:ext>
            </a:extLst>
          </p:cNvPr>
          <p:cNvPicPr>
            <a:picLocks noChangeAspect="1"/>
          </p:cNvPicPr>
          <p:nvPr/>
        </p:nvPicPr>
        <p:blipFill>
          <a:blip r:embed="rId3"/>
          <a:stretch>
            <a:fillRect/>
          </a:stretch>
        </p:blipFill>
        <p:spPr>
          <a:xfrm>
            <a:off x="2487913" y="2773557"/>
            <a:ext cx="6880225" cy="3983288"/>
          </a:xfrm>
          <a:prstGeom prst="rect">
            <a:avLst/>
          </a:prstGeom>
        </p:spPr>
      </p:pic>
    </p:spTree>
    <p:extLst>
      <p:ext uri="{BB962C8B-B14F-4D97-AF65-F5344CB8AC3E}">
        <p14:creationId xmlns:p14="http://schemas.microsoft.com/office/powerpoint/2010/main" val="190018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5B182-877F-A346-9A94-9F8EA7675E20}"/>
              </a:ext>
            </a:extLst>
          </p:cNvPr>
          <p:cNvSpPr>
            <a:spLocks noGrp="1"/>
          </p:cNvSpPr>
          <p:nvPr>
            <p:ph idx="1"/>
          </p:nvPr>
        </p:nvSpPr>
        <p:spPr/>
        <p:txBody>
          <a:bodyPr/>
          <a:lstStyle/>
          <a:p>
            <a:r>
              <a:rPr lang="en-US" dirty="0"/>
              <a:t>Two ways of removing trend and seasonality:</a:t>
            </a:r>
          </a:p>
          <a:p>
            <a:pPr marL="914400" lvl="1" indent="-457200">
              <a:buFont typeface="+mj-lt"/>
              <a:buAutoNum type="arabicPeriod"/>
            </a:pPr>
            <a:r>
              <a:rPr lang="en-US" dirty="0"/>
              <a:t>Differencing – taking the difference with a particular time lag</a:t>
            </a:r>
          </a:p>
          <a:p>
            <a:pPr marL="914400" lvl="1" indent="-457200">
              <a:buFont typeface="+mj-lt"/>
              <a:buAutoNum type="arabicPeriod"/>
            </a:pPr>
            <a:r>
              <a:rPr lang="en-US" dirty="0"/>
              <a:t>Decomposition - modeling both trend and seasonality and removing them from the model.</a:t>
            </a:r>
          </a:p>
          <a:p>
            <a:pPr marL="914400" lvl="1" indent="-457200">
              <a:buFont typeface="+mj-lt"/>
              <a:buAutoNum type="arabicPeriod"/>
            </a:pPr>
            <a:endParaRPr lang="en-US" dirty="0"/>
          </a:p>
        </p:txBody>
      </p:sp>
      <p:sp>
        <p:nvSpPr>
          <p:cNvPr id="4" name="标题 1">
            <a:extLst>
              <a:ext uri="{FF2B5EF4-FFF2-40B4-BE49-F238E27FC236}">
                <a16:creationId xmlns:a16="http://schemas.microsoft.com/office/drawing/2014/main" id="{3B1831AB-C7CE-674F-8110-60D8F5841D1E}"/>
              </a:ext>
            </a:extLst>
          </p:cNvPr>
          <p:cNvSpPr>
            <a:spLocks noGrp="1"/>
          </p:cNvSpPr>
          <p:nvPr>
            <p:ph type="title"/>
          </p:nvPr>
        </p:nvSpPr>
        <p:spPr/>
        <p:txBody>
          <a:bodyPr/>
          <a:lstStyle/>
          <a:p>
            <a:r>
              <a:rPr lang="en-US" dirty="0"/>
              <a:t>Eliminating Trend and Seasonality</a:t>
            </a:r>
          </a:p>
        </p:txBody>
      </p:sp>
    </p:spTree>
    <p:extLst>
      <p:ext uri="{BB962C8B-B14F-4D97-AF65-F5344CB8AC3E}">
        <p14:creationId xmlns:p14="http://schemas.microsoft.com/office/powerpoint/2010/main" val="254823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A0FE6-D749-1848-9F54-2EEE2C2F3CBB}"/>
              </a:ext>
            </a:extLst>
          </p:cNvPr>
          <p:cNvSpPr>
            <a:spLocks noGrp="1"/>
          </p:cNvSpPr>
          <p:nvPr>
            <p:ph idx="1"/>
          </p:nvPr>
        </p:nvSpPr>
        <p:spPr>
          <a:xfrm>
            <a:off x="838200" y="1825625"/>
            <a:ext cx="2475760" cy="4351338"/>
          </a:xfrm>
        </p:spPr>
        <p:txBody>
          <a:bodyPr>
            <a:normAutofit fontScale="92500"/>
          </a:bodyPr>
          <a:lstStyle/>
          <a:p>
            <a:r>
              <a:rPr lang="en-US" dirty="0"/>
              <a:t>Differencing:</a:t>
            </a:r>
          </a:p>
          <a:p>
            <a:pPr marL="457200" lvl="1" indent="0">
              <a:buNone/>
            </a:pPr>
            <a:r>
              <a:rPr lang="en-US" dirty="0"/>
              <a:t>Take the difference of the observation at a particular instant with that at the previous instant.</a:t>
            </a:r>
          </a:p>
          <a:p>
            <a:pPr marL="457200" lvl="1" indent="0">
              <a:buNone/>
            </a:pPr>
            <a:r>
              <a:rPr lang="en-US" dirty="0"/>
              <a:t>First order differencing can be done in pandas as right:</a:t>
            </a:r>
          </a:p>
          <a:p>
            <a:pPr marL="457200" lvl="1" indent="0">
              <a:buNone/>
            </a:pPr>
            <a:endParaRPr lang="en-US" dirty="0"/>
          </a:p>
          <a:p>
            <a:pPr marL="457200" lvl="1" indent="0">
              <a:buNone/>
            </a:pPr>
            <a:endParaRPr lang="en-US" dirty="0"/>
          </a:p>
        </p:txBody>
      </p:sp>
      <p:sp>
        <p:nvSpPr>
          <p:cNvPr id="4" name="标题 1">
            <a:extLst>
              <a:ext uri="{FF2B5EF4-FFF2-40B4-BE49-F238E27FC236}">
                <a16:creationId xmlns:a16="http://schemas.microsoft.com/office/drawing/2014/main" id="{0D313B10-7EB1-754E-B5E7-82B893F64FD8}"/>
              </a:ext>
            </a:extLst>
          </p:cNvPr>
          <p:cNvSpPr>
            <a:spLocks noGrp="1"/>
          </p:cNvSpPr>
          <p:nvPr>
            <p:ph type="title"/>
          </p:nvPr>
        </p:nvSpPr>
        <p:spPr/>
        <p:txBody>
          <a:bodyPr/>
          <a:lstStyle/>
          <a:p>
            <a:r>
              <a:rPr lang="en-US" dirty="0"/>
              <a:t>Eliminating Trend and Seasonality</a:t>
            </a:r>
            <a:br>
              <a:rPr lang="en-US" dirty="0"/>
            </a:br>
            <a:r>
              <a:rPr lang="en-US" sz="2400" dirty="0"/>
              <a:t>1. Differencing</a:t>
            </a:r>
          </a:p>
        </p:txBody>
      </p:sp>
      <p:pic>
        <p:nvPicPr>
          <p:cNvPr id="5" name="图片 4">
            <a:extLst>
              <a:ext uri="{FF2B5EF4-FFF2-40B4-BE49-F238E27FC236}">
                <a16:creationId xmlns:a16="http://schemas.microsoft.com/office/drawing/2014/main" id="{C7852C56-E5C3-FE4C-BF78-C95B897E3383}"/>
              </a:ext>
            </a:extLst>
          </p:cNvPr>
          <p:cNvPicPr>
            <a:picLocks noChangeAspect="1"/>
          </p:cNvPicPr>
          <p:nvPr/>
        </p:nvPicPr>
        <p:blipFill rotWithShape="1">
          <a:blip r:embed="rId2"/>
          <a:srcRect t="22180"/>
          <a:stretch/>
        </p:blipFill>
        <p:spPr>
          <a:xfrm>
            <a:off x="3663950" y="2894029"/>
            <a:ext cx="8528050" cy="3748634"/>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02AD5CF1-CB3D-8E47-ABA6-A649ED04349C}"/>
              </a:ext>
            </a:extLst>
          </p:cNvPr>
          <p:cNvPicPr>
            <a:picLocks noChangeAspect="1"/>
          </p:cNvPicPr>
          <p:nvPr/>
        </p:nvPicPr>
        <p:blipFill>
          <a:blip r:embed="rId3"/>
          <a:stretch>
            <a:fillRect/>
          </a:stretch>
        </p:blipFill>
        <p:spPr>
          <a:xfrm>
            <a:off x="4153686" y="2132029"/>
            <a:ext cx="5562600" cy="762000"/>
          </a:xfrm>
          <a:prstGeom prst="rect">
            <a:avLst/>
          </a:prstGeom>
        </p:spPr>
      </p:pic>
    </p:spTree>
    <p:extLst>
      <p:ext uri="{BB962C8B-B14F-4D97-AF65-F5344CB8AC3E}">
        <p14:creationId xmlns:p14="http://schemas.microsoft.com/office/powerpoint/2010/main" val="315670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273D2FEC-84CE-794B-BE42-2BE4DCE58988}"/>
              </a:ext>
            </a:extLst>
          </p:cNvPr>
          <p:cNvPicPr>
            <a:picLocks noChangeAspect="1"/>
          </p:cNvPicPr>
          <p:nvPr/>
        </p:nvPicPr>
        <p:blipFill>
          <a:blip r:embed="rId2"/>
          <a:stretch>
            <a:fillRect/>
          </a:stretch>
        </p:blipFill>
        <p:spPr>
          <a:xfrm>
            <a:off x="363012" y="1031285"/>
            <a:ext cx="8419083" cy="5022275"/>
          </a:xfrm>
          <a:prstGeom prst="rect">
            <a:avLst/>
          </a:prstGeom>
        </p:spPr>
      </p:pic>
      <p:sp>
        <p:nvSpPr>
          <p:cNvPr id="3" name="TextBox 2">
            <a:extLst>
              <a:ext uri="{FF2B5EF4-FFF2-40B4-BE49-F238E27FC236}">
                <a16:creationId xmlns:a16="http://schemas.microsoft.com/office/drawing/2014/main" id="{1DCB92F4-9823-F547-BE42-E4483914C6E1}"/>
              </a:ext>
            </a:extLst>
          </p:cNvPr>
          <p:cNvSpPr txBox="1"/>
          <p:nvPr/>
        </p:nvSpPr>
        <p:spPr>
          <a:xfrm>
            <a:off x="8599651" y="1180618"/>
            <a:ext cx="3229337" cy="5262979"/>
          </a:xfrm>
          <a:prstGeom prst="rect">
            <a:avLst/>
          </a:prstGeom>
          <a:noFill/>
        </p:spPr>
        <p:txBody>
          <a:bodyPr wrap="square" rtlCol="0">
            <a:spAutoFit/>
          </a:bodyPr>
          <a:lstStyle/>
          <a:p>
            <a:r>
              <a:rPr lang="en-US" sz="2400" dirty="0">
                <a:solidFill>
                  <a:srgbClr val="080E14"/>
                </a:solidFill>
                <a:latin typeface="Calibri" panose="020F0502020204030204" pitchFamily="34" charset="0"/>
                <a:cs typeface="Calibri" panose="020F0502020204030204" pitchFamily="34" charset="0"/>
              </a:rPr>
              <a:t>The rolling mean and rolling </a:t>
            </a:r>
            <a:r>
              <a:rPr lang="en-US" sz="2400" dirty="0" err="1">
                <a:solidFill>
                  <a:srgbClr val="080E14"/>
                </a:solidFill>
                <a:latin typeface="Calibri" panose="020F0502020204030204" pitchFamily="34" charset="0"/>
                <a:cs typeface="Calibri" panose="020F0502020204030204" pitchFamily="34" charset="0"/>
              </a:rPr>
              <a:t>std</a:t>
            </a:r>
            <a:r>
              <a:rPr lang="en-US" sz="2400" dirty="0">
                <a:solidFill>
                  <a:srgbClr val="080E14"/>
                </a:solidFill>
                <a:latin typeface="Calibri" panose="020F0502020204030204" pitchFamily="34" charset="0"/>
                <a:cs typeface="Calibri" panose="020F0502020204030204" pitchFamily="34" charset="0"/>
              </a:rPr>
              <a:t> have small variations with time. </a:t>
            </a:r>
          </a:p>
          <a:p>
            <a:r>
              <a:rPr lang="en-US" sz="2400" dirty="0">
                <a:solidFill>
                  <a:srgbClr val="080E14"/>
                </a:solidFill>
                <a:latin typeface="Calibri" panose="020F0502020204030204" pitchFamily="34" charset="0"/>
                <a:cs typeface="Calibri" panose="020F0502020204030204" pitchFamily="34" charset="0"/>
              </a:rPr>
              <a:t>Also, the Dickey-Fuller test statistic is </a:t>
            </a:r>
            <a:r>
              <a:rPr lang="en-US" sz="2400" b="1" dirty="0">
                <a:solidFill>
                  <a:srgbClr val="333333"/>
                </a:solidFill>
                <a:latin typeface="Calibri" panose="020F0502020204030204" pitchFamily="34" charset="0"/>
                <a:cs typeface="Calibri" panose="020F0502020204030204" pitchFamily="34" charset="0"/>
              </a:rPr>
              <a:t>less than the 10% critical value</a:t>
            </a:r>
            <a:r>
              <a:rPr lang="en-US" sz="2400" dirty="0">
                <a:solidFill>
                  <a:srgbClr val="080E14"/>
                </a:solidFill>
                <a:latin typeface="Calibri" panose="020F0502020204030204" pitchFamily="34" charset="0"/>
                <a:cs typeface="Calibri" panose="020F0502020204030204" pitchFamily="34" charset="0"/>
              </a:rPr>
              <a:t>, thus the TS is stationary with 90% confidence. </a:t>
            </a:r>
          </a:p>
          <a:p>
            <a:r>
              <a:rPr lang="en-US" sz="2400" dirty="0">
                <a:latin typeface="Calibri" panose="020F0502020204030204" pitchFamily="34" charset="0"/>
                <a:cs typeface="Calibri" panose="020F0502020204030204" pitchFamily="34" charset="0"/>
              </a:rPr>
              <a:t>We can also take second or third order differences which might get even better results in certain applications. </a:t>
            </a:r>
          </a:p>
          <a:p>
            <a:endParaRPr lang="en-US" sz="2400" dirty="0">
              <a:latin typeface="Calibri" panose="020F0502020204030204" pitchFamily="34" charset="0"/>
              <a:cs typeface="Calibri" panose="020F0502020204030204" pitchFamily="34" charset="0"/>
            </a:endParaRPr>
          </a:p>
        </p:txBody>
      </p:sp>
      <p:sp>
        <p:nvSpPr>
          <p:cNvPr id="4" name="标题 1">
            <a:extLst>
              <a:ext uri="{FF2B5EF4-FFF2-40B4-BE49-F238E27FC236}">
                <a16:creationId xmlns:a16="http://schemas.microsoft.com/office/drawing/2014/main" id="{A200FA53-973F-7B4F-9380-EB1C286C368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Eliminating Trend and Seasonality</a:t>
            </a:r>
            <a:br>
              <a:rPr lang="en-US"/>
            </a:br>
            <a:r>
              <a:rPr lang="en-US" sz="2400"/>
              <a:t>1. Differencing</a:t>
            </a:r>
            <a:endParaRPr lang="en-US" sz="2400" dirty="0"/>
          </a:p>
        </p:txBody>
      </p:sp>
    </p:spTree>
    <p:extLst>
      <p:ext uri="{BB962C8B-B14F-4D97-AF65-F5344CB8AC3E}">
        <p14:creationId xmlns:p14="http://schemas.microsoft.com/office/powerpoint/2010/main" val="1085432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object&#10;&#10;Description automatically generated">
            <a:extLst>
              <a:ext uri="{FF2B5EF4-FFF2-40B4-BE49-F238E27FC236}">
                <a16:creationId xmlns:a16="http://schemas.microsoft.com/office/drawing/2014/main" id="{2EB96B49-D661-AF4C-8D37-0AF7668AC95A}"/>
              </a:ext>
            </a:extLst>
          </p:cNvPr>
          <p:cNvPicPr>
            <a:picLocks noGrp="1" noChangeAspect="1"/>
          </p:cNvPicPr>
          <p:nvPr>
            <p:ph idx="1"/>
          </p:nvPr>
        </p:nvPicPr>
        <p:blipFill>
          <a:blip r:embed="rId2"/>
          <a:stretch>
            <a:fillRect/>
          </a:stretch>
        </p:blipFill>
        <p:spPr>
          <a:xfrm>
            <a:off x="923042" y="1561977"/>
            <a:ext cx="6932494" cy="698886"/>
          </a:xfrm>
        </p:spPr>
      </p:pic>
      <p:sp>
        <p:nvSpPr>
          <p:cNvPr id="4" name="标题 1">
            <a:extLst>
              <a:ext uri="{FF2B5EF4-FFF2-40B4-BE49-F238E27FC236}">
                <a16:creationId xmlns:a16="http://schemas.microsoft.com/office/drawing/2014/main" id="{92F2E7AF-6BC8-694A-B2CE-E657E742BCFF}"/>
              </a:ext>
            </a:extLst>
          </p:cNvPr>
          <p:cNvSpPr>
            <a:spLocks noGrp="1"/>
          </p:cNvSpPr>
          <p:nvPr>
            <p:ph type="title"/>
          </p:nvPr>
        </p:nvSpPr>
        <p:spPr/>
        <p:txBody>
          <a:bodyPr/>
          <a:lstStyle/>
          <a:p>
            <a:r>
              <a:rPr lang="en-US" dirty="0"/>
              <a:t>Eliminating Trend and Seasonality</a:t>
            </a:r>
            <a:br>
              <a:rPr lang="en-US" dirty="0"/>
            </a:br>
            <a:r>
              <a:rPr lang="en-US" sz="2400" dirty="0"/>
              <a:t>2. Decomposing</a:t>
            </a:r>
          </a:p>
        </p:txBody>
      </p:sp>
      <p:pic>
        <p:nvPicPr>
          <p:cNvPr id="6" name="图片 4">
            <a:extLst>
              <a:ext uri="{FF2B5EF4-FFF2-40B4-BE49-F238E27FC236}">
                <a16:creationId xmlns:a16="http://schemas.microsoft.com/office/drawing/2014/main" id="{26B8E87C-0E26-2941-9D31-F507B262C8F5}"/>
              </a:ext>
            </a:extLst>
          </p:cNvPr>
          <p:cNvPicPr>
            <a:picLocks noChangeAspect="1"/>
          </p:cNvPicPr>
          <p:nvPr/>
        </p:nvPicPr>
        <p:blipFill>
          <a:blip r:embed="rId3"/>
          <a:stretch>
            <a:fillRect/>
          </a:stretch>
        </p:blipFill>
        <p:spPr>
          <a:xfrm>
            <a:off x="2751841" y="2260863"/>
            <a:ext cx="7033181" cy="4282087"/>
          </a:xfrm>
          <a:prstGeom prst="rect">
            <a:avLst/>
          </a:prstGeom>
        </p:spPr>
      </p:pic>
    </p:spTree>
    <p:extLst>
      <p:ext uri="{BB962C8B-B14F-4D97-AF65-F5344CB8AC3E}">
        <p14:creationId xmlns:p14="http://schemas.microsoft.com/office/powerpoint/2010/main" val="551398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1D0C-BC69-5D4F-BA55-619FB2FD69A9}"/>
              </a:ext>
            </a:extLst>
          </p:cNvPr>
          <p:cNvSpPr>
            <a:spLocks noGrp="1"/>
          </p:cNvSpPr>
          <p:nvPr>
            <p:ph type="title"/>
          </p:nvPr>
        </p:nvSpPr>
        <p:spPr/>
        <p:txBody>
          <a:bodyPr/>
          <a:lstStyle/>
          <a:p>
            <a:r>
              <a:rPr lang="en-US" dirty="0"/>
              <a:t>Forecasting a Time Series</a:t>
            </a:r>
          </a:p>
        </p:txBody>
      </p:sp>
      <p:sp>
        <p:nvSpPr>
          <p:cNvPr id="3" name="Content Placeholder 2">
            <a:extLst>
              <a:ext uri="{FF2B5EF4-FFF2-40B4-BE49-F238E27FC236}">
                <a16:creationId xmlns:a16="http://schemas.microsoft.com/office/drawing/2014/main" id="{87694DF9-2041-EF45-9CBA-8191E3593435}"/>
              </a:ext>
            </a:extLst>
          </p:cNvPr>
          <p:cNvSpPr>
            <a:spLocks noGrp="1"/>
          </p:cNvSpPr>
          <p:nvPr>
            <p:ph idx="1"/>
          </p:nvPr>
        </p:nvSpPr>
        <p:spPr/>
        <p:txBody>
          <a:bodyPr/>
          <a:lstStyle/>
          <a:p>
            <a:r>
              <a:rPr lang="en-US" dirty="0"/>
              <a:t>A </a:t>
            </a:r>
            <a:r>
              <a:rPr lang="en-US" b="1" dirty="0"/>
              <a:t>strict stationary series </a:t>
            </a:r>
            <a:r>
              <a:rPr lang="en-US" dirty="0"/>
              <a:t>with no dependence among the values:</a:t>
            </a:r>
          </a:p>
          <a:p>
            <a:pPr marL="457200" lvl="1" indent="0">
              <a:buNone/>
            </a:pPr>
            <a:r>
              <a:rPr lang="en-US" dirty="0"/>
              <a:t>This is a easy case wherein we can model the residuals as white noise. But this kind of situation is very rare.</a:t>
            </a:r>
          </a:p>
          <a:p>
            <a:pPr marL="457200" lvl="1" indent="0">
              <a:buNone/>
            </a:pPr>
            <a:endParaRPr lang="en-US" dirty="0"/>
          </a:p>
          <a:p>
            <a:r>
              <a:rPr lang="en-US" dirty="0"/>
              <a:t>A series with </a:t>
            </a:r>
            <a:r>
              <a:rPr lang="en-US" b="1" dirty="0"/>
              <a:t>significant dependence among values</a:t>
            </a:r>
            <a:r>
              <a:rPr lang="en-US" dirty="0"/>
              <a:t>:</a:t>
            </a:r>
          </a:p>
          <a:p>
            <a:pPr marL="457200" lvl="1" indent="0">
              <a:buNone/>
            </a:pPr>
            <a:r>
              <a:rPr lang="en-US" dirty="0"/>
              <a:t>In this case, we need to use some statistical models such as ARIMA to do the forecast.</a:t>
            </a:r>
          </a:p>
          <a:p>
            <a:pPr marL="0" indent="0">
              <a:buNone/>
            </a:pPr>
            <a:endParaRPr lang="en-US" dirty="0"/>
          </a:p>
          <a:p>
            <a:endParaRPr lang="en-US" dirty="0"/>
          </a:p>
        </p:txBody>
      </p:sp>
    </p:spTree>
    <p:extLst>
      <p:ext uri="{BB962C8B-B14F-4D97-AF65-F5344CB8AC3E}">
        <p14:creationId xmlns:p14="http://schemas.microsoft.com/office/powerpoint/2010/main" val="1789276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02124-B77A-4F39-B780-7DABA468D739}"/>
              </a:ext>
            </a:extLst>
          </p:cNvPr>
          <p:cNvSpPr>
            <a:spLocks noGrp="1"/>
          </p:cNvSpPr>
          <p:nvPr>
            <p:ph type="title"/>
          </p:nvPr>
        </p:nvSpPr>
        <p:spPr/>
        <p:txBody>
          <a:bodyPr/>
          <a:lstStyle/>
          <a:p>
            <a:r>
              <a:rPr lang="en-US" dirty="0"/>
              <a:t>ARIMA</a:t>
            </a:r>
          </a:p>
        </p:txBody>
      </p:sp>
      <p:sp>
        <p:nvSpPr>
          <p:cNvPr id="3" name="内容占位符 2">
            <a:extLst>
              <a:ext uri="{FF2B5EF4-FFF2-40B4-BE49-F238E27FC236}">
                <a16:creationId xmlns:a16="http://schemas.microsoft.com/office/drawing/2014/main" id="{D33473E7-A3A4-443E-B202-23D2AC0AFA80}"/>
              </a:ext>
            </a:extLst>
          </p:cNvPr>
          <p:cNvSpPr>
            <a:spLocks noGrp="1"/>
          </p:cNvSpPr>
          <p:nvPr>
            <p:ph idx="1"/>
          </p:nvPr>
        </p:nvSpPr>
        <p:spPr/>
        <p:txBody>
          <a:bodyPr>
            <a:normAutofit fontScale="92500" lnSpcReduction="10000"/>
          </a:bodyPr>
          <a:lstStyle/>
          <a:p>
            <a:r>
              <a:rPr lang="en-US" dirty="0"/>
              <a:t>ARIMA stands for </a:t>
            </a:r>
            <a:r>
              <a:rPr lang="en-US" b="1" dirty="0"/>
              <a:t>Auto-Regressive Integrated Moving Averages</a:t>
            </a:r>
            <a:r>
              <a:rPr lang="en-US" dirty="0"/>
              <a:t>. </a:t>
            </a:r>
          </a:p>
          <a:p>
            <a:r>
              <a:rPr lang="en-US" dirty="0"/>
              <a:t>The ARIMA forecasting for a stationary time series is nothing but a linear (like a linear regression) equation. </a:t>
            </a:r>
          </a:p>
          <a:p>
            <a:r>
              <a:rPr lang="en-US" dirty="0"/>
              <a:t>The predictors depend on the parameters (</a:t>
            </a:r>
            <a:r>
              <a:rPr lang="en-US" dirty="0" err="1"/>
              <a:t>p,d,q</a:t>
            </a:r>
            <a:r>
              <a:rPr lang="en-US" dirty="0"/>
              <a:t>) of the ARIMA model:</a:t>
            </a:r>
          </a:p>
          <a:p>
            <a:pPr lvl="1">
              <a:buFont typeface="Courier New" panose="02070309020205020404" pitchFamily="49" charset="0"/>
              <a:buChar char="o"/>
            </a:pPr>
            <a:r>
              <a:rPr lang="en-US" b="1" dirty="0"/>
              <a:t>Number of AR (Auto-Regressive) terms (p):</a:t>
            </a:r>
            <a:r>
              <a:rPr lang="en-US" dirty="0"/>
              <a:t> </a:t>
            </a:r>
            <a:r>
              <a:rPr lang="en-US" dirty="0">
                <a:highlight>
                  <a:srgbClr val="FFFF00"/>
                </a:highlight>
              </a:rPr>
              <a:t>AR terms are just lags of dependent variable. </a:t>
            </a:r>
            <a:r>
              <a:rPr lang="en-US" dirty="0"/>
              <a:t>For instance if p is 5, the predictors for x(t) will be x(t-1)….x(t-5).</a:t>
            </a:r>
          </a:p>
          <a:p>
            <a:pPr lvl="1">
              <a:buFont typeface="Courier New" panose="02070309020205020404" pitchFamily="49" charset="0"/>
              <a:buChar char="o"/>
            </a:pPr>
            <a:r>
              <a:rPr lang="en-US" b="1" dirty="0"/>
              <a:t>Number of MA (Moving Average) terms (q):</a:t>
            </a:r>
            <a:r>
              <a:rPr lang="en-US" dirty="0"/>
              <a:t> </a:t>
            </a:r>
            <a:r>
              <a:rPr lang="en-US" dirty="0">
                <a:highlight>
                  <a:srgbClr val="FFFF00"/>
                </a:highlight>
              </a:rPr>
              <a:t>MA terms are lagged forecast errors </a:t>
            </a:r>
            <a:r>
              <a:rPr lang="en-US" dirty="0"/>
              <a:t>in prediction equation. For instance if q is 5, the predictors for x(t) will be e(t-1)….e(t-5) where e(</a:t>
            </a:r>
            <a:r>
              <a:rPr lang="en-US" dirty="0" err="1"/>
              <a:t>i</a:t>
            </a:r>
            <a:r>
              <a:rPr lang="en-US" dirty="0"/>
              <a:t>) is the difference between the moving average at </a:t>
            </a:r>
            <a:r>
              <a:rPr lang="en-US" dirty="0" err="1"/>
              <a:t>i</a:t>
            </a:r>
            <a:r>
              <a:rPr lang="en-US" baseline="30000" dirty="0" err="1"/>
              <a:t>th</a:t>
            </a:r>
            <a:r>
              <a:rPr lang="en-US" dirty="0"/>
              <a:t> instant and actual value.</a:t>
            </a:r>
          </a:p>
          <a:p>
            <a:pPr lvl="1">
              <a:buFont typeface="Courier New" panose="02070309020205020404" pitchFamily="49" charset="0"/>
              <a:buChar char="o"/>
            </a:pPr>
            <a:r>
              <a:rPr lang="en-US" b="1" dirty="0"/>
              <a:t>Number of Differences (d):</a:t>
            </a:r>
            <a:r>
              <a:rPr lang="en-US" dirty="0"/>
              <a:t> </a:t>
            </a:r>
            <a:r>
              <a:rPr lang="en-US" dirty="0">
                <a:highlight>
                  <a:srgbClr val="FFFF00"/>
                </a:highlight>
              </a:rPr>
              <a:t>These are the number of non-seasonal differences</a:t>
            </a:r>
            <a:r>
              <a:rPr lang="en-US" dirty="0"/>
              <a:t>, i.e. in this case we took the first order difference. So either we can pass that variable and put d=0 or pass the original variable and put d=1. Both will generate same results.</a:t>
            </a:r>
          </a:p>
          <a:p>
            <a:endParaRPr lang="en-US" dirty="0"/>
          </a:p>
        </p:txBody>
      </p:sp>
    </p:spTree>
    <p:extLst>
      <p:ext uri="{BB962C8B-B14F-4D97-AF65-F5344CB8AC3E}">
        <p14:creationId xmlns:p14="http://schemas.microsoft.com/office/powerpoint/2010/main" val="930245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0C4E-9D83-1146-8D49-33035B708B8D}"/>
              </a:ext>
            </a:extLst>
          </p:cNvPr>
          <p:cNvSpPr>
            <a:spLocks noGrp="1"/>
          </p:cNvSpPr>
          <p:nvPr>
            <p:ph type="title"/>
          </p:nvPr>
        </p:nvSpPr>
        <p:spPr/>
        <p:txBody>
          <a:bodyPr/>
          <a:lstStyle/>
          <a:p>
            <a:r>
              <a:rPr lang="en-US" dirty="0"/>
              <a:t>AR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A2E4AB-CA24-1945-B059-D8E5323A0D2A}"/>
                  </a:ext>
                </a:extLst>
              </p:cNvPr>
              <p:cNvSpPr>
                <a:spLocks noGrp="1"/>
              </p:cNvSpPr>
              <p:nvPr>
                <p:ph idx="1"/>
              </p:nvPr>
            </p:nvSpPr>
            <p:spPr/>
            <p:txBody>
              <a:bodyPr>
                <a:normAutofit/>
              </a:bodyPr>
              <a:lstStyle/>
              <a:p>
                <a:r>
                  <a:rPr lang="en-US" sz="2400" dirty="0"/>
                  <a:t>The autoregressive process of order p or AR(p) is defined by the equation:</a:t>
                </a:r>
              </a:p>
              <a:p>
                <a:pPr marL="0" indent="0">
                  <a:buNone/>
                </a:pPr>
                <a14:m>
                  <m:oMathPara xmlns:m="http://schemas.openxmlformats.org/officeDocument/2006/math">
                    <m:oMathParaPr>
                      <m:jc m:val="center"/>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rPr>
                                <m:t>𝑡</m:t>
                              </m:r>
                            </m:sub>
                          </m:sSub>
                        </m:e>
                      </m:nary>
                    </m:oMath>
                  </m:oMathPara>
                </a14:m>
                <a:endParaRPr lang="en-US" sz="2400" dirty="0"/>
              </a:p>
              <a:p>
                <a:pPr marL="457200" lvl="1"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𝑡</m:t>
                        </m:r>
                      </m:sub>
                    </m:sSub>
                    <m:r>
                      <a:rPr lang="en-US"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N</m:t>
                    </m:r>
                    <m:d>
                      <m:dPr>
                        <m:ctrlPr>
                          <a:rPr lang="en-US" b="0" i="1" dirty="0" smtClean="0">
                            <a:latin typeface="Cambria Math" panose="02040503050406030204" pitchFamily="18" charset="0"/>
                            <a:ea typeface="Cambria Math" panose="02040503050406030204" pitchFamily="18" charset="0"/>
                          </a:rPr>
                        </m:ctrlPr>
                      </m:dPr>
                      <m:e>
                        <m:r>
                          <a:rPr lang="en-US" b="0" i="0" dirty="0" smtClean="0">
                            <a:latin typeface="Cambria Math" panose="02040503050406030204" pitchFamily="18" charset="0"/>
                            <a:ea typeface="Cambria Math" panose="02040503050406030204" pitchFamily="18" charset="0"/>
                          </a:rPr>
                          <m:t>0, 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ea typeface="Cambria Math" panose="02040503050406030204" pitchFamily="18" charset="0"/>
                              </a:rPr>
                              <m:t>2</m:t>
                            </m:r>
                          </m:sup>
                        </m:sSup>
                      </m:e>
                    </m:d>
                  </m:oMath>
                </a14:m>
                <a:endParaRPr lang="en-US" b="0" dirty="0">
                  <a:ea typeface="Cambria Math" panose="02040503050406030204" pitchFamily="18" charset="0"/>
                </a:endParaRPr>
              </a:p>
              <a:p>
                <a:pPr lvl="1">
                  <a:buFont typeface="Courier New" panose="02070309020205020404" pitchFamily="49" charset="0"/>
                  <a:buChar char="o"/>
                </a:pP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b="0" dirty="0">
                    <a:ea typeface="Cambria Math" panose="02040503050406030204"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b="0" baseline="-25000" dirty="0">
                    <a:ea typeface="Cambria Math" panose="02040503050406030204" pitchFamily="18" charset="0"/>
                  </a:rPr>
                  <a:t>1,</a:t>
                </a:r>
                <a:r>
                  <a:rPr lang="en-US" b="0"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b="0" baseline="-25000" dirty="0">
                    <a:ea typeface="Cambria Math" panose="02040503050406030204" pitchFamily="18" charset="0"/>
                  </a:rPr>
                  <a:t>2,</a:t>
                </a:r>
                <a:r>
                  <a:rPr lang="en-US" b="0" dirty="0">
                    <a:ea typeface="Cambria Math" panose="02040503050406030204"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b="0" baseline="-25000" dirty="0">
                    <a:ea typeface="Cambria Math" panose="02040503050406030204" pitchFamily="18" charset="0"/>
                  </a:rPr>
                  <a:t>p</a:t>
                </a:r>
                <a:r>
                  <a:rPr lang="en-US" b="0" dirty="0">
                    <a:ea typeface="Cambria Math" panose="02040503050406030204" pitchFamily="18" charset="0"/>
                  </a:rPr>
                  <a:t> ) is the vector of model coefficients and p is a non-negative integer.</a:t>
                </a:r>
              </a:p>
              <a:p>
                <a:r>
                  <a:rPr lang="en-US" sz="2400" dirty="0">
                    <a:ea typeface="Cambria Math" panose="02040503050406030204" pitchFamily="18" charset="0"/>
                  </a:rPr>
                  <a:t>The AR model establishes that a realization at time t is a linear combination of the p previous realization plus some noise term.</a:t>
                </a:r>
              </a:p>
              <a:p>
                <a:r>
                  <a:rPr lang="en-US" sz="2400" b="0" dirty="0">
                    <a:ea typeface="Cambria Math" panose="02040503050406030204" pitchFamily="18" charset="0"/>
                  </a:rPr>
                  <a:t>For p =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b="0" dirty="0">
                    <a:ea typeface="Cambria Math" panose="02040503050406030204" pitchFamily="18"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𝑡</m:t>
                        </m:r>
                      </m:sub>
                    </m:sSub>
                  </m:oMath>
                </a14:m>
                <a:r>
                  <a:rPr lang="en-US" sz="2400" b="0" dirty="0">
                    <a:ea typeface="Cambria Math" panose="02040503050406030204" pitchFamily="18" charset="0"/>
                  </a:rPr>
                  <a:t> and there is no autoregression term.</a:t>
                </a:r>
              </a:p>
            </p:txBody>
          </p:sp>
        </mc:Choice>
        <mc:Fallback xmlns="">
          <p:sp>
            <p:nvSpPr>
              <p:cNvPr id="3" name="Content Placeholder 2">
                <a:extLst>
                  <a:ext uri="{FF2B5EF4-FFF2-40B4-BE49-F238E27FC236}">
                    <a16:creationId xmlns:a16="http://schemas.microsoft.com/office/drawing/2014/main" id="{D3A2E4AB-CA24-1945-B059-D8E5323A0D2A}"/>
                  </a:ext>
                </a:extLst>
              </p:cNvPr>
              <p:cNvSpPr>
                <a:spLocks noGrp="1" noRot="1" noChangeAspect="1" noMove="1" noResize="1" noEditPoints="1" noAdjustHandles="1" noChangeArrowheads="1" noChangeShapeType="1" noTextEdit="1"/>
              </p:cNvSpPr>
              <p:nvPr>
                <p:ph idx="1"/>
              </p:nvPr>
            </p:nvSpPr>
            <p:spPr>
              <a:blipFill>
                <a:blip r:embed="rId2"/>
                <a:stretch>
                  <a:fillRect l="-724" t="-21637" r="-1448"/>
                </a:stretch>
              </a:blipFill>
            </p:spPr>
            <p:txBody>
              <a:bodyPr/>
              <a:lstStyle/>
              <a:p>
                <a:r>
                  <a:rPr lang="en-US">
                    <a:noFill/>
                  </a:rPr>
                  <a:t> </a:t>
                </a:r>
              </a:p>
            </p:txBody>
          </p:sp>
        </mc:Fallback>
      </mc:AlternateContent>
    </p:spTree>
    <p:extLst>
      <p:ext uri="{BB962C8B-B14F-4D97-AF65-F5344CB8AC3E}">
        <p14:creationId xmlns:p14="http://schemas.microsoft.com/office/powerpoint/2010/main" val="911537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673F-3225-4E40-A024-8556D091532B}"/>
              </a:ext>
            </a:extLst>
          </p:cNvPr>
          <p:cNvSpPr>
            <a:spLocks noGrp="1"/>
          </p:cNvSpPr>
          <p:nvPr>
            <p:ph type="title"/>
          </p:nvPr>
        </p:nvSpPr>
        <p:spPr/>
        <p:txBody>
          <a:bodyPr/>
          <a:lstStyle/>
          <a:p>
            <a:r>
              <a:rPr lang="en-US" dirty="0"/>
              <a:t>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507B9-9F1C-474B-B648-A90CF4E6A52B}"/>
                  </a:ext>
                </a:extLst>
              </p:cNvPr>
              <p:cNvSpPr>
                <a:spLocks noGrp="1"/>
              </p:cNvSpPr>
              <p:nvPr>
                <p:ph idx="1"/>
              </p:nvPr>
            </p:nvSpPr>
            <p:spPr/>
            <p:txBody>
              <a:bodyPr/>
              <a:lstStyle/>
              <a:p>
                <a:r>
                  <a:rPr lang="en-US" dirty="0"/>
                  <a:t>The moving average process of order q or MA(q) is defined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𝑡</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b="0" i="1" smtClean="0">
                              <a:latin typeface="Cambria Math" panose="02040503050406030204" pitchFamily="18" charset="0"/>
                            </a:rPr>
                            <m:t>𝑞</m:t>
                          </m:r>
                        </m:sup>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sub>
                          </m:sSub>
                        </m:e>
                      </m:nary>
                    </m:oMath>
                  </m:oMathPara>
                </a14:m>
                <a:endParaRPr lang="en-US" dirty="0"/>
              </a:p>
              <a:p>
                <a:pPr marL="457200" lvl="1" indent="0">
                  <a:buNone/>
                </a:pPr>
                <a:r>
                  <a:rPr lang="en-US" dirty="0"/>
                  <a:t>Under this model, the observed process depends on previous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𝑡</m:t>
                        </m:r>
                      </m:sub>
                    </m:sSub>
                  </m:oMath>
                </a14:m>
                <a:r>
                  <a:rPr lang="en-US" dirty="0"/>
                  <a:t>’s.</a:t>
                </a:r>
              </a:p>
              <a:p>
                <a:r>
                  <a:rPr lang="en-US" dirty="0"/>
                  <a:t>MA(q) can define correlated noise structure in our data and goes beyond the traditional assumption where errors are </a:t>
                </a:r>
                <a:r>
                  <a:rPr lang="en-US" dirty="0" err="1"/>
                  <a:t>iid</a:t>
                </a:r>
                <a:r>
                  <a:rPr lang="en-US" dirty="0"/>
                  <a:t>.</a:t>
                </a:r>
              </a:p>
            </p:txBody>
          </p:sp>
        </mc:Choice>
        <mc:Fallback xmlns="">
          <p:sp>
            <p:nvSpPr>
              <p:cNvPr id="3" name="Content Placeholder 2">
                <a:extLst>
                  <a:ext uri="{FF2B5EF4-FFF2-40B4-BE49-F238E27FC236}">
                    <a16:creationId xmlns:a16="http://schemas.microsoft.com/office/drawing/2014/main" id="{4A3507B9-9F1C-474B-B648-A90CF4E6A52B}"/>
                  </a:ext>
                </a:extLst>
              </p:cNvPr>
              <p:cNvSpPr>
                <a:spLocks noGrp="1" noRot="1" noChangeAspect="1" noMove="1" noResize="1" noEditPoints="1" noAdjustHandles="1" noChangeArrowheads="1" noChangeShapeType="1" noTextEdit="1"/>
              </p:cNvSpPr>
              <p:nvPr>
                <p:ph idx="1"/>
              </p:nvPr>
            </p:nvSpPr>
            <p:spPr>
              <a:blipFill>
                <a:blip r:embed="rId2"/>
                <a:stretch>
                  <a:fillRect l="-965" t="-24854"/>
                </a:stretch>
              </a:blipFill>
            </p:spPr>
            <p:txBody>
              <a:bodyPr/>
              <a:lstStyle/>
              <a:p>
                <a:r>
                  <a:rPr lang="en-US">
                    <a:noFill/>
                  </a:rPr>
                  <a:t> </a:t>
                </a:r>
              </a:p>
            </p:txBody>
          </p:sp>
        </mc:Fallback>
      </mc:AlternateContent>
    </p:spTree>
    <p:extLst>
      <p:ext uri="{BB962C8B-B14F-4D97-AF65-F5344CB8AC3E}">
        <p14:creationId xmlns:p14="http://schemas.microsoft.com/office/powerpoint/2010/main" val="237627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7C7F-1BF8-9942-9462-48333616EBB9}"/>
              </a:ext>
            </a:extLst>
          </p:cNvPr>
          <p:cNvSpPr>
            <a:spLocks noGrp="1"/>
          </p:cNvSpPr>
          <p:nvPr>
            <p:ph type="title"/>
          </p:nvPr>
        </p:nvSpPr>
        <p:spPr/>
        <p:txBody>
          <a:bodyPr/>
          <a:lstStyle/>
          <a:p>
            <a:r>
              <a:rPr lang="en-US" dirty="0"/>
              <a:t>What is Time Series?</a:t>
            </a:r>
          </a:p>
        </p:txBody>
      </p:sp>
      <p:sp>
        <p:nvSpPr>
          <p:cNvPr id="3" name="Content Placeholder 2">
            <a:extLst>
              <a:ext uri="{FF2B5EF4-FFF2-40B4-BE49-F238E27FC236}">
                <a16:creationId xmlns:a16="http://schemas.microsoft.com/office/drawing/2014/main" id="{948BC2FE-31C7-E542-9821-4A24F69D323B}"/>
              </a:ext>
            </a:extLst>
          </p:cNvPr>
          <p:cNvSpPr>
            <a:spLocks noGrp="1"/>
          </p:cNvSpPr>
          <p:nvPr>
            <p:ph idx="1"/>
          </p:nvPr>
        </p:nvSpPr>
        <p:spPr/>
        <p:txBody>
          <a:bodyPr/>
          <a:lstStyle/>
          <a:p>
            <a:r>
              <a:rPr lang="en-US" dirty="0"/>
              <a:t>Time series involves working on time (years, days, hours, minutes) based data, to derive hidden insights to make informed decision making.</a:t>
            </a:r>
          </a:p>
          <a:p>
            <a:r>
              <a:rPr lang="en-US" dirty="0"/>
              <a:t> Most of business houses work on time series data to analyze sales number for the next year, website traffic, competition position and much more.</a:t>
            </a:r>
          </a:p>
          <a:p>
            <a:endParaRPr lang="en-US" dirty="0"/>
          </a:p>
        </p:txBody>
      </p:sp>
    </p:spTree>
    <p:extLst>
      <p:ext uri="{BB962C8B-B14F-4D97-AF65-F5344CB8AC3E}">
        <p14:creationId xmlns:p14="http://schemas.microsoft.com/office/powerpoint/2010/main" val="272720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67C9-9817-C344-AA4D-A7617B8327F9}"/>
              </a:ext>
            </a:extLst>
          </p:cNvPr>
          <p:cNvSpPr>
            <a:spLocks noGrp="1"/>
          </p:cNvSpPr>
          <p:nvPr>
            <p:ph type="title"/>
          </p:nvPr>
        </p:nvSpPr>
        <p:spPr/>
        <p:txBody>
          <a:bodyPr/>
          <a:lstStyle/>
          <a:p>
            <a:r>
              <a:rPr lang="en-US" dirty="0"/>
              <a:t>How to determine the value of ‘p’ and ‘q’</a:t>
            </a:r>
          </a:p>
        </p:txBody>
      </p:sp>
      <p:sp>
        <p:nvSpPr>
          <p:cNvPr id="3" name="Content Placeholder 2">
            <a:extLst>
              <a:ext uri="{FF2B5EF4-FFF2-40B4-BE49-F238E27FC236}">
                <a16:creationId xmlns:a16="http://schemas.microsoft.com/office/drawing/2014/main" id="{564392BE-219B-E241-9461-97C9719F4BC3}"/>
              </a:ext>
            </a:extLst>
          </p:cNvPr>
          <p:cNvSpPr>
            <a:spLocks noGrp="1"/>
          </p:cNvSpPr>
          <p:nvPr>
            <p:ph idx="1"/>
          </p:nvPr>
        </p:nvSpPr>
        <p:spPr/>
        <p:txBody>
          <a:bodyPr/>
          <a:lstStyle/>
          <a:p>
            <a:r>
              <a:rPr lang="en-US" b="1" dirty="0"/>
              <a:t>Autocorrelation Function (ACF):</a:t>
            </a:r>
            <a:r>
              <a:rPr lang="en-US" dirty="0"/>
              <a:t> It is a measure of the correlation between the TS with a lagged version of itself. For instance at lag 5, ACF would compare series at time instant t</a:t>
            </a:r>
            <a:r>
              <a:rPr lang="en-US" baseline="-25000" dirty="0"/>
              <a:t>1</a:t>
            </a:r>
            <a:r>
              <a:rPr lang="en-US" dirty="0"/>
              <a:t>, t</a:t>
            </a:r>
            <a:r>
              <a:rPr lang="en-US" baseline="-25000" dirty="0"/>
              <a:t>2</a:t>
            </a:r>
            <a:r>
              <a:rPr lang="en-US" dirty="0"/>
              <a:t> with series at instant t</a:t>
            </a:r>
            <a:r>
              <a:rPr lang="en-US" baseline="-25000" dirty="0"/>
              <a:t>1-5, </a:t>
            </a:r>
            <a:r>
              <a:rPr lang="en-US" dirty="0"/>
              <a:t>t</a:t>
            </a:r>
            <a:r>
              <a:rPr lang="en-US" baseline="-25000" dirty="0"/>
              <a:t>2-5</a:t>
            </a:r>
            <a:r>
              <a:rPr lang="en-US" dirty="0"/>
              <a:t> (t</a:t>
            </a:r>
            <a:r>
              <a:rPr lang="en-US" baseline="-25000" dirty="0"/>
              <a:t>1-5</a:t>
            </a:r>
            <a:r>
              <a:rPr lang="en-US" dirty="0"/>
              <a:t> and t</a:t>
            </a:r>
            <a:r>
              <a:rPr lang="en-US" baseline="-25000" dirty="0"/>
              <a:t>2</a:t>
            </a:r>
            <a:r>
              <a:rPr lang="en-US" dirty="0"/>
              <a:t> being end points).</a:t>
            </a:r>
          </a:p>
          <a:p>
            <a:r>
              <a:rPr lang="en-US" b="1" dirty="0"/>
              <a:t>Partial Autocorrelation Function (PACF):</a:t>
            </a:r>
            <a:r>
              <a:rPr lang="en-US" dirty="0"/>
              <a:t> This measures the correlation between the TS with a lagged version of itself but after eliminating the variations already explained by the intervening comparisons. E.g. at lag 5, it will check the correlation but remove the effects already explained by lags 1 to 4.</a:t>
            </a:r>
          </a:p>
          <a:p>
            <a:endParaRPr lang="en-US" dirty="0"/>
          </a:p>
        </p:txBody>
      </p:sp>
    </p:spTree>
    <p:extLst>
      <p:ext uri="{BB962C8B-B14F-4D97-AF65-F5344CB8AC3E}">
        <p14:creationId xmlns:p14="http://schemas.microsoft.com/office/powerpoint/2010/main" val="312422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EC3AFD9-28DF-FA49-80DB-7B260FA44B24}"/>
              </a:ext>
            </a:extLst>
          </p:cNvPr>
          <p:cNvSpPr>
            <a:spLocks noGrp="1"/>
          </p:cNvSpPr>
          <p:nvPr>
            <p:ph type="title"/>
          </p:nvPr>
        </p:nvSpPr>
        <p:spPr/>
        <p:txBody>
          <a:bodyPr/>
          <a:lstStyle/>
          <a:p>
            <a:r>
              <a:rPr lang="en-US" dirty="0"/>
              <a:t>Is it an AR or MA process?</a:t>
            </a:r>
          </a:p>
        </p:txBody>
      </p:sp>
      <p:pic>
        <p:nvPicPr>
          <p:cNvPr id="5" name="图片 3">
            <a:extLst>
              <a:ext uri="{FF2B5EF4-FFF2-40B4-BE49-F238E27FC236}">
                <a16:creationId xmlns:a16="http://schemas.microsoft.com/office/drawing/2014/main" id="{F4DB99A3-0C8F-0448-8269-27C32716EFB1}"/>
              </a:ext>
            </a:extLst>
          </p:cNvPr>
          <p:cNvPicPr>
            <a:picLocks noGrp="1" noChangeAspect="1"/>
          </p:cNvPicPr>
          <p:nvPr>
            <p:ph idx="1"/>
          </p:nvPr>
        </p:nvPicPr>
        <p:blipFill>
          <a:blip r:embed="rId2"/>
          <a:stretch>
            <a:fillRect/>
          </a:stretch>
        </p:blipFill>
        <p:spPr>
          <a:xfrm>
            <a:off x="748873" y="1985236"/>
            <a:ext cx="6413500" cy="3505200"/>
          </a:xfrm>
          <a:prstGeom prst="rect">
            <a:avLst/>
          </a:prstGeom>
        </p:spPr>
      </p:pic>
      <p:sp>
        <p:nvSpPr>
          <p:cNvPr id="6" name="文本框 4">
            <a:extLst>
              <a:ext uri="{FF2B5EF4-FFF2-40B4-BE49-F238E27FC236}">
                <a16:creationId xmlns:a16="http://schemas.microsoft.com/office/drawing/2014/main" id="{5071B62F-46C1-5140-89B8-13FB87D087A0}"/>
              </a:ext>
            </a:extLst>
          </p:cNvPr>
          <p:cNvSpPr txBox="1"/>
          <p:nvPr/>
        </p:nvSpPr>
        <p:spPr>
          <a:xfrm>
            <a:off x="7516618" y="2546179"/>
            <a:ext cx="3837181" cy="1569660"/>
          </a:xfrm>
          <a:prstGeom prst="rect">
            <a:avLst/>
          </a:prstGeom>
          <a:noFill/>
        </p:spPr>
        <p:txBody>
          <a:bodyPr wrap="square" rtlCol="0">
            <a:spAutoFit/>
          </a:bodyPr>
          <a:lstStyle/>
          <a:p>
            <a:r>
              <a:rPr lang="en-US" sz="2400" dirty="0"/>
              <a:t>Clearly, the graph has a cut off on PACF curve after 2</a:t>
            </a:r>
            <a:r>
              <a:rPr lang="en-US" sz="2400" baseline="30000" dirty="0"/>
              <a:t>nd</a:t>
            </a:r>
            <a:r>
              <a:rPr lang="en-US" sz="2400" dirty="0"/>
              <a:t> lag which means this is mostly an AR(2) process.</a:t>
            </a:r>
          </a:p>
        </p:txBody>
      </p:sp>
    </p:spTree>
    <p:extLst>
      <p:ext uri="{BB962C8B-B14F-4D97-AF65-F5344CB8AC3E}">
        <p14:creationId xmlns:p14="http://schemas.microsoft.com/office/powerpoint/2010/main" val="3254613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2B892198-4808-674F-BCB9-09A7F417826A}"/>
              </a:ext>
            </a:extLst>
          </p:cNvPr>
          <p:cNvPicPr>
            <a:picLocks noChangeAspect="1"/>
          </p:cNvPicPr>
          <p:nvPr/>
        </p:nvPicPr>
        <p:blipFill>
          <a:blip r:embed="rId2"/>
          <a:stretch>
            <a:fillRect/>
          </a:stretch>
        </p:blipFill>
        <p:spPr>
          <a:xfrm>
            <a:off x="224749" y="1273954"/>
            <a:ext cx="7687310" cy="4140462"/>
          </a:xfrm>
          <a:prstGeom prst="rect">
            <a:avLst/>
          </a:prstGeom>
        </p:spPr>
      </p:pic>
      <p:sp>
        <p:nvSpPr>
          <p:cNvPr id="3" name="内容占位符 2">
            <a:extLst>
              <a:ext uri="{FF2B5EF4-FFF2-40B4-BE49-F238E27FC236}">
                <a16:creationId xmlns:a16="http://schemas.microsoft.com/office/drawing/2014/main" id="{21BB0B40-902D-944D-A770-04239A95CB40}"/>
              </a:ext>
            </a:extLst>
          </p:cNvPr>
          <p:cNvSpPr txBox="1">
            <a:spLocks/>
          </p:cNvSpPr>
          <p:nvPr/>
        </p:nvSpPr>
        <p:spPr>
          <a:xfrm>
            <a:off x="7912059" y="2349133"/>
            <a:ext cx="3899728" cy="2127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left graph has a cut off on ACF curve after 2</a:t>
            </a:r>
            <a:r>
              <a:rPr lang="en-US" sz="2400" baseline="30000" dirty="0"/>
              <a:t>nd</a:t>
            </a:r>
            <a:r>
              <a:rPr lang="en-US" sz="2400" dirty="0"/>
              <a:t> lag which means this is mostly a MA(2) process.</a:t>
            </a:r>
          </a:p>
        </p:txBody>
      </p:sp>
    </p:spTree>
    <p:extLst>
      <p:ext uri="{BB962C8B-B14F-4D97-AF65-F5344CB8AC3E}">
        <p14:creationId xmlns:p14="http://schemas.microsoft.com/office/powerpoint/2010/main" val="4285876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CBECA-07DE-40F0-B771-F6ACD535B4E3}"/>
              </a:ext>
            </a:extLst>
          </p:cNvPr>
          <p:cNvSpPr>
            <a:spLocks noGrp="1"/>
          </p:cNvSpPr>
          <p:nvPr>
            <p:ph type="title"/>
          </p:nvPr>
        </p:nvSpPr>
        <p:spPr>
          <a:xfrm>
            <a:off x="740979" y="5139372"/>
            <a:ext cx="10515600" cy="1325563"/>
          </a:xfrm>
        </p:spPr>
        <p:txBody>
          <a:bodyPr>
            <a:normAutofit fontScale="90000"/>
          </a:bodyPr>
          <a:lstStyle/>
          <a:p>
            <a:r>
              <a:rPr lang="en-US" sz="2200" b="1" dirty="0"/>
              <a:t>p</a:t>
            </a:r>
            <a:r>
              <a:rPr lang="en-US" sz="2200" dirty="0"/>
              <a:t> – The lag value where the </a:t>
            </a:r>
            <a:r>
              <a:rPr lang="en-US" sz="2200" b="1" dirty="0"/>
              <a:t>PACF</a:t>
            </a:r>
            <a:r>
              <a:rPr lang="en-US" sz="2200" dirty="0"/>
              <a:t> chart crosses the upper confidence interval for the first time. If you notice closely, in this case p=2.</a:t>
            </a:r>
            <a:br>
              <a:rPr lang="en-US" sz="2200" dirty="0"/>
            </a:br>
            <a:r>
              <a:rPr lang="en-US" sz="2200" b="1" dirty="0"/>
              <a:t>q</a:t>
            </a:r>
            <a:r>
              <a:rPr lang="en-US" sz="2200" dirty="0"/>
              <a:t> – The lag value where the </a:t>
            </a:r>
            <a:r>
              <a:rPr lang="en-US" sz="2200" b="1" dirty="0"/>
              <a:t>ACF</a:t>
            </a:r>
            <a:r>
              <a:rPr lang="en-US" sz="2200" dirty="0"/>
              <a:t> chart crosses the upper confidence interval for the first time. If you notice closely, in this case q=2.</a:t>
            </a:r>
            <a:br>
              <a:rPr lang="en-US" dirty="0"/>
            </a:br>
            <a:endParaRPr lang="en-US" dirty="0"/>
          </a:p>
        </p:txBody>
      </p:sp>
      <p:pic>
        <p:nvPicPr>
          <p:cNvPr id="4" name="内容占位符 3">
            <a:extLst>
              <a:ext uri="{FF2B5EF4-FFF2-40B4-BE49-F238E27FC236}">
                <a16:creationId xmlns:a16="http://schemas.microsoft.com/office/drawing/2014/main" id="{1C836B60-E743-47CE-8E37-40A915C3908F}"/>
              </a:ext>
            </a:extLst>
          </p:cNvPr>
          <p:cNvPicPr>
            <a:picLocks noGrp="1" noChangeAspect="1"/>
          </p:cNvPicPr>
          <p:nvPr>
            <p:ph idx="1"/>
          </p:nvPr>
        </p:nvPicPr>
        <p:blipFill>
          <a:blip r:embed="rId2"/>
          <a:stretch>
            <a:fillRect/>
          </a:stretch>
        </p:blipFill>
        <p:spPr>
          <a:xfrm>
            <a:off x="838199" y="393065"/>
            <a:ext cx="10321161" cy="4351338"/>
          </a:xfrm>
          <a:prstGeom prst="rect">
            <a:avLst/>
          </a:prstGeom>
        </p:spPr>
      </p:pic>
    </p:spTree>
    <p:extLst>
      <p:ext uri="{BB962C8B-B14F-4D97-AF65-F5344CB8AC3E}">
        <p14:creationId xmlns:p14="http://schemas.microsoft.com/office/powerpoint/2010/main" val="3248781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767B-BD54-384E-A151-09C1A15FD707}"/>
              </a:ext>
            </a:extLst>
          </p:cNvPr>
          <p:cNvSpPr>
            <a:spLocks noGrp="1"/>
          </p:cNvSpPr>
          <p:nvPr>
            <p:ph type="title"/>
          </p:nvPr>
        </p:nvSpPr>
        <p:spPr/>
        <p:txBody>
          <a:bodyPr/>
          <a:lstStyle/>
          <a:p>
            <a:r>
              <a:rPr lang="en-US" dirty="0"/>
              <a:t>ARIMA in </a:t>
            </a:r>
            <a:r>
              <a:rPr lang="en-US" dirty="0" err="1"/>
              <a:t>statsmodels</a:t>
            </a:r>
            <a:endParaRPr lang="en-US" dirty="0"/>
          </a:p>
        </p:txBody>
      </p:sp>
      <p:sp>
        <p:nvSpPr>
          <p:cNvPr id="3" name="Content Placeholder 2">
            <a:extLst>
              <a:ext uri="{FF2B5EF4-FFF2-40B4-BE49-F238E27FC236}">
                <a16:creationId xmlns:a16="http://schemas.microsoft.com/office/drawing/2014/main" id="{5D7D6959-9F6E-AD41-A969-2EF6AC1BFF4E}"/>
              </a:ext>
            </a:extLst>
          </p:cNvPr>
          <p:cNvSpPr>
            <a:spLocks noGrp="1"/>
          </p:cNvSpPr>
          <p:nvPr>
            <p:ph idx="1"/>
          </p:nvPr>
        </p:nvSpPr>
        <p:spPr/>
        <p:txBody>
          <a:bodyPr/>
          <a:lstStyle/>
          <a:p>
            <a:r>
              <a:rPr lang="en-US" dirty="0"/>
              <a:t>Package: </a:t>
            </a:r>
            <a:r>
              <a:rPr lang="en-US" dirty="0" err="1"/>
              <a:t>statsmodels.tsa.arima_model</a:t>
            </a:r>
            <a:r>
              <a:rPr lang="en-US" dirty="0"/>
              <a:t> has ARIMA</a:t>
            </a:r>
          </a:p>
          <a:p>
            <a:r>
              <a:rPr lang="en-US" dirty="0"/>
              <a:t>The </a:t>
            </a:r>
            <a:r>
              <a:rPr lang="en-US" dirty="0" err="1"/>
              <a:t>p,d,q</a:t>
            </a:r>
            <a:r>
              <a:rPr lang="en-US" dirty="0"/>
              <a:t> values can be specified using the order argument of ARIMA which takes </a:t>
            </a:r>
            <a:r>
              <a:rPr lang="en-US"/>
              <a:t>a tuple (p, d, q).</a:t>
            </a:r>
          </a:p>
        </p:txBody>
      </p:sp>
    </p:spTree>
    <p:extLst>
      <p:ext uri="{BB962C8B-B14F-4D97-AF65-F5344CB8AC3E}">
        <p14:creationId xmlns:p14="http://schemas.microsoft.com/office/powerpoint/2010/main" val="380250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1161-6A2F-AC4A-8EDA-FE02BB9B2FE2}"/>
              </a:ext>
            </a:extLst>
          </p:cNvPr>
          <p:cNvSpPr>
            <a:spLocks noGrp="1"/>
          </p:cNvSpPr>
          <p:nvPr>
            <p:ph type="title"/>
          </p:nvPr>
        </p:nvSpPr>
        <p:spPr/>
        <p:txBody>
          <a:bodyPr/>
          <a:lstStyle/>
          <a:p>
            <a:r>
              <a:rPr lang="en-US" dirty="0"/>
              <a:t>Stationary Time Series</a:t>
            </a:r>
          </a:p>
        </p:txBody>
      </p:sp>
      <p:sp>
        <p:nvSpPr>
          <p:cNvPr id="3" name="Content Placeholder 2">
            <a:extLst>
              <a:ext uri="{FF2B5EF4-FFF2-40B4-BE49-F238E27FC236}">
                <a16:creationId xmlns:a16="http://schemas.microsoft.com/office/drawing/2014/main" id="{195B7371-F02E-3E4E-AD14-E608A4EC282A}"/>
              </a:ext>
            </a:extLst>
          </p:cNvPr>
          <p:cNvSpPr>
            <a:spLocks noGrp="1"/>
          </p:cNvSpPr>
          <p:nvPr>
            <p:ph idx="1"/>
          </p:nvPr>
        </p:nvSpPr>
        <p:spPr/>
        <p:txBody>
          <a:bodyPr/>
          <a:lstStyle/>
          <a:p>
            <a:r>
              <a:rPr lang="en-US" dirty="0"/>
              <a:t>A stationary time series is one whose statistical properties such as mean, variance, autocorrelation, etc. are all constant over time.</a:t>
            </a:r>
          </a:p>
          <a:p>
            <a:r>
              <a:rPr lang="en-US" dirty="0"/>
              <a:t>Most statistical forecasting methods are based on the assumption that the time series can be rendered approximately stationary (i.e., "</a:t>
            </a:r>
            <a:r>
              <a:rPr lang="en-US" dirty="0" err="1"/>
              <a:t>stationarized</a:t>
            </a:r>
            <a:r>
              <a:rPr lang="en-US" dirty="0"/>
              <a:t>") through the use of mathematical transformations. </a:t>
            </a:r>
          </a:p>
        </p:txBody>
      </p:sp>
    </p:spTree>
    <p:extLst>
      <p:ext uri="{BB962C8B-B14F-4D97-AF65-F5344CB8AC3E}">
        <p14:creationId xmlns:p14="http://schemas.microsoft.com/office/powerpoint/2010/main" val="82277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B477-3647-974F-A0C3-9B1615539B16}"/>
              </a:ext>
            </a:extLst>
          </p:cNvPr>
          <p:cNvSpPr>
            <a:spLocks noGrp="1"/>
          </p:cNvSpPr>
          <p:nvPr>
            <p:ph type="title"/>
          </p:nvPr>
        </p:nvSpPr>
        <p:spPr/>
        <p:txBody>
          <a:bodyPr/>
          <a:lstStyle/>
          <a:p>
            <a:r>
              <a:rPr lang="en-US" dirty="0"/>
              <a:t>Three Criterion for a Time Series to be classified as stationary series</a:t>
            </a:r>
          </a:p>
        </p:txBody>
      </p:sp>
      <p:sp>
        <p:nvSpPr>
          <p:cNvPr id="3" name="Content Placeholder 2">
            <a:extLst>
              <a:ext uri="{FF2B5EF4-FFF2-40B4-BE49-F238E27FC236}">
                <a16:creationId xmlns:a16="http://schemas.microsoft.com/office/drawing/2014/main" id="{36C42027-A8E7-E14A-82CE-7306E11844D8}"/>
              </a:ext>
            </a:extLst>
          </p:cNvPr>
          <p:cNvSpPr>
            <a:spLocks noGrp="1"/>
          </p:cNvSpPr>
          <p:nvPr>
            <p:ph idx="1"/>
          </p:nvPr>
        </p:nvSpPr>
        <p:spPr/>
        <p:txBody>
          <a:bodyPr/>
          <a:lstStyle/>
          <a:p>
            <a:pPr marL="514350" indent="-514350">
              <a:buFont typeface="+mj-lt"/>
              <a:buAutoNum type="arabicPeriod"/>
            </a:pPr>
            <a:r>
              <a:rPr lang="en-US" dirty="0"/>
              <a:t>The </a:t>
            </a:r>
            <a:r>
              <a:rPr lang="en-US" b="1" dirty="0"/>
              <a:t>mean</a:t>
            </a:r>
            <a:r>
              <a:rPr lang="en-US" dirty="0"/>
              <a:t> of the series should </a:t>
            </a:r>
            <a:r>
              <a:rPr lang="en-US" dirty="0">
                <a:solidFill>
                  <a:srgbClr val="FF0000"/>
                </a:solidFill>
              </a:rPr>
              <a:t>not </a:t>
            </a:r>
            <a:r>
              <a:rPr lang="en-US" dirty="0"/>
              <a:t>be a function of time rather should be a </a:t>
            </a:r>
            <a:r>
              <a:rPr lang="en-US" b="1" dirty="0"/>
              <a:t>constant</a:t>
            </a:r>
            <a:r>
              <a:rPr lang="en-US" dirty="0"/>
              <a:t>. </a:t>
            </a:r>
          </a:p>
          <a:p>
            <a:pPr marL="514350" indent="-514350">
              <a:buFont typeface="+mj-lt"/>
              <a:buAutoNum type="arabicPeriod"/>
            </a:pPr>
            <a:r>
              <a:rPr lang="en-US" dirty="0"/>
              <a:t>The </a:t>
            </a:r>
            <a:r>
              <a:rPr lang="en-US" b="1" dirty="0"/>
              <a:t>variance</a:t>
            </a:r>
            <a:r>
              <a:rPr lang="en-US" dirty="0"/>
              <a:t> of the series should </a:t>
            </a:r>
            <a:r>
              <a:rPr lang="en-US" dirty="0">
                <a:solidFill>
                  <a:srgbClr val="FF0000"/>
                </a:solidFill>
              </a:rPr>
              <a:t>not</a:t>
            </a:r>
            <a:r>
              <a:rPr lang="en-US" dirty="0"/>
              <a:t> a be a function of time. </a:t>
            </a:r>
          </a:p>
          <a:p>
            <a:pPr marL="514350" indent="-514350">
              <a:buFont typeface="+mj-lt"/>
              <a:buAutoNum type="arabicPeriod"/>
            </a:pPr>
            <a:r>
              <a:rPr lang="en-US" dirty="0"/>
              <a:t>The </a:t>
            </a:r>
            <a:r>
              <a:rPr lang="en-US" b="1" dirty="0"/>
              <a:t>covariance</a:t>
            </a:r>
            <a:r>
              <a:rPr lang="en-US" dirty="0"/>
              <a:t> of the </a:t>
            </a:r>
            <a:r>
              <a:rPr lang="en-US" dirty="0" err="1"/>
              <a:t>i</a:t>
            </a:r>
            <a:r>
              <a:rPr lang="en-US" baseline="30000" dirty="0" err="1"/>
              <a:t>th</a:t>
            </a:r>
            <a:r>
              <a:rPr lang="en-US" dirty="0"/>
              <a:t> term and the (</a:t>
            </a:r>
            <a:r>
              <a:rPr lang="en-US" dirty="0" err="1"/>
              <a:t>i</a:t>
            </a:r>
            <a:r>
              <a:rPr lang="en-US" dirty="0"/>
              <a:t> + m)</a:t>
            </a:r>
            <a:r>
              <a:rPr lang="en-US" baseline="30000" dirty="0" err="1"/>
              <a:t>th</a:t>
            </a:r>
            <a:r>
              <a:rPr lang="en-US" baseline="30000" dirty="0"/>
              <a:t> </a:t>
            </a:r>
            <a:r>
              <a:rPr lang="en-US" dirty="0"/>
              <a:t>term should not be a function of time. </a:t>
            </a:r>
          </a:p>
          <a:p>
            <a:pPr marL="514350" indent="-514350">
              <a:buFont typeface="+mj-lt"/>
              <a:buAutoNum type="arabicPeriod"/>
            </a:pPr>
            <a:endParaRPr lang="en-US" dirty="0"/>
          </a:p>
        </p:txBody>
      </p:sp>
    </p:spTree>
    <p:extLst>
      <p:ext uri="{BB962C8B-B14F-4D97-AF65-F5344CB8AC3E}">
        <p14:creationId xmlns:p14="http://schemas.microsoft.com/office/powerpoint/2010/main" val="427809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8C43E9-28C1-4D4A-8270-3B3CFDE749D4}"/>
              </a:ext>
            </a:extLst>
          </p:cNvPr>
          <p:cNvSpPr/>
          <p:nvPr/>
        </p:nvSpPr>
        <p:spPr>
          <a:xfrm>
            <a:off x="600635" y="667435"/>
            <a:ext cx="10972799" cy="954107"/>
          </a:xfrm>
          <a:prstGeom prst="rect">
            <a:avLst/>
          </a:prstGeom>
        </p:spPr>
        <p:txBody>
          <a:bodyPr wrap="square">
            <a:spAutoFit/>
          </a:bodyPr>
          <a:lstStyle/>
          <a:p>
            <a:pPr marL="514350" indent="-514350">
              <a:buFont typeface="+mj-lt"/>
              <a:buAutoNum type="arabicPeriod"/>
            </a:pPr>
            <a:r>
              <a:rPr lang="en-US" sz="2800" dirty="0"/>
              <a:t>The mean of the series should not be a function of time rather should be a constant. </a:t>
            </a:r>
          </a:p>
        </p:txBody>
      </p:sp>
      <p:pic>
        <p:nvPicPr>
          <p:cNvPr id="3" name="Picture 2">
            <a:extLst>
              <a:ext uri="{FF2B5EF4-FFF2-40B4-BE49-F238E27FC236}">
                <a16:creationId xmlns:a16="http://schemas.microsoft.com/office/drawing/2014/main" id="{8974E831-2971-9E48-B386-570DAD00953D}"/>
              </a:ext>
            </a:extLst>
          </p:cNvPr>
          <p:cNvPicPr>
            <a:picLocks noChangeAspect="1"/>
          </p:cNvPicPr>
          <p:nvPr/>
        </p:nvPicPr>
        <p:blipFill>
          <a:blip r:embed="rId2"/>
          <a:stretch>
            <a:fillRect/>
          </a:stretch>
        </p:blipFill>
        <p:spPr>
          <a:xfrm>
            <a:off x="2903997" y="2073095"/>
            <a:ext cx="6085659" cy="2711810"/>
          </a:xfrm>
          <a:prstGeom prst="rect">
            <a:avLst/>
          </a:prstGeom>
        </p:spPr>
      </p:pic>
    </p:spTree>
    <p:extLst>
      <p:ext uri="{BB962C8B-B14F-4D97-AF65-F5344CB8AC3E}">
        <p14:creationId xmlns:p14="http://schemas.microsoft.com/office/powerpoint/2010/main" val="322505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41C5F6-A160-4F4D-ABF0-26BD939D3D34}"/>
              </a:ext>
            </a:extLst>
          </p:cNvPr>
          <p:cNvSpPr txBox="1">
            <a:spLocks/>
          </p:cNvSpPr>
          <p:nvPr/>
        </p:nvSpPr>
        <p:spPr>
          <a:xfrm>
            <a:off x="838200" y="653143"/>
            <a:ext cx="10515600" cy="55238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 The variance of the series should not a be a function of time. </a:t>
            </a:r>
          </a:p>
          <a:p>
            <a:endParaRPr lang="en-US" dirty="0"/>
          </a:p>
        </p:txBody>
      </p:sp>
      <p:pic>
        <p:nvPicPr>
          <p:cNvPr id="3" name="Picture 2">
            <a:extLst>
              <a:ext uri="{FF2B5EF4-FFF2-40B4-BE49-F238E27FC236}">
                <a16:creationId xmlns:a16="http://schemas.microsoft.com/office/drawing/2014/main" id="{302F4B02-6C61-8D4A-B041-B7E656DEA6E8}"/>
              </a:ext>
            </a:extLst>
          </p:cNvPr>
          <p:cNvPicPr>
            <a:picLocks noChangeAspect="1"/>
          </p:cNvPicPr>
          <p:nvPr/>
        </p:nvPicPr>
        <p:blipFill>
          <a:blip r:embed="rId2"/>
          <a:stretch>
            <a:fillRect/>
          </a:stretch>
        </p:blipFill>
        <p:spPr>
          <a:xfrm>
            <a:off x="1998361" y="1874233"/>
            <a:ext cx="6955699" cy="3081639"/>
          </a:xfrm>
          <a:prstGeom prst="rect">
            <a:avLst/>
          </a:prstGeom>
        </p:spPr>
      </p:pic>
    </p:spTree>
    <p:extLst>
      <p:ext uri="{BB962C8B-B14F-4D97-AF65-F5344CB8AC3E}">
        <p14:creationId xmlns:p14="http://schemas.microsoft.com/office/powerpoint/2010/main" val="142010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4CFBE16-322F-CB43-B633-31761B98C38E}"/>
              </a:ext>
            </a:extLst>
          </p:cNvPr>
          <p:cNvSpPr txBox="1">
            <a:spLocks/>
          </p:cNvSpPr>
          <p:nvPr/>
        </p:nvSpPr>
        <p:spPr>
          <a:xfrm>
            <a:off x="838200" y="653143"/>
            <a:ext cx="10515600" cy="55238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3. The covariance of the </a:t>
            </a:r>
            <a:r>
              <a:rPr lang="en-US" dirty="0" err="1"/>
              <a:t>i</a:t>
            </a:r>
            <a:r>
              <a:rPr lang="en-US" dirty="0"/>
              <a:t> </a:t>
            </a:r>
            <a:r>
              <a:rPr lang="en-US" dirty="0" err="1"/>
              <a:t>th</a:t>
            </a:r>
            <a:r>
              <a:rPr lang="en-US" dirty="0"/>
              <a:t> term and the (</a:t>
            </a:r>
            <a:r>
              <a:rPr lang="en-US" dirty="0" err="1"/>
              <a:t>i</a:t>
            </a:r>
            <a:r>
              <a:rPr lang="en-US" dirty="0"/>
              <a:t> + m) </a:t>
            </a:r>
            <a:r>
              <a:rPr lang="en-US" dirty="0" err="1"/>
              <a:t>th</a:t>
            </a:r>
            <a:r>
              <a:rPr lang="en-US" dirty="0"/>
              <a:t> term should not be a function of time. </a:t>
            </a:r>
          </a:p>
          <a:p>
            <a:endParaRPr lang="en-US" dirty="0"/>
          </a:p>
        </p:txBody>
      </p:sp>
      <p:pic>
        <p:nvPicPr>
          <p:cNvPr id="3" name="Picture 2">
            <a:extLst>
              <a:ext uri="{FF2B5EF4-FFF2-40B4-BE49-F238E27FC236}">
                <a16:creationId xmlns:a16="http://schemas.microsoft.com/office/drawing/2014/main" id="{ED4BA71F-2702-8F40-9C4E-9DB0175481B9}"/>
              </a:ext>
            </a:extLst>
          </p:cNvPr>
          <p:cNvPicPr>
            <a:picLocks noChangeAspect="1"/>
          </p:cNvPicPr>
          <p:nvPr/>
        </p:nvPicPr>
        <p:blipFill>
          <a:blip r:embed="rId2"/>
          <a:stretch>
            <a:fillRect/>
          </a:stretch>
        </p:blipFill>
        <p:spPr>
          <a:xfrm>
            <a:off x="1759267" y="2238648"/>
            <a:ext cx="6707556" cy="3260816"/>
          </a:xfrm>
          <a:prstGeom prst="rect">
            <a:avLst/>
          </a:prstGeom>
        </p:spPr>
      </p:pic>
    </p:spTree>
    <p:extLst>
      <p:ext uri="{BB962C8B-B14F-4D97-AF65-F5344CB8AC3E}">
        <p14:creationId xmlns:p14="http://schemas.microsoft.com/office/powerpoint/2010/main" val="259048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C866-6335-F648-8CCE-A2F2C1FF19CB}"/>
              </a:ext>
            </a:extLst>
          </p:cNvPr>
          <p:cNvSpPr>
            <a:spLocks noGrp="1"/>
          </p:cNvSpPr>
          <p:nvPr>
            <p:ph type="title"/>
          </p:nvPr>
        </p:nvSpPr>
        <p:spPr/>
        <p:txBody>
          <a:bodyPr/>
          <a:lstStyle/>
          <a:p>
            <a:r>
              <a:rPr lang="en-US" dirty="0"/>
              <a:t>Random Walk</a:t>
            </a:r>
          </a:p>
        </p:txBody>
      </p:sp>
      <p:sp>
        <p:nvSpPr>
          <p:cNvPr id="3" name="Content Placeholder 2">
            <a:extLst>
              <a:ext uri="{FF2B5EF4-FFF2-40B4-BE49-F238E27FC236}">
                <a16:creationId xmlns:a16="http://schemas.microsoft.com/office/drawing/2014/main" id="{25E672AD-F431-3546-BB1D-36D77597FADF}"/>
              </a:ext>
            </a:extLst>
          </p:cNvPr>
          <p:cNvSpPr>
            <a:spLocks noGrp="1"/>
          </p:cNvSpPr>
          <p:nvPr>
            <p:ph idx="1"/>
          </p:nvPr>
        </p:nvSpPr>
        <p:spPr/>
        <p:txBody>
          <a:bodyPr/>
          <a:lstStyle/>
          <a:p>
            <a:r>
              <a:rPr lang="en-US" dirty="0"/>
              <a:t>E.g., imagine a girl moving randomly on a giant chess board. Next Position of the girl only depends on the last position.</a:t>
            </a:r>
          </a:p>
        </p:txBody>
      </p:sp>
      <p:pic>
        <p:nvPicPr>
          <p:cNvPr id="4" name="Picture 3">
            <a:extLst>
              <a:ext uri="{FF2B5EF4-FFF2-40B4-BE49-F238E27FC236}">
                <a16:creationId xmlns:a16="http://schemas.microsoft.com/office/drawing/2014/main" id="{6154321C-0084-1C4C-84BC-9A4D056CCA8B}"/>
              </a:ext>
            </a:extLst>
          </p:cNvPr>
          <p:cNvPicPr>
            <a:picLocks noChangeAspect="1"/>
          </p:cNvPicPr>
          <p:nvPr/>
        </p:nvPicPr>
        <p:blipFill>
          <a:blip r:embed="rId2"/>
          <a:stretch>
            <a:fillRect/>
          </a:stretch>
        </p:blipFill>
        <p:spPr>
          <a:xfrm>
            <a:off x="3359721" y="3065673"/>
            <a:ext cx="5655010" cy="2972344"/>
          </a:xfrm>
          <a:prstGeom prst="rect">
            <a:avLst/>
          </a:prstGeom>
        </p:spPr>
      </p:pic>
    </p:spTree>
    <p:extLst>
      <p:ext uri="{BB962C8B-B14F-4D97-AF65-F5344CB8AC3E}">
        <p14:creationId xmlns:p14="http://schemas.microsoft.com/office/powerpoint/2010/main" val="2106444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1877</Words>
  <Application>Microsoft Macintosh PowerPoint</Application>
  <PresentationFormat>Widescreen</PresentationFormat>
  <Paragraphs>126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Courier New</vt:lpstr>
      <vt:lpstr>Office Theme</vt:lpstr>
      <vt:lpstr>Time Series</vt:lpstr>
      <vt:lpstr>Table of Content</vt:lpstr>
      <vt:lpstr>What is Time Series?</vt:lpstr>
      <vt:lpstr>Stationary Time Series</vt:lpstr>
      <vt:lpstr>Three Criterion for a Time Series to be classified as stationary series</vt:lpstr>
      <vt:lpstr>PowerPoint Presentation</vt:lpstr>
      <vt:lpstr>PowerPoint Presentation</vt:lpstr>
      <vt:lpstr>PowerPoint Presentation</vt:lpstr>
      <vt:lpstr>Random Walk</vt:lpstr>
      <vt:lpstr>PowerPoint Presentation</vt:lpstr>
      <vt:lpstr>Validating Assumptions on Random Walk</vt:lpstr>
      <vt:lpstr>Validating Assumptions on Random Walk</vt:lpstr>
      <vt:lpstr>Dickey Fuller Test of Stationarity</vt:lpstr>
      <vt:lpstr>Dickey Fuller Test of Stationarity</vt:lpstr>
      <vt:lpstr>How to make a Time Series Stationary?</vt:lpstr>
      <vt:lpstr>Estimating &amp; Eliminating Trend</vt:lpstr>
      <vt:lpstr>PowerPoint Presentation</vt:lpstr>
      <vt:lpstr>Moving Average</vt:lpstr>
      <vt:lpstr>PowerPoint Presentation</vt:lpstr>
      <vt:lpstr>Moving Average</vt:lpstr>
      <vt:lpstr>PowerPoint Presentation</vt:lpstr>
      <vt:lpstr>Eliminating Trend and Seasonality</vt:lpstr>
      <vt:lpstr>Eliminating Trend and Seasonality 1. Differencing</vt:lpstr>
      <vt:lpstr>PowerPoint Presentation</vt:lpstr>
      <vt:lpstr>Eliminating Trend and Seasonality 2. Decomposing</vt:lpstr>
      <vt:lpstr>Forecasting a Time Series</vt:lpstr>
      <vt:lpstr>ARIMA</vt:lpstr>
      <vt:lpstr>AR </vt:lpstr>
      <vt:lpstr>MA</vt:lpstr>
      <vt:lpstr>How to determine the value of ‘p’ and ‘q’</vt:lpstr>
      <vt:lpstr>Is it an AR or MA process?</vt:lpstr>
      <vt:lpstr>PowerPoint Presentation</vt:lpstr>
      <vt:lpstr>p – The lag value where the PACF chart crosses the upper confidence interval for the first time. If you notice closely, in this case p=2. q – The lag value where the ACF chart crosses the upper confidence interval for the first time. If you notice closely, in this case q=2. </vt:lpstr>
      <vt:lpstr>ARIMA in statsmodels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Disha An</dc:creator>
  <cp:lastModifiedBy>Disha An</cp:lastModifiedBy>
  <cp:revision>28</cp:revision>
  <dcterms:created xsi:type="dcterms:W3CDTF">2019-03-03T23:41:21Z</dcterms:created>
  <dcterms:modified xsi:type="dcterms:W3CDTF">2020-03-10T21:08:04Z</dcterms:modified>
</cp:coreProperties>
</file>