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69" r:id="rId3"/>
    <p:sldId id="257" r:id="rId4"/>
    <p:sldId id="258" r:id="rId5"/>
    <p:sldId id="259" r:id="rId6"/>
    <p:sldId id="260" r:id="rId7"/>
    <p:sldId id="261" r:id="rId8"/>
    <p:sldId id="262" r:id="rId9"/>
    <p:sldId id="263" r:id="rId10"/>
    <p:sldId id="264" r:id="rId11"/>
    <p:sldId id="268" r:id="rId12"/>
    <p:sldId id="270" r:id="rId13"/>
    <p:sldId id="265" r:id="rId14"/>
    <p:sldId id="266" r:id="rId15"/>
    <p:sldId id="267"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363"/>
    <p:restoredTop sz="94719"/>
  </p:normalViewPr>
  <p:slideViewPr>
    <p:cSldViewPr snapToGrid="0" snapToObjects="1">
      <p:cViewPr varScale="1">
        <p:scale>
          <a:sx n="147" d="100"/>
          <a:sy n="147" d="100"/>
        </p:scale>
        <p:origin x="21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59C4A-F665-A247-8F02-E4D7750B7F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1EF9F3-5AD2-A047-8102-88A05724A3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FAB8BF3-0E2C-C243-BADE-CA47275541F1}"/>
              </a:ext>
            </a:extLst>
          </p:cNvPr>
          <p:cNvSpPr>
            <a:spLocks noGrp="1"/>
          </p:cNvSpPr>
          <p:nvPr>
            <p:ph type="dt" sz="half" idx="10"/>
          </p:nvPr>
        </p:nvSpPr>
        <p:spPr/>
        <p:txBody>
          <a:bodyPr/>
          <a:lstStyle/>
          <a:p>
            <a:fld id="{E46B5D7B-8836-084E-857F-7BB4D867DF5A}" type="datetimeFigureOut">
              <a:rPr lang="en-US" smtClean="0"/>
              <a:t>2/13/20</a:t>
            </a:fld>
            <a:endParaRPr lang="en-US"/>
          </a:p>
        </p:txBody>
      </p:sp>
      <p:sp>
        <p:nvSpPr>
          <p:cNvPr id="5" name="Footer Placeholder 4">
            <a:extLst>
              <a:ext uri="{FF2B5EF4-FFF2-40B4-BE49-F238E27FC236}">
                <a16:creationId xmlns:a16="http://schemas.microsoft.com/office/drawing/2014/main" id="{A09F1526-5CDC-F54A-9F9F-EB9C81BE65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64460B-746A-084B-9748-7A980D3B33AB}"/>
              </a:ext>
            </a:extLst>
          </p:cNvPr>
          <p:cNvSpPr>
            <a:spLocks noGrp="1"/>
          </p:cNvSpPr>
          <p:nvPr>
            <p:ph type="sldNum" sz="quarter" idx="12"/>
          </p:nvPr>
        </p:nvSpPr>
        <p:spPr/>
        <p:txBody>
          <a:bodyPr/>
          <a:lstStyle/>
          <a:p>
            <a:fld id="{87E30A09-9541-7945-B8C4-95428F37ADD7}" type="slidenum">
              <a:rPr lang="en-US" smtClean="0"/>
              <a:t>‹#›</a:t>
            </a:fld>
            <a:endParaRPr lang="en-US"/>
          </a:p>
        </p:txBody>
      </p:sp>
    </p:spTree>
    <p:extLst>
      <p:ext uri="{BB962C8B-B14F-4D97-AF65-F5344CB8AC3E}">
        <p14:creationId xmlns:p14="http://schemas.microsoft.com/office/powerpoint/2010/main" val="1787849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632D9-C8E3-DD4B-A586-5B37E3B7460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36AD5C6-E28E-524C-BC97-9D4FE188346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1D6AFD-09AA-A844-9C85-F4F21CBCAB38}"/>
              </a:ext>
            </a:extLst>
          </p:cNvPr>
          <p:cNvSpPr>
            <a:spLocks noGrp="1"/>
          </p:cNvSpPr>
          <p:nvPr>
            <p:ph type="dt" sz="half" idx="10"/>
          </p:nvPr>
        </p:nvSpPr>
        <p:spPr/>
        <p:txBody>
          <a:bodyPr/>
          <a:lstStyle/>
          <a:p>
            <a:fld id="{E46B5D7B-8836-084E-857F-7BB4D867DF5A}" type="datetimeFigureOut">
              <a:rPr lang="en-US" smtClean="0"/>
              <a:t>2/13/20</a:t>
            </a:fld>
            <a:endParaRPr lang="en-US"/>
          </a:p>
        </p:txBody>
      </p:sp>
      <p:sp>
        <p:nvSpPr>
          <p:cNvPr id="5" name="Footer Placeholder 4">
            <a:extLst>
              <a:ext uri="{FF2B5EF4-FFF2-40B4-BE49-F238E27FC236}">
                <a16:creationId xmlns:a16="http://schemas.microsoft.com/office/drawing/2014/main" id="{5674D70C-444E-0E4B-AED4-4D8FDC7C7B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65D54B-F32E-6840-867D-981601B499FC}"/>
              </a:ext>
            </a:extLst>
          </p:cNvPr>
          <p:cNvSpPr>
            <a:spLocks noGrp="1"/>
          </p:cNvSpPr>
          <p:nvPr>
            <p:ph type="sldNum" sz="quarter" idx="12"/>
          </p:nvPr>
        </p:nvSpPr>
        <p:spPr/>
        <p:txBody>
          <a:bodyPr/>
          <a:lstStyle/>
          <a:p>
            <a:fld id="{87E30A09-9541-7945-B8C4-95428F37ADD7}" type="slidenum">
              <a:rPr lang="en-US" smtClean="0"/>
              <a:t>‹#›</a:t>
            </a:fld>
            <a:endParaRPr lang="en-US"/>
          </a:p>
        </p:txBody>
      </p:sp>
    </p:spTree>
    <p:extLst>
      <p:ext uri="{BB962C8B-B14F-4D97-AF65-F5344CB8AC3E}">
        <p14:creationId xmlns:p14="http://schemas.microsoft.com/office/powerpoint/2010/main" val="3734633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0C0475-6F98-D146-95AA-93F7FF684EF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FD1210-BC77-D14C-8CBF-32DDFE357D9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9A8BB9-C9BF-FD40-827A-645C9C4658BC}"/>
              </a:ext>
            </a:extLst>
          </p:cNvPr>
          <p:cNvSpPr>
            <a:spLocks noGrp="1"/>
          </p:cNvSpPr>
          <p:nvPr>
            <p:ph type="dt" sz="half" idx="10"/>
          </p:nvPr>
        </p:nvSpPr>
        <p:spPr/>
        <p:txBody>
          <a:bodyPr/>
          <a:lstStyle/>
          <a:p>
            <a:fld id="{E46B5D7B-8836-084E-857F-7BB4D867DF5A}" type="datetimeFigureOut">
              <a:rPr lang="en-US" smtClean="0"/>
              <a:t>2/13/20</a:t>
            </a:fld>
            <a:endParaRPr lang="en-US"/>
          </a:p>
        </p:txBody>
      </p:sp>
      <p:sp>
        <p:nvSpPr>
          <p:cNvPr id="5" name="Footer Placeholder 4">
            <a:extLst>
              <a:ext uri="{FF2B5EF4-FFF2-40B4-BE49-F238E27FC236}">
                <a16:creationId xmlns:a16="http://schemas.microsoft.com/office/drawing/2014/main" id="{4593AB43-D225-4E4D-87E6-C923424ABC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C2D91A-FF1D-AC41-BD48-570E629519EA}"/>
              </a:ext>
            </a:extLst>
          </p:cNvPr>
          <p:cNvSpPr>
            <a:spLocks noGrp="1"/>
          </p:cNvSpPr>
          <p:nvPr>
            <p:ph type="sldNum" sz="quarter" idx="12"/>
          </p:nvPr>
        </p:nvSpPr>
        <p:spPr/>
        <p:txBody>
          <a:bodyPr/>
          <a:lstStyle/>
          <a:p>
            <a:fld id="{87E30A09-9541-7945-B8C4-95428F37ADD7}" type="slidenum">
              <a:rPr lang="en-US" smtClean="0"/>
              <a:t>‹#›</a:t>
            </a:fld>
            <a:endParaRPr lang="en-US"/>
          </a:p>
        </p:txBody>
      </p:sp>
    </p:spTree>
    <p:extLst>
      <p:ext uri="{BB962C8B-B14F-4D97-AF65-F5344CB8AC3E}">
        <p14:creationId xmlns:p14="http://schemas.microsoft.com/office/powerpoint/2010/main" val="2492681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24EC0-582C-C743-B89A-6D6C28F37E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33E6AB-AF68-AC43-8F73-2506DB69C31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789AAD-07D3-6C4C-B7A8-632064307B7F}"/>
              </a:ext>
            </a:extLst>
          </p:cNvPr>
          <p:cNvSpPr>
            <a:spLocks noGrp="1"/>
          </p:cNvSpPr>
          <p:nvPr>
            <p:ph type="dt" sz="half" idx="10"/>
          </p:nvPr>
        </p:nvSpPr>
        <p:spPr/>
        <p:txBody>
          <a:bodyPr/>
          <a:lstStyle/>
          <a:p>
            <a:fld id="{E46B5D7B-8836-084E-857F-7BB4D867DF5A}" type="datetimeFigureOut">
              <a:rPr lang="en-US" smtClean="0"/>
              <a:t>2/13/20</a:t>
            </a:fld>
            <a:endParaRPr lang="en-US"/>
          </a:p>
        </p:txBody>
      </p:sp>
      <p:sp>
        <p:nvSpPr>
          <p:cNvPr id="5" name="Footer Placeholder 4">
            <a:extLst>
              <a:ext uri="{FF2B5EF4-FFF2-40B4-BE49-F238E27FC236}">
                <a16:creationId xmlns:a16="http://schemas.microsoft.com/office/drawing/2014/main" id="{C9CA0E86-030B-1442-BB15-D3FBA70EB2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883CFB-DD58-5143-A7D6-9145821C123A}"/>
              </a:ext>
            </a:extLst>
          </p:cNvPr>
          <p:cNvSpPr>
            <a:spLocks noGrp="1"/>
          </p:cNvSpPr>
          <p:nvPr>
            <p:ph type="sldNum" sz="quarter" idx="12"/>
          </p:nvPr>
        </p:nvSpPr>
        <p:spPr/>
        <p:txBody>
          <a:bodyPr/>
          <a:lstStyle/>
          <a:p>
            <a:fld id="{87E30A09-9541-7945-B8C4-95428F37ADD7}" type="slidenum">
              <a:rPr lang="en-US" smtClean="0"/>
              <a:t>‹#›</a:t>
            </a:fld>
            <a:endParaRPr lang="en-US"/>
          </a:p>
        </p:txBody>
      </p:sp>
    </p:spTree>
    <p:extLst>
      <p:ext uri="{BB962C8B-B14F-4D97-AF65-F5344CB8AC3E}">
        <p14:creationId xmlns:p14="http://schemas.microsoft.com/office/powerpoint/2010/main" val="375052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84BB1-CC8E-2640-8E33-177A310454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4DDEDA3-216D-0B4D-AC54-536D11C885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A3162A2-DB4F-794D-86FF-AB2FE1BAB646}"/>
              </a:ext>
            </a:extLst>
          </p:cNvPr>
          <p:cNvSpPr>
            <a:spLocks noGrp="1"/>
          </p:cNvSpPr>
          <p:nvPr>
            <p:ph type="dt" sz="half" idx="10"/>
          </p:nvPr>
        </p:nvSpPr>
        <p:spPr/>
        <p:txBody>
          <a:bodyPr/>
          <a:lstStyle/>
          <a:p>
            <a:fld id="{E46B5D7B-8836-084E-857F-7BB4D867DF5A}" type="datetimeFigureOut">
              <a:rPr lang="en-US" smtClean="0"/>
              <a:t>2/13/20</a:t>
            </a:fld>
            <a:endParaRPr lang="en-US"/>
          </a:p>
        </p:txBody>
      </p:sp>
      <p:sp>
        <p:nvSpPr>
          <p:cNvPr id="5" name="Footer Placeholder 4">
            <a:extLst>
              <a:ext uri="{FF2B5EF4-FFF2-40B4-BE49-F238E27FC236}">
                <a16:creationId xmlns:a16="http://schemas.microsoft.com/office/drawing/2014/main" id="{4B7D337B-35DD-A244-8970-C2E41BE026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0045B3-FE82-2549-B92E-DADA4A7F9CBD}"/>
              </a:ext>
            </a:extLst>
          </p:cNvPr>
          <p:cNvSpPr>
            <a:spLocks noGrp="1"/>
          </p:cNvSpPr>
          <p:nvPr>
            <p:ph type="sldNum" sz="quarter" idx="12"/>
          </p:nvPr>
        </p:nvSpPr>
        <p:spPr/>
        <p:txBody>
          <a:bodyPr/>
          <a:lstStyle/>
          <a:p>
            <a:fld id="{87E30A09-9541-7945-B8C4-95428F37ADD7}" type="slidenum">
              <a:rPr lang="en-US" smtClean="0"/>
              <a:t>‹#›</a:t>
            </a:fld>
            <a:endParaRPr lang="en-US"/>
          </a:p>
        </p:txBody>
      </p:sp>
    </p:spTree>
    <p:extLst>
      <p:ext uri="{BB962C8B-B14F-4D97-AF65-F5344CB8AC3E}">
        <p14:creationId xmlns:p14="http://schemas.microsoft.com/office/powerpoint/2010/main" val="1876777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63038-E25B-D542-8BED-3D30DF5B6D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C45FC1-BF02-8C43-91EE-9CC92016892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27BF98C-9746-7349-B5BF-19E32A53654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D6DF0B-8D21-2A43-928C-3960C74E6E50}"/>
              </a:ext>
            </a:extLst>
          </p:cNvPr>
          <p:cNvSpPr>
            <a:spLocks noGrp="1"/>
          </p:cNvSpPr>
          <p:nvPr>
            <p:ph type="dt" sz="half" idx="10"/>
          </p:nvPr>
        </p:nvSpPr>
        <p:spPr/>
        <p:txBody>
          <a:bodyPr/>
          <a:lstStyle/>
          <a:p>
            <a:fld id="{E46B5D7B-8836-084E-857F-7BB4D867DF5A}" type="datetimeFigureOut">
              <a:rPr lang="en-US" smtClean="0"/>
              <a:t>2/13/20</a:t>
            </a:fld>
            <a:endParaRPr lang="en-US"/>
          </a:p>
        </p:txBody>
      </p:sp>
      <p:sp>
        <p:nvSpPr>
          <p:cNvPr id="6" name="Footer Placeholder 5">
            <a:extLst>
              <a:ext uri="{FF2B5EF4-FFF2-40B4-BE49-F238E27FC236}">
                <a16:creationId xmlns:a16="http://schemas.microsoft.com/office/drawing/2014/main" id="{E0FDC55B-840E-D54C-8872-3B123684F5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3D5316-C9EE-4644-82EF-B837AB899B9E}"/>
              </a:ext>
            </a:extLst>
          </p:cNvPr>
          <p:cNvSpPr>
            <a:spLocks noGrp="1"/>
          </p:cNvSpPr>
          <p:nvPr>
            <p:ph type="sldNum" sz="quarter" idx="12"/>
          </p:nvPr>
        </p:nvSpPr>
        <p:spPr/>
        <p:txBody>
          <a:bodyPr/>
          <a:lstStyle/>
          <a:p>
            <a:fld id="{87E30A09-9541-7945-B8C4-95428F37ADD7}" type="slidenum">
              <a:rPr lang="en-US" smtClean="0"/>
              <a:t>‹#›</a:t>
            </a:fld>
            <a:endParaRPr lang="en-US"/>
          </a:p>
        </p:txBody>
      </p:sp>
    </p:spTree>
    <p:extLst>
      <p:ext uri="{BB962C8B-B14F-4D97-AF65-F5344CB8AC3E}">
        <p14:creationId xmlns:p14="http://schemas.microsoft.com/office/powerpoint/2010/main" val="722852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1E7F5-E2B6-3745-9E50-598E94AA674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93E6E8-8425-C045-A413-261BA5AE66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2B65161-0619-3C40-AE4A-108EEAC5EF8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F552BDE-3F0C-0C46-A99F-A1D04A7E4E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C7F361F-603A-0D4D-8208-1121CD7EBEB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773FFCE-4A9F-C347-93C9-07FEC778848F}"/>
              </a:ext>
            </a:extLst>
          </p:cNvPr>
          <p:cNvSpPr>
            <a:spLocks noGrp="1"/>
          </p:cNvSpPr>
          <p:nvPr>
            <p:ph type="dt" sz="half" idx="10"/>
          </p:nvPr>
        </p:nvSpPr>
        <p:spPr/>
        <p:txBody>
          <a:bodyPr/>
          <a:lstStyle/>
          <a:p>
            <a:fld id="{E46B5D7B-8836-084E-857F-7BB4D867DF5A}" type="datetimeFigureOut">
              <a:rPr lang="en-US" smtClean="0"/>
              <a:t>2/13/20</a:t>
            </a:fld>
            <a:endParaRPr lang="en-US"/>
          </a:p>
        </p:txBody>
      </p:sp>
      <p:sp>
        <p:nvSpPr>
          <p:cNvPr id="8" name="Footer Placeholder 7">
            <a:extLst>
              <a:ext uri="{FF2B5EF4-FFF2-40B4-BE49-F238E27FC236}">
                <a16:creationId xmlns:a16="http://schemas.microsoft.com/office/drawing/2014/main" id="{69ACE817-01D4-5B44-A5C3-62D03707E8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8911871-1A40-3E40-BB33-A66174CF1A4B}"/>
              </a:ext>
            </a:extLst>
          </p:cNvPr>
          <p:cNvSpPr>
            <a:spLocks noGrp="1"/>
          </p:cNvSpPr>
          <p:nvPr>
            <p:ph type="sldNum" sz="quarter" idx="12"/>
          </p:nvPr>
        </p:nvSpPr>
        <p:spPr/>
        <p:txBody>
          <a:bodyPr/>
          <a:lstStyle/>
          <a:p>
            <a:fld id="{87E30A09-9541-7945-B8C4-95428F37ADD7}" type="slidenum">
              <a:rPr lang="en-US" smtClean="0"/>
              <a:t>‹#›</a:t>
            </a:fld>
            <a:endParaRPr lang="en-US"/>
          </a:p>
        </p:txBody>
      </p:sp>
    </p:spTree>
    <p:extLst>
      <p:ext uri="{BB962C8B-B14F-4D97-AF65-F5344CB8AC3E}">
        <p14:creationId xmlns:p14="http://schemas.microsoft.com/office/powerpoint/2010/main" val="1869587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C1BC7-9D37-C943-87DC-B3F23C0241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E3D304B-09B6-D842-A4D1-00BA8B43F128}"/>
              </a:ext>
            </a:extLst>
          </p:cNvPr>
          <p:cNvSpPr>
            <a:spLocks noGrp="1"/>
          </p:cNvSpPr>
          <p:nvPr>
            <p:ph type="dt" sz="half" idx="10"/>
          </p:nvPr>
        </p:nvSpPr>
        <p:spPr/>
        <p:txBody>
          <a:bodyPr/>
          <a:lstStyle/>
          <a:p>
            <a:fld id="{E46B5D7B-8836-084E-857F-7BB4D867DF5A}" type="datetimeFigureOut">
              <a:rPr lang="en-US" smtClean="0"/>
              <a:t>2/13/20</a:t>
            </a:fld>
            <a:endParaRPr lang="en-US"/>
          </a:p>
        </p:txBody>
      </p:sp>
      <p:sp>
        <p:nvSpPr>
          <p:cNvPr id="4" name="Footer Placeholder 3">
            <a:extLst>
              <a:ext uri="{FF2B5EF4-FFF2-40B4-BE49-F238E27FC236}">
                <a16:creationId xmlns:a16="http://schemas.microsoft.com/office/drawing/2014/main" id="{3F5626EC-13CF-084E-92A6-24A7452D34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1677F4F-9F68-C74C-8AFD-19A23E7DE41C}"/>
              </a:ext>
            </a:extLst>
          </p:cNvPr>
          <p:cNvSpPr>
            <a:spLocks noGrp="1"/>
          </p:cNvSpPr>
          <p:nvPr>
            <p:ph type="sldNum" sz="quarter" idx="12"/>
          </p:nvPr>
        </p:nvSpPr>
        <p:spPr/>
        <p:txBody>
          <a:bodyPr/>
          <a:lstStyle/>
          <a:p>
            <a:fld id="{87E30A09-9541-7945-B8C4-95428F37ADD7}" type="slidenum">
              <a:rPr lang="en-US" smtClean="0"/>
              <a:t>‹#›</a:t>
            </a:fld>
            <a:endParaRPr lang="en-US"/>
          </a:p>
        </p:txBody>
      </p:sp>
    </p:spTree>
    <p:extLst>
      <p:ext uri="{BB962C8B-B14F-4D97-AF65-F5344CB8AC3E}">
        <p14:creationId xmlns:p14="http://schemas.microsoft.com/office/powerpoint/2010/main" val="3676947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E1252E-C72A-AD42-BD83-F56D51B9F8F4}"/>
              </a:ext>
            </a:extLst>
          </p:cNvPr>
          <p:cNvSpPr>
            <a:spLocks noGrp="1"/>
          </p:cNvSpPr>
          <p:nvPr>
            <p:ph type="dt" sz="half" idx="10"/>
          </p:nvPr>
        </p:nvSpPr>
        <p:spPr/>
        <p:txBody>
          <a:bodyPr/>
          <a:lstStyle/>
          <a:p>
            <a:fld id="{E46B5D7B-8836-084E-857F-7BB4D867DF5A}" type="datetimeFigureOut">
              <a:rPr lang="en-US" smtClean="0"/>
              <a:t>2/13/20</a:t>
            </a:fld>
            <a:endParaRPr lang="en-US"/>
          </a:p>
        </p:txBody>
      </p:sp>
      <p:sp>
        <p:nvSpPr>
          <p:cNvPr id="3" name="Footer Placeholder 2">
            <a:extLst>
              <a:ext uri="{FF2B5EF4-FFF2-40B4-BE49-F238E27FC236}">
                <a16:creationId xmlns:a16="http://schemas.microsoft.com/office/drawing/2014/main" id="{13493015-9C44-4340-95E8-75B7F38CF5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7F17992-F031-E84C-B27A-ED8E0451FA44}"/>
              </a:ext>
            </a:extLst>
          </p:cNvPr>
          <p:cNvSpPr>
            <a:spLocks noGrp="1"/>
          </p:cNvSpPr>
          <p:nvPr>
            <p:ph type="sldNum" sz="quarter" idx="12"/>
          </p:nvPr>
        </p:nvSpPr>
        <p:spPr/>
        <p:txBody>
          <a:bodyPr/>
          <a:lstStyle/>
          <a:p>
            <a:fld id="{87E30A09-9541-7945-B8C4-95428F37ADD7}" type="slidenum">
              <a:rPr lang="en-US" smtClean="0"/>
              <a:t>‹#›</a:t>
            </a:fld>
            <a:endParaRPr lang="en-US"/>
          </a:p>
        </p:txBody>
      </p:sp>
    </p:spTree>
    <p:extLst>
      <p:ext uri="{BB962C8B-B14F-4D97-AF65-F5344CB8AC3E}">
        <p14:creationId xmlns:p14="http://schemas.microsoft.com/office/powerpoint/2010/main" val="1755945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41AA9-E229-D74D-AA5B-87394CC841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ACB8CE-23FC-A745-8F51-AE04B88F19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6BE2B1-02DB-3440-B3E8-E7957B74D7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B751EDB-D5BA-7341-AC93-3F65068072E3}"/>
              </a:ext>
            </a:extLst>
          </p:cNvPr>
          <p:cNvSpPr>
            <a:spLocks noGrp="1"/>
          </p:cNvSpPr>
          <p:nvPr>
            <p:ph type="dt" sz="half" idx="10"/>
          </p:nvPr>
        </p:nvSpPr>
        <p:spPr/>
        <p:txBody>
          <a:bodyPr/>
          <a:lstStyle/>
          <a:p>
            <a:fld id="{E46B5D7B-8836-084E-857F-7BB4D867DF5A}" type="datetimeFigureOut">
              <a:rPr lang="en-US" smtClean="0"/>
              <a:t>2/13/20</a:t>
            </a:fld>
            <a:endParaRPr lang="en-US"/>
          </a:p>
        </p:txBody>
      </p:sp>
      <p:sp>
        <p:nvSpPr>
          <p:cNvPr id="6" name="Footer Placeholder 5">
            <a:extLst>
              <a:ext uri="{FF2B5EF4-FFF2-40B4-BE49-F238E27FC236}">
                <a16:creationId xmlns:a16="http://schemas.microsoft.com/office/drawing/2014/main" id="{35651136-4797-9E46-BB03-78E9F69F98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AFF383-B142-7A4D-962C-C45151D975C9}"/>
              </a:ext>
            </a:extLst>
          </p:cNvPr>
          <p:cNvSpPr>
            <a:spLocks noGrp="1"/>
          </p:cNvSpPr>
          <p:nvPr>
            <p:ph type="sldNum" sz="quarter" idx="12"/>
          </p:nvPr>
        </p:nvSpPr>
        <p:spPr/>
        <p:txBody>
          <a:bodyPr/>
          <a:lstStyle/>
          <a:p>
            <a:fld id="{87E30A09-9541-7945-B8C4-95428F37ADD7}" type="slidenum">
              <a:rPr lang="en-US" smtClean="0"/>
              <a:t>‹#›</a:t>
            </a:fld>
            <a:endParaRPr lang="en-US"/>
          </a:p>
        </p:txBody>
      </p:sp>
    </p:spTree>
    <p:extLst>
      <p:ext uri="{BB962C8B-B14F-4D97-AF65-F5344CB8AC3E}">
        <p14:creationId xmlns:p14="http://schemas.microsoft.com/office/powerpoint/2010/main" val="3774429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74903-4223-364F-8440-66D377DA22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BCD7BEE-6EC8-E74B-8EBC-9B1056702F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DC364B9-F4CE-804C-A4D5-3C321671B2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DEDC2AE-5938-0844-B797-4B5272FA98BE}"/>
              </a:ext>
            </a:extLst>
          </p:cNvPr>
          <p:cNvSpPr>
            <a:spLocks noGrp="1"/>
          </p:cNvSpPr>
          <p:nvPr>
            <p:ph type="dt" sz="half" idx="10"/>
          </p:nvPr>
        </p:nvSpPr>
        <p:spPr/>
        <p:txBody>
          <a:bodyPr/>
          <a:lstStyle/>
          <a:p>
            <a:fld id="{E46B5D7B-8836-084E-857F-7BB4D867DF5A}" type="datetimeFigureOut">
              <a:rPr lang="en-US" smtClean="0"/>
              <a:t>2/13/20</a:t>
            </a:fld>
            <a:endParaRPr lang="en-US"/>
          </a:p>
        </p:txBody>
      </p:sp>
      <p:sp>
        <p:nvSpPr>
          <p:cNvPr id="6" name="Footer Placeholder 5">
            <a:extLst>
              <a:ext uri="{FF2B5EF4-FFF2-40B4-BE49-F238E27FC236}">
                <a16:creationId xmlns:a16="http://schemas.microsoft.com/office/drawing/2014/main" id="{AF353FA3-981A-FA49-8C79-7FFA63684E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C647A0-94AF-654F-9115-96F997DF86F3}"/>
              </a:ext>
            </a:extLst>
          </p:cNvPr>
          <p:cNvSpPr>
            <a:spLocks noGrp="1"/>
          </p:cNvSpPr>
          <p:nvPr>
            <p:ph type="sldNum" sz="quarter" idx="12"/>
          </p:nvPr>
        </p:nvSpPr>
        <p:spPr/>
        <p:txBody>
          <a:bodyPr/>
          <a:lstStyle/>
          <a:p>
            <a:fld id="{87E30A09-9541-7945-B8C4-95428F37ADD7}" type="slidenum">
              <a:rPr lang="en-US" smtClean="0"/>
              <a:t>‹#›</a:t>
            </a:fld>
            <a:endParaRPr lang="en-US"/>
          </a:p>
        </p:txBody>
      </p:sp>
    </p:spTree>
    <p:extLst>
      <p:ext uri="{BB962C8B-B14F-4D97-AF65-F5344CB8AC3E}">
        <p14:creationId xmlns:p14="http://schemas.microsoft.com/office/powerpoint/2010/main" val="656831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99CF0A-E1DD-824E-BBF7-BF4680042A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F926DC-B2EC-104F-99C7-B66775B380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D284B9-42C5-A84B-9890-8BD00E1102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6B5D7B-8836-084E-857F-7BB4D867DF5A}" type="datetimeFigureOut">
              <a:rPr lang="en-US" smtClean="0"/>
              <a:t>2/13/20</a:t>
            </a:fld>
            <a:endParaRPr lang="en-US"/>
          </a:p>
        </p:txBody>
      </p:sp>
      <p:sp>
        <p:nvSpPr>
          <p:cNvPr id="5" name="Footer Placeholder 4">
            <a:extLst>
              <a:ext uri="{FF2B5EF4-FFF2-40B4-BE49-F238E27FC236}">
                <a16:creationId xmlns:a16="http://schemas.microsoft.com/office/drawing/2014/main" id="{33F7DF62-03C4-3945-B1E0-4DB6A60C2D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7ED3952-738C-8F4D-A766-53F2FDD53E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E30A09-9541-7945-B8C4-95428F37ADD7}" type="slidenum">
              <a:rPr lang="en-US" smtClean="0"/>
              <a:t>‹#›</a:t>
            </a:fld>
            <a:endParaRPr lang="en-US"/>
          </a:p>
        </p:txBody>
      </p:sp>
    </p:spTree>
    <p:extLst>
      <p:ext uri="{BB962C8B-B14F-4D97-AF65-F5344CB8AC3E}">
        <p14:creationId xmlns:p14="http://schemas.microsoft.com/office/powerpoint/2010/main" val="386314100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mountaingoatsoftware.com/agile/scrum" TargetMode="External"/><Relationship Id="rId2" Type="http://schemas.openxmlformats.org/officeDocument/2006/relationships/hyperlink" Target="https://www.peerbits.com/blog/agile-software-development.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47EDE-715E-1D42-BA6B-CC0C1D8C82F8}"/>
              </a:ext>
            </a:extLst>
          </p:cNvPr>
          <p:cNvSpPr>
            <a:spLocks noGrp="1"/>
          </p:cNvSpPr>
          <p:nvPr>
            <p:ph type="ctrTitle"/>
          </p:nvPr>
        </p:nvSpPr>
        <p:spPr/>
        <p:txBody>
          <a:bodyPr/>
          <a:lstStyle/>
          <a:p>
            <a:r>
              <a:rPr lang="en-US" dirty="0"/>
              <a:t>SDLC process</a:t>
            </a:r>
          </a:p>
        </p:txBody>
      </p:sp>
      <p:sp>
        <p:nvSpPr>
          <p:cNvPr id="3" name="Subtitle 2">
            <a:extLst>
              <a:ext uri="{FF2B5EF4-FFF2-40B4-BE49-F238E27FC236}">
                <a16:creationId xmlns:a16="http://schemas.microsoft.com/office/drawing/2014/main" id="{0BB25E80-589B-D949-AEDC-61EA3B4A6E6C}"/>
              </a:ext>
            </a:extLst>
          </p:cNvPr>
          <p:cNvSpPr>
            <a:spLocks noGrp="1"/>
          </p:cNvSpPr>
          <p:nvPr>
            <p:ph type="subTitle" idx="1"/>
          </p:nvPr>
        </p:nvSpPr>
        <p:spPr/>
        <p:txBody>
          <a:bodyPr/>
          <a:lstStyle/>
          <a:p>
            <a:r>
              <a:rPr lang="en-US" dirty="0" err="1"/>
              <a:t>Marlabs</a:t>
            </a:r>
            <a:endParaRPr lang="en-US" dirty="0"/>
          </a:p>
          <a:p>
            <a:r>
              <a:rPr lang="en-US" dirty="0"/>
              <a:t>Week 1</a:t>
            </a:r>
          </a:p>
          <a:p>
            <a:endParaRPr lang="en-US" dirty="0"/>
          </a:p>
        </p:txBody>
      </p:sp>
    </p:spTree>
    <p:extLst>
      <p:ext uri="{BB962C8B-B14F-4D97-AF65-F5344CB8AC3E}">
        <p14:creationId xmlns:p14="http://schemas.microsoft.com/office/powerpoint/2010/main" val="1140124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767E5-83CE-1548-8BEB-8B5F760A8EE4}"/>
              </a:ext>
            </a:extLst>
          </p:cNvPr>
          <p:cNvSpPr>
            <a:spLocks noGrp="1"/>
          </p:cNvSpPr>
          <p:nvPr>
            <p:ph type="title"/>
          </p:nvPr>
        </p:nvSpPr>
        <p:spPr/>
        <p:txBody>
          <a:bodyPr/>
          <a:lstStyle/>
          <a:p>
            <a:r>
              <a:rPr lang="en-US" dirty="0"/>
              <a:t>6. Maintenance</a:t>
            </a:r>
          </a:p>
        </p:txBody>
      </p:sp>
      <p:sp>
        <p:nvSpPr>
          <p:cNvPr id="3" name="Content Placeholder 2">
            <a:extLst>
              <a:ext uri="{FF2B5EF4-FFF2-40B4-BE49-F238E27FC236}">
                <a16:creationId xmlns:a16="http://schemas.microsoft.com/office/drawing/2014/main" id="{2468D9C5-CDB2-7E4B-BFE5-071210F8CA7B}"/>
              </a:ext>
            </a:extLst>
          </p:cNvPr>
          <p:cNvSpPr>
            <a:spLocks noGrp="1"/>
          </p:cNvSpPr>
          <p:nvPr>
            <p:ph idx="1"/>
          </p:nvPr>
        </p:nvSpPr>
        <p:spPr/>
        <p:txBody>
          <a:bodyPr>
            <a:normAutofit/>
          </a:bodyPr>
          <a:lstStyle/>
          <a:p>
            <a:pPr marL="0" indent="0">
              <a:buNone/>
            </a:pPr>
            <a:r>
              <a:rPr lang="en-US" sz="2400" dirty="0"/>
              <a:t>The plan almost never turns out perfect when it meets reality.</a:t>
            </a:r>
          </a:p>
          <a:p>
            <a:pPr marL="0" indent="0">
              <a:buNone/>
            </a:pPr>
            <a:r>
              <a:rPr lang="en-US" sz="2400" dirty="0"/>
              <a:t>As conditions in the real world change, we need to update and advance the software to match.</a:t>
            </a:r>
          </a:p>
        </p:txBody>
      </p:sp>
    </p:spTree>
    <p:extLst>
      <p:ext uri="{BB962C8B-B14F-4D97-AF65-F5344CB8AC3E}">
        <p14:creationId xmlns:p14="http://schemas.microsoft.com/office/powerpoint/2010/main" val="2861192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3701C-323A-5746-8117-7559486166C7}"/>
              </a:ext>
            </a:extLst>
          </p:cNvPr>
          <p:cNvSpPr>
            <a:spLocks noGrp="1"/>
          </p:cNvSpPr>
          <p:nvPr>
            <p:ph type="title"/>
          </p:nvPr>
        </p:nvSpPr>
        <p:spPr/>
        <p:txBody>
          <a:bodyPr/>
          <a:lstStyle/>
          <a:p>
            <a:r>
              <a:rPr lang="en-US" dirty="0"/>
              <a:t>Agile Methodology</a:t>
            </a:r>
          </a:p>
        </p:txBody>
      </p:sp>
      <p:pic>
        <p:nvPicPr>
          <p:cNvPr id="5" name="Picture 4" descr="A close up of a logo&#13;&#10;&#13;&#10;Description automatically generated">
            <a:extLst>
              <a:ext uri="{FF2B5EF4-FFF2-40B4-BE49-F238E27FC236}">
                <a16:creationId xmlns:a16="http://schemas.microsoft.com/office/drawing/2014/main" id="{9BEC3136-A435-A043-BA5F-E09C6667EB5C}"/>
              </a:ext>
            </a:extLst>
          </p:cNvPr>
          <p:cNvPicPr>
            <a:picLocks noChangeAspect="1"/>
          </p:cNvPicPr>
          <p:nvPr/>
        </p:nvPicPr>
        <p:blipFill>
          <a:blip r:embed="rId2"/>
          <a:stretch>
            <a:fillRect/>
          </a:stretch>
        </p:blipFill>
        <p:spPr>
          <a:xfrm>
            <a:off x="5510120" y="1690688"/>
            <a:ext cx="6143998" cy="4275761"/>
          </a:xfrm>
          <a:prstGeom prst="rect">
            <a:avLst/>
          </a:prstGeom>
        </p:spPr>
      </p:pic>
      <p:sp>
        <p:nvSpPr>
          <p:cNvPr id="6" name="TextBox 5">
            <a:extLst>
              <a:ext uri="{FF2B5EF4-FFF2-40B4-BE49-F238E27FC236}">
                <a16:creationId xmlns:a16="http://schemas.microsoft.com/office/drawing/2014/main" id="{8F0BD915-BAF7-BA4A-9729-AEB8C23C236C}"/>
              </a:ext>
            </a:extLst>
          </p:cNvPr>
          <p:cNvSpPr txBox="1"/>
          <p:nvPr/>
        </p:nvSpPr>
        <p:spPr>
          <a:xfrm>
            <a:off x="914400" y="2081561"/>
            <a:ext cx="4304371" cy="3477875"/>
          </a:xfrm>
          <a:prstGeom prst="rect">
            <a:avLst/>
          </a:prstGeom>
          <a:noFill/>
        </p:spPr>
        <p:txBody>
          <a:bodyPr wrap="square" rtlCol="0">
            <a:spAutoFit/>
          </a:bodyPr>
          <a:lstStyle/>
          <a:p>
            <a:r>
              <a:rPr lang="en-US" sz="2000" dirty="0"/>
              <a:t>Agile is a method of project management.</a:t>
            </a:r>
          </a:p>
          <a:p>
            <a:endParaRPr lang="en-US" sz="2000" dirty="0"/>
          </a:p>
          <a:p>
            <a:r>
              <a:rPr lang="en-US" sz="2000" dirty="0"/>
              <a:t>Unlike Waterfall approach, where all the requirements are gathered at the beginning, then all the design is done next, and lastly the development part gets executed, the Agile approach allows business analysts, designers, developers, and the stakeholders to work together simultaneously.</a:t>
            </a:r>
          </a:p>
        </p:txBody>
      </p:sp>
    </p:spTree>
    <p:extLst>
      <p:ext uri="{BB962C8B-B14F-4D97-AF65-F5344CB8AC3E}">
        <p14:creationId xmlns:p14="http://schemas.microsoft.com/office/powerpoint/2010/main" val="2582262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3ABDD-2AF0-9E47-9CC8-63106F5D8DCC}"/>
              </a:ext>
            </a:extLst>
          </p:cNvPr>
          <p:cNvSpPr>
            <a:spLocks noGrp="1"/>
          </p:cNvSpPr>
          <p:nvPr>
            <p:ph type="title"/>
          </p:nvPr>
        </p:nvSpPr>
        <p:spPr/>
        <p:txBody>
          <a:bodyPr/>
          <a:lstStyle/>
          <a:p>
            <a:r>
              <a:rPr lang="en-US" dirty="0"/>
              <a:t>Scrum Methodology</a:t>
            </a:r>
          </a:p>
        </p:txBody>
      </p:sp>
      <p:pic>
        <p:nvPicPr>
          <p:cNvPr id="4" name="Picture 3">
            <a:extLst>
              <a:ext uri="{FF2B5EF4-FFF2-40B4-BE49-F238E27FC236}">
                <a16:creationId xmlns:a16="http://schemas.microsoft.com/office/drawing/2014/main" id="{55D278D0-6BC7-334E-8F84-7E2E0A59A007}"/>
              </a:ext>
            </a:extLst>
          </p:cNvPr>
          <p:cNvPicPr>
            <a:picLocks noChangeAspect="1"/>
          </p:cNvPicPr>
          <p:nvPr/>
        </p:nvPicPr>
        <p:blipFill>
          <a:blip r:embed="rId2"/>
          <a:stretch>
            <a:fillRect/>
          </a:stretch>
        </p:blipFill>
        <p:spPr>
          <a:xfrm>
            <a:off x="5094002" y="2105637"/>
            <a:ext cx="7097997" cy="3843114"/>
          </a:xfrm>
          <a:prstGeom prst="rect">
            <a:avLst/>
          </a:prstGeom>
        </p:spPr>
      </p:pic>
      <p:sp>
        <p:nvSpPr>
          <p:cNvPr id="5" name="TextBox 4">
            <a:extLst>
              <a:ext uri="{FF2B5EF4-FFF2-40B4-BE49-F238E27FC236}">
                <a16:creationId xmlns:a16="http://schemas.microsoft.com/office/drawing/2014/main" id="{1316E10C-5BA7-E04D-B089-01D3A82AF93F}"/>
              </a:ext>
            </a:extLst>
          </p:cNvPr>
          <p:cNvSpPr txBox="1"/>
          <p:nvPr/>
        </p:nvSpPr>
        <p:spPr>
          <a:xfrm>
            <a:off x="564995" y="1984866"/>
            <a:ext cx="4735551" cy="369332"/>
          </a:xfrm>
          <a:prstGeom prst="rect">
            <a:avLst/>
          </a:prstGeom>
          <a:noFill/>
        </p:spPr>
        <p:txBody>
          <a:bodyPr wrap="square" rtlCol="0">
            <a:spAutoFit/>
          </a:bodyPr>
          <a:lstStyle/>
          <a:p>
            <a:r>
              <a:rPr lang="en-US" dirty="0"/>
              <a:t>Scrum is a method of Agile project management.</a:t>
            </a:r>
          </a:p>
        </p:txBody>
      </p:sp>
      <p:sp>
        <p:nvSpPr>
          <p:cNvPr id="6" name="TextBox 5">
            <a:extLst>
              <a:ext uri="{FF2B5EF4-FFF2-40B4-BE49-F238E27FC236}">
                <a16:creationId xmlns:a16="http://schemas.microsoft.com/office/drawing/2014/main" id="{6EAC840B-FE85-7347-B156-E5669BC32E19}"/>
              </a:ext>
            </a:extLst>
          </p:cNvPr>
          <p:cNvSpPr txBox="1"/>
          <p:nvPr/>
        </p:nvSpPr>
        <p:spPr>
          <a:xfrm>
            <a:off x="564994" y="2529908"/>
            <a:ext cx="4906537" cy="3416320"/>
          </a:xfrm>
          <a:prstGeom prst="rect">
            <a:avLst/>
          </a:prstGeom>
          <a:noFill/>
        </p:spPr>
        <p:txBody>
          <a:bodyPr wrap="square" rtlCol="0">
            <a:spAutoFit/>
          </a:bodyPr>
          <a:lstStyle/>
          <a:p>
            <a:r>
              <a:rPr lang="en-US" dirty="0"/>
              <a:t>Terms Explained:</a:t>
            </a:r>
          </a:p>
          <a:p>
            <a:pPr marL="742950" lvl="1" indent="-285750">
              <a:buFont typeface="Arial" panose="020B0604020202020204" pitchFamily="34" charset="0"/>
              <a:buChar char="•"/>
            </a:pPr>
            <a:r>
              <a:rPr lang="en-US" dirty="0"/>
              <a:t>Product Backlog: a list of all things that needs to be done within the project.</a:t>
            </a:r>
          </a:p>
          <a:p>
            <a:pPr marL="742950" lvl="1" indent="-285750">
              <a:buFont typeface="Arial" panose="020B0604020202020204" pitchFamily="34" charset="0"/>
              <a:buChar char="•"/>
            </a:pPr>
            <a:r>
              <a:rPr lang="en-US" dirty="0"/>
              <a:t>Sprint Backlog: a list of tasks identified by the Scrum team to be completed during the Scrum sprint.</a:t>
            </a:r>
          </a:p>
          <a:p>
            <a:pPr marL="742950" lvl="1" indent="-285750">
              <a:buFont typeface="Arial" panose="020B0604020202020204" pitchFamily="34" charset="0"/>
              <a:buChar char="•"/>
            </a:pPr>
            <a:r>
              <a:rPr lang="en-US" dirty="0"/>
              <a:t>Scrum Master: a servant-leader (facilitator) for the Scrum team.</a:t>
            </a:r>
          </a:p>
          <a:p>
            <a:pPr marL="742950" lvl="1" indent="-285750">
              <a:buFont typeface="Arial" panose="020B0604020202020204" pitchFamily="34" charset="0"/>
              <a:buChar char="•"/>
            </a:pPr>
            <a:r>
              <a:rPr lang="en-US" dirty="0"/>
              <a:t>Sprint: a set period of time during which specific work has to be completed and made ready for reviews</a:t>
            </a:r>
          </a:p>
          <a:p>
            <a:pPr marL="800100" lvl="1" indent="-342900">
              <a:buFont typeface="Arial" panose="020B0604020202020204" pitchFamily="34" charset="0"/>
              <a:buChar char="•"/>
            </a:pPr>
            <a:endParaRPr lang="en-US" dirty="0"/>
          </a:p>
        </p:txBody>
      </p:sp>
    </p:spTree>
    <p:extLst>
      <p:ext uri="{BB962C8B-B14F-4D97-AF65-F5344CB8AC3E}">
        <p14:creationId xmlns:p14="http://schemas.microsoft.com/office/powerpoint/2010/main" val="3229901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EAA35F8-D5E7-1D49-B3F0-310BDAE84CB1}"/>
              </a:ext>
            </a:extLst>
          </p:cNvPr>
          <p:cNvSpPr txBox="1"/>
          <p:nvPr/>
        </p:nvSpPr>
        <p:spPr>
          <a:xfrm>
            <a:off x="2320372" y="2051004"/>
            <a:ext cx="8581054" cy="2123658"/>
          </a:xfrm>
          <a:prstGeom prst="rect">
            <a:avLst/>
          </a:prstGeom>
          <a:noFill/>
        </p:spPr>
        <p:txBody>
          <a:bodyPr wrap="square" rtlCol="0">
            <a:spAutoFit/>
          </a:bodyPr>
          <a:lstStyle/>
          <a:p>
            <a:r>
              <a:rPr lang="en-US" sz="6600" dirty="0"/>
              <a:t>DevOps Tools in Your Data Science Projects </a:t>
            </a:r>
          </a:p>
        </p:txBody>
      </p:sp>
    </p:spTree>
    <p:extLst>
      <p:ext uri="{BB962C8B-B14F-4D97-AF65-F5344CB8AC3E}">
        <p14:creationId xmlns:p14="http://schemas.microsoft.com/office/powerpoint/2010/main" val="473868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p&#13;&#10;&#13;&#10;Description automatically generated">
            <a:extLst>
              <a:ext uri="{FF2B5EF4-FFF2-40B4-BE49-F238E27FC236}">
                <a16:creationId xmlns:a16="http://schemas.microsoft.com/office/drawing/2014/main" id="{5DF168F5-EE1F-254F-AEC3-119F3D42E8E9}"/>
              </a:ext>
            </a:extLst>
          </p:cNvPr>
          <p:cNvPicPr>
            <a:picLocks noChangeAspect="1"/>
          </p:cNvPicPr>
          <p:nvPr/>
        </p:nvPicPr>
        <p:blipFill>
          <a:blip r:embed="rId2"/>
          <a:stretch>
            <a:fillRect/>
          </a:stretch>
        </p:blipFill>
        <p:spPr>
          <a:xfrm>
            <a:off x="2748837" y="163675"/>
            <a:ext cx="6694325" cy="6694325"/>
          </a:xfrm>
          <a:prstGeom prst="rect">
            <a:avLst/>
          </a:prstGeom>
        </p:spPr>
      </p:pic>
    </p:spTree>
    <p:extLst>
      <p:ext uri="{BB962C8B-B14F-4D97-AF65-F5344CB8AC3E}">
        <p14:creationId xmlns:p14="http://schemas.microsoft.com/office/powerpoint/2010/main" val="3665388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586BF-6C0B-2A4B-A38C-89DA74176C48}"/>
              </a:ext>
            </a:extLst>
          </p:cNvPr>
          <p:cNvSpPr>
            <a:spLocks noGrp="1"/>
          </p:cNvSpPr>
          <p:nvPr>
            <p:ph type="title"/>
          </p:nvPr>
        </p:nvSpPr>
        <p:spPr/>
        <p:txBody>
          <a:bodyPr/>
          <a:lstStyle/>
          <a:p>
            <a:r>
              <a:rPr lang="en-US" dirty="0"/>
              <a:t>Azure DevOps</a:t>
            </a:r>
          </a:p>
        </p:txBody>
      </p:sp>
      <p:sp>
        <p:nvSpPr>
          <p:cNvPr id="3" name="Content Placeholder 2">
            <a:extLst>
              <a:ext uri="{FF2B5EF4-FFF2-40B4-BE49-F238E27FC236}">
                <a16:creationId xmlns:a16="http://schemas.microsoft.com/office/drawing/2014/main" id="{5EF3370E-5CE4-8640-AC1E-CF79CE8B38C0}"/>
              </a:ext>
            </a:extLst>
          </p:cNvPr>
          <p:cNvSpPr>
            <a:spLocks noGrp="1"/>
          </p:cNvSpPr>
          <p:nvPr>
            <p:ph idx="1"/>
          </p:nvPr>
        </p:nvSpPr>
        <p:spPr>
          <a:xfrm>
            <a:off x="897673" y="5493833"/>
            <a:ext cx="10515600" cy="593919"/>
          </a:xfrm>
        </p:spPr>
        <p:txBody>
          <a:bodyPr>
            <a:normAutofit/>
          </a:bodyPr>
          <a:lstStyle/>
          <a:p>
            <a:r>
              <a:rPr lang="en-US" sz="2400" dirty="0"/>
              <a:t>E.g.: https://</a:t>
            </a:r>
            <a:r>
              <a:rPr lang="en-US" sz="2400" dirty="0" err="1"/>
              <a:t>dev.azure.com</a:t>
            </a:r>
            <a:r>
              <a:rPr lang="en-US" sz="2400" dirty="0"/>
              <a:t>/</a:t>
            </a:r>
            <a:r>
              <a:rPr lang="en-US" sz="2400" dirty="0" err="1"/>
              <a:t>dishaands</a:t>
            </a:r>
            <a:endParaRPr lang="en-US" sz="2400" dirty="0"/>
          </a:p>
        </p:txBody>
      </p:sp>
      <p:pic>
        <p:nvPicPr>
          <p:cNvPr id="4" name="Picture 3">
            <a:extLst>
              <a:ext uri="{FF2B5EF4-FFF2-40B4-BE49-F238E27FC236}">
                <a16:creationId xmlns:a16="http://schemas.microsoft.com/office/drawing/2014/main" id="{FF9E822E-0C56-6642-B8EE-C59B90C81CDC}"/>
              </a:ext>
            </a:extLst>
          </p:cNvPr>
          <p:cNvPicPr>
            <a:picLocks noChangeAspect="1"/>
          </p:cNvPicPr>
          <p:nvPr/>
        </p:nvPicPr>
        <p:blipFill>
          <a:blip r:embed="rId2"/>
          <a:stretch>
            <a:fillRect/>
          </a:stretch>
        </p:blipFill>
        <p:spPr>
          <a:xfrm>
            <a:off x="2347331" y="1763035"/>
            <a:ext cx="7318855" cy="3331930"/>
          </a:xfrm>
          <a:prstGeom prst="rect">
            <a:avLst/>
          </a:prstGeom>
        </p:spPr>
      </p:pic>
    </p:spTree>
    <p:extLst>
      <p:ext uri="{BB962C8B-B14F-4D97-AF65-F5344CB8AC3E}">
        <p14:creationId xmlns:p14="http://schemas.microsoft.com/office/powerpoint/2010/main" val="2328628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45628-9002-994B-B9D8-AB1539E05DFA}"/>
              </a:ext>
            </a:extLst>
          </p:cNvPr>
          <p:cNvSpPr>
            <a:spLocks noGrp="1"/>
          </p:cNvSpPr>
          <p:nvPr>
            <p:ph type="title"/>
          </p:nvPr>
        </p:nvSpPr>
        <p:spPr/>
        <p:txBody>
          <a:bodyPr/>
          <a:lstStyle/>
          <a:p>
            <a:r>
              <a:rPr lang="en-US" dirty="0"/>
              <a:t>Assignments</a:t>
            </a:r>
          </a:p>
        </p:txBody>
      </p:sp>
      <p:sp>
        <p:nvSpPr>
          <p:cNvPr id="3" name="Content Placeholder 2">
            <a:extLst>
              <a:ext uri="{FF2B5EF4-FFF2-40B4-BE49-F238E27FC236}">
                <a16:creationId xmlns:a16="http://schemas.microsoft.com/office/drawing/2014/main" id="{99066510-37A1-2547-899F-B44ED83B16BA}"/>
              </a:ext>
            </a:extLst>
          </p:cNvPr>
          <p:cNvSpPr>
            <a:spLocks noGrp="1"/>
          </p:cNvSpPr>
          <p:nvPr>
            <p:ph idx="1"/>
          </p:nvPr>
        </p:nvSpPr>
        <p:spPr/>
        <p:txBody>
          <a:bodyPr/>
          <a:lstStyle/>
          <a:p>
            <a:r>
              <a:rPr lang="en-US" dirty="0"/>
              <a:t>Reading Assignments: </a:t>
            </a:r>
          </a:p>
          <a:p>
            <a:pPr marL="914400" lvl="1" indent="-457200">
              <a:buFont typeface="+mj-lt"/>
              <a:buAutoNum type="arabicPeriod"/>
            </a:pPr>
            <a:r>
              <a:rPr lang="en-US" dirty="0">
                <a:hlinkClick r:id="rId2"/>
              </a:rPr>
              <a:t>https://www.peerbits.com/blog/agile-software-development.html</a:t>
            </a:r>
            <a:endParaRPr lang="en-US" dirty="0"/>
          </a:p>
          <a:p>
            <a:pPr marL="914400" lvl="1" indent="-457200">
              <a:buFont typeface="+mj-lt"/>
              <a:buAutoNum type="arabicPeriod"/>
            </a:pPr>
            <a:r>
              <a:rPr lang="en-US" dirty="0">
                <a:hlinkClick r:id="rId3"/>
              </a:rPr>
              <a:t>http://www.mountaingoatsoftware.com/agile/scrum</a:t>
            </a:r>
            <a:endParaRPr lang="en-US" dirty="0"/>
          </a:p>
          <a:p>
            <a:pPr marL="914400" lvl="1" indent="-457200">
              <a:buFont typeface="+mj-lt"/>
              <a:buAutoNum type="arabicPeriod"/>
            </a:pPr>
            <a:endParaRPr lang="en-US" dirty="0"/>
          </a:p>
          <a:p>
            <a:r>
              <a:rPr lang="en-US" dirty="0"/>
              <a:t> Set up accounts:</a:t>
            </a:r>
          </a:p>
          <a:p>
            <a:pPr lvl="1"/>
            <a:r>
              <a:rPr lang="en-US" dirty="0"/>
              <a:t>GitHub Account</a:t>
            </a:r>
          </a:p>
          <a:p>
            <a:pPr lvl="1"/>
            <a:r>
              <a:rPr lang="en-US"/>
              <a:t>Kaggle Account</a:t>
            </a:r>
            <a:endParaRPr lang="en-US" dirty="0"/>
          </a:p>
          <a:p>
            <a:pPr lvl="1"/>
            <a:endParaRPr lang="en-US" dirty="0"/>
          </a:p>
          <a:p>
            <a:pPr lvl="1"/>
            <a:endParaRPr lang="en-US" dirty="0"/>
          </a:p>
          <a:p>
            <a:pPr lvl="1"/>
            <a:endParaRPr lang="en-US" dirty="0"/>
          </a:p>
          <a:p>
            <a:pPr marL="457200" lvl="1" indent="0">
              <a:buNone/>
            </a:pPr>
            <a:endParaRPr lang="en-US" dirty="0"/>
          </a:p>
          <a:p>
            <a:pPr marL="914400" lvl="1" indent="-457200">
              <a:buFont typeface="+mj-lt"/>
              <a:buAutoNum type="arabicPeriod"/>
            </a:pPr>
            <a:endParaRPr lang="en-US" dirty="0"/>
          </a:p>
        </p:txBody>
      </p:sp>
    </p:spTree>
    <p:extLst>
      <p:ext uri="{BB962C8B-B14F-4D97-AF65-F5344CB8AC3E}">
        <p14:creationId xmlns:p14="http://schemas.microsoft.com/office/powerpoint/2010/main" val="1053610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B4D7A-DDB1-9243-A2F5-892614BFBCFE}"/>
              </a:ext>
            </a:extLst>
          </p:cNvPr>
          <p:cNvSpPr>
            <a:spLocks noGrp="1"/>
          </p:cNvSpPr>
          <p:nvPr>
            <p:ph type="title"/>
          </p:nvPr>
        </p:nvSpPr>
        <p:spPr/>
        <p:txBody>
          <a:bodyPr/>
          <a:lstStyle/>
          <a:p>
            <a:r>
              <a:rPr lang="en-US" dirty="0"/>
              <a:t>Table of Content</a:t>
            </a:r>
          </a:p>
        </p:txBody>
      </p:sp>
      <p:sp>
        <p:nvSpPr>
          <p:cNvPr id="3" name="Content Placeholder 2">
            <a:extLst>
              <a:ext uri="{FF2B5EF4-FFF2-40B4-BE49-F238E27FC236}">
                <a16:creationId xmlns:a16="http://schemas.microsoft.com/office/drawing/2014/main" id="{636427EA-B1B3-A946-9093-6D4AC88DFAD3}"/>
              </a:ext>
            </a:extLst>
          </p:cNvPr>
          <p:cNvSpPr>
            <a:spLocks noGrp="1"/>
          </p:cNvSpPr>
          <p:nvPr>
            <p:ph idx="1"/>
          </p:nvPr>
        </p:nvSpPr>
        <p:spPr/>
        <p:txBody>
          <a:bodyPr/>
          <a:lstStyle/>
          <a:p>
            <a:r>
              <a:rPr lang="en-US" dirty="0"/>
              <a:t>The Software Development Life Cycle</a:t>
            </a:r>
          </a:p>
          <a:p>
            <a:r>
              <a:rPr lang="en-US" dirty="0"/>
              <a:t>Agile Methodology</a:t>
            </a:r>
          </a:p>
          <a:p>
            <a:r>
              <a:rPr lang="en-US" dirty="0"/>
              <a:t>Scrum Methodology</a:t>
            </a:r>
          </a:p>
          <a:p>
            <a:r>
              <a:rPr lang="en-US" dirty="0"/>
              <a:t>DevOps Tools in Your Data Science Projects</a:t>
            </a:r>
          </a:p>
          <a:p>
            <a:r>
              <a:rPr lang="en-US" dirty="0"/>
              <a:t>E.g. Azure DevOps</a:t>
            </a:r>
          </a:p>
          <a:p>
            <a:r>
              <a:rPr lang="en-US" dirty="0"/>
              <a:t>Assignments</a:t>
            </a:r>
          </a:p>
          <a:p>
            <a:endParaRPr lang="en-US" dirty="0"/>
          </a:p>
        </p:txBody>
      </p:sp>
    </p:spTree>
    <p:extLst>
      <p:ext uri="{BB962C8B-B14F-4D97-AF65-F5344CB8AC3E}">
        <p14:creationId xmlns:p14="http://schemas.microsoft.com/office/powerpoint/2010/main" val="1776577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05D4E-6EEA-0E42-AA9C-F88F91C95FE0}"/>
              </a:ext>
            </a:extLst>
          </p:cNvPr>
          <p:cNvSpPr>
            <a:spLocks noGrp="1"/>
          </p:cNvSpPr>
          <p:nvPr>
            <p:ph type="title"/>
          </p:nvPr>
        </p:nvSpPr>
        <p:spPr>
          <a:xfrm>
            <a:off x="838200" y="365125"/>
            <a:ext cx="10515600" cy="1497542"/>
          </a:xfrm>
        </p:spPr>
        <p:txBody>
          <a:bodyPr>
            <a:normAutofit/>
          </a:bodyPr>
          <a:lstStyle/>
          <a:p>
            <a:r>
              <a:rPr lang="en-US" dirty="0"/>
              <a:t>The </a:t>
            </a:r>
            <a:r>
              <a:rPr lang="en-US" b="1" dirty="0"/>
              <a:t>S</a:t>
            </a:r>
            <a:r>
              <a:rPr lang="en-US" dirty="0"/>
              <a:t>oftware </a:t>
            </a:r>
            <a:r>
              <a:rPr lang="en-US" b="1" dirty="0"/>
              <a:t>D</a:t>
            </a:r>
            <a:r>
              <a:rPr lang="en-US" dirty="0"/>
              <a:t>evelopment </a:t>
            </a:r>
            <a:r>
              <a:rPr lang="en-US" b="1" dirty="0"/>
              <a:t>L</a:t>
            </a:r>
            <a:r>
              <a:rPr lang="en-US" dirty="0"/>
              <a:t>ife </a:t>
            </a:r>
            <a:r>
              <a:rPr lang="en-US" b="1" dirty="0"/>
              <a:t>C</a:t>
            </a:r>
            <a:r>
              <a:rPr lang="en-US" dirty="0"/>
              <a:t>ycle</a:t>
            </a:r>
            <a:br>
              <a:rPr lang="en-US" dirty="0"/>
            </a:br>
            <a:r>
              <a:rPr lang="en-US" sz="2200" dirty="0"/>
              <a:t>(System Development Life Cycle)</a:t>
            </a:r>
          </a:p>
        </p:txBody>
      </p:sp>
      <p:pic>
        <p:nvPicPr>
          <p:cNvPr id="4" name="Picture 3">
            <a:extLst>
              <a:ext uri="{FF2B5EF4-FFF2-40B4-BE49-F238E27FC236}">
                <a16:creationId xmlns:a16="http://schemas.microsoft.com/office/drawing/2014/main" id="{D821060A-3A61-8B44-8585-474EB4B615AF}"/>
              </a:ext>
            </a:extLst>
          </p:cNvPr>
          <p:cNvPicPr>
            <a:picLocks noChangeAspect="1"/>
          </p:cNvPicPr>
          <p:nvPr/>
        </p:nvPicPr>
        <p:blipFill>
          <a:blip r:embed="rId2"/>
          <a:stretch>
            <a:fillRect/>
          </a:stretch>
        </p:blipFill>
        <p:spPr>
          <a:xfrm>
            <a:off x="3230626" y="1842092"/>
            <a:ext cx="5015907" cy="5015907"/>
          </a:xfrm>
          <a:prstGeom prst="rect">
            <a:avLst/>
          </a:prstGeom>
        </p:spPr>
      </p:pic>
    </p:spTree>
    <p:extLst>
      <p:ext uri="{BB962C8B-B14F-4D97-AF65-F5344CB8AC3E}">
        <p14:creationId xmlns:p14="http://schemas.microsoft.com/office/powerpoint/2010/main" val="1820747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1BA26-71F1-734F-B327-2D74154AA7B1}"/>
              </a:ext>
            </a:extLst>
          </p:cNvPr>
          <p:cNvSpPr>
            <a:spLocks noGrp="1"/>
          </p:cNvSpPr>
          <p:nvPr>
            <p:ph type="title"/>
          </p:nvPr>
        </p:nvSpPr>
        <p:spPr/>
        <p:txBody>
          <a:bodyPr/>
          <a:lstStyle/>
          <a:p>
            <a:r>
              <a:rPr lang="en-US" dirty="0"/>
              <a:t>SDLC</a:t>
            </a:r>
          </a:p>
        </p:txBody>
      </p:sp>
      <p:sp>
        <p:nvSpPr>
          <p:cNvPr id="4" name="TextBox 3">
            <a:extLst>
              <a:ext uri="{FF2B5EF4-FFF2-40B4-BE49-F238E27FC236}">
                <a16:creationId xmlns:a16="http://schemas.microsoft.com/office/drawing/2014/main" id="{2E184A06-1B4D-584B-B13F-7E6D6B3D7032}"/>
              </a:ext>
            </a:extLst>
          </p:cNvPr>
          <p:cNvSpPr txBox="1"/>
          <p:nvPr/>
        </p:nvSpPr>
        <p:spPr>
          <a:xfrm>
            <a:off x="838200" y="1597152"/>
            <a:ext cx="10515600" cy="1938992"/>
          </a:xfrm>
          <a:prstGeom prst="rect">
            <a:avLst/>
          </a:prstGeom>
          <a:noFill/>
        </p:spPr>
        <p:txBody>
          <a:bodyPr wrap="square" rtlCol="0">
            <a:spAutoFit/>
          </a:bodyPr>
          <a:lstStyle/>
          <a:p>
            <a:r>
              <a:rPr lang="en-US" sz="2400" dirty="0"/>
              <a:t>SDLC is a process followed for a software project, within a software organization. </a:t>
            </a:r>
          </a:p>
          <a:p>
            <a:r>
              <a:rPr lang="en-US" sz="2400" dirty="0"/>
              <a:t>It consists of a detailed </a:t>
            </a:r>
            <a:r>
              <a:rPr lang="en-US" sz="2400" dirty="0">
                <a:solidFill>
                  <a:srgbClr val="FF0000"/>
                </a:solidFill>
              </a:rPr>
              <a:t>plan </a:t>
            </a:r>
            <a:r>
              <a:rPr lang="en-US" sz="2400" dirty="0"/>
              <a:t>describing </a:t>
            </a:r>
            <a:r>
              <a:rPr lang="en-US" sz="2400" dirty="0">
                <a:solidFill>
                  <a:srgbClr val="FF0000"/>
                </a:solidFill>
              </a:rPr>
              <a:t>how to develop, maintain, replace </a:t>
            </a:r>
            <a:r>
              <a:rPr lang="en-US" sz="2400" dirty="0"/>
              <a:t>and </a:t>
            </a:r>
            <a:r>
              <a:rPr lang="en-US" sz="2400" dirty="0">
                <a:solidFill>
                  <a:srgbClr val="FF0000"/>
                </a:solidFill>
              </a:rPr>
              <a:t>alter</a:t>
            </a:r>
            <a:r>
              <a:rPr lang="en-US" sz="2400" dirty="0"/>
              <a:t> or </a:t>
            </a:r>
            <a:r>
              <a:rPr lang="en-US" sz="2400" dirty="0">
                <a:solidFill>
                  <a:srgbClr val="FF0000"/>
                </a:solidFill>
              </a:rPr>
              <a:t>enhance</a:t>
            </a:r>
            <a:r>
              <a:rPr lang="en-US" sz="2400" dirty="0"/>
              <a:t> specific software. </a:t>
            </a:r>
          </a:p>
          <a:p>
            <a:r>
              <a:rPr lang="en-US" sz="2400" dirty="0"/>
              <a:t>The life cycle defines a methodology for improving the quality of software and the overall development process.</a:t>
            </a:r>
          </a:p>
        </p:txBody>
      </p:sp>
    </p:spTree>
    <p:extLst>
      <p:ext uri="{BB962C8B-B14F-4D97-AF65-F5344CB8AC3E}">
        <p14:creationId xmlns:p14="http://schemas.microsoft.com/office/powerpoint/2010/main" val="3627145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B97CA-6957-884C-B7B4-59507AA8DB15}"/>
              </a:ext>
            </a:extLst>
          </p:cNvPr>
          <p:cNvSpPr>
            <a:spLocks noGrp="1"/>
          </p:cNvSpPr>
          <p:nvPr>
            <p:ph type="title"/>
          </p:nvPr>
        </p:nvSpPr>
        <p:spPr/>
        <p:txBody>
          <a:bodyPr/>
          <a:lstStyle/>
          <a:p>
            <a:r>
              <a:rPr lang="en-US" dirty="0"/>
              <a:t>1. Planning (Planning &amp; Requirement)</a:t>
            </a:r>
          </a:p>
        </p:txBody>
      </p:sp>
      <p:sp>
        <p:nvSpPr>
          <p:cNvPr id="3" name="TextBox 2">
            <a:extLst>
              <a:ext uri="{FF2B5EF4-FFF2-40B4-BE49-F238E27FC236}">
                <a16:creationId xmlns:a16="http://schemas.microsoft.com/office/drawing/2014/main" id="{AA202498-32E8-354F-B5EB-B458DDAF07C5}"/>
              </a:ext>
            </a:extLst>
          </p:cNvPr>
          <p:cNvSpPr txBox="1"/>
          <p:nvPr/>
        </p:nvSpPr>
        <p:spPr>
          <a:xfrm>
            <a:off x="1075267" y="1998133"/>
            <a:ext cx="9135533" cy="1569660"/>
          </a:xfrm>
          <a:prstGeom prst="rect">
            <a:avLst/>
          </a:prstGeom>
          <a:noFill/>
        </p:spPr>
        <p:txBody>
          <a:bodyPr wrap="square" rtlCol="0">
            <a:spAutoFit/>
          </a:bodyPr>
          <a:lstStyle/>
          <a:p>
            <a:r>
              <a:rPr lang="en-US" sz="2400" dirty="0"/>
              <a:t>Business Analyst collects the requirement from the Customer/Client as per the clients business needs and documents the requirements in the Business Requirement Specification (BRS) and provides the same to Development Team.</a:t>
            </a:r>
          </a:p>
        </p:txBody>
      </p:sp>
    </p:spTree>
    <p:extLst>
      <p:ext uri="{BB962C8B-B14F-4D97-AF65-F5344CB8AC3E}">
        <p14:creationId xmlns:p14="http://schemas.microsoft.com/office/powerpoint/2010/main" val="3290298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7A5CB18-0806-9B48-B4BC-641FCF58648C}"/>
              </a:ext>
            </a:extLst>
          </p:cNvPr>
          <p:cNvSpPr txBox="1">
            <a:spLocks/>
          </p:cNvSpPr>
          <p:nvPr/>
        </p:nvSpPr>
        <p:spPr>
          <a:xfrm>
            <a:off x="914400" y="39899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2. Analysis</a:t>
            </a:r>
          </a:p>
        </p:txBody>
      </p:sp>
      <p:sp>
        <p:nvSpPr>
          <p:cNvPr id="5" name="TextBox 4">
            <a:extLst>
              <a:ext uri="{FF2B5EF4-FFF2-40B4-BE49-F238E27FC236}">
                <a16:creationId xmlns:a16="http://schemas.microsoft.com/office/drawing/2014/main" id="{66DCA3B2-6F04-CE49-BC6D-B0AE35A9544F}"/>
              </a:ext>
            </a:extLst>
          </p:cNvPr>
          <p:cNvSpPr txBox="1"/>
          <p:nvPr/>
        </p:nvSpPr>
        <p:spPr>
          <a:xfrm>
            <a:off x="1358899" y="1908370"/>
            <a:ext cx="9783233" cy="2308324"/>
          </a:xfrm>
          <a:prstGeom prst="rect">
            <a:avLst/>
          </a:prstGeom>
          <a:noFill/>
        </p:spPr>
        <p:txBody>
          <a:bodyPr wrap="square" rtlCol="0">
            <a:spAutoFit/>
          </a:bodyPr>
          <a:lstStyle/>
          <a:p>
            <a:r>
              <a:rPr lang="en-US" sz="2400" dirty="0"/>
              <a:t>Define and document the product requirements and get them approval from the customer.</a:t>
            </a:r>
          </a:p>
          <a:p>
            <a:endParaRPr lang="en-US" sz="2400" dirty="0"/>
          </a:p>
          <a:p>
            <a:r>
              <a:rPr lang="en-US" sz="2400" dirty="0"/>
              <a:t>Key people involved in this phase are:</a:t>
            </a:r>
          </a:p>
          <a:p>
            <a:r>
              <a:rPr lang="en-US" sz="2400" dirty="0"/>
              <a:t>Project Manager, Business Analyst and Senior members (Senior Data Scientist) in the team.</a:t>
            </a:r>
          </a:p>
        </p:txBody>
      </p:sp>
    </p:spTree>
    <p:extLst>
      <p:ext uri="{BB962C8B-B14F-4D97-AF65-F5344CB8AC3E}">
        <p14:creationId xmlns:p14="http://schemas.microsoft.com/office/powerpoint/2010/main" val="714333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A8455-1318-7C4F-9F5F-D437E9AE39E8}"/>
              </a:ext>
            </a:extLst>
          </p:cNvPr>
          <p:cNvSpPr>
            <a:spLocks noGrp="1"/>
          </p:cNvSpPr>
          <p:nvPr>
            <p:ph type="title"/>
          </p:nvPr>
        </p:nvSpPr>
        <p:spPr/>
        <p:txBody>
          <a:bodyPr/>
          <a:lstStyle/>
          <a:p>
            <a:r>
              <a:rPr lang="en-US" dirty="0"/>
              <a:t>3. Design</a:t>
            </a:r>
          </a:p>
        </p:txBody>
      </p:sp>
      <p:sp>
        <p:nvSpPr>
          <p:cNvPr id="4" name="TextBox 3">
            <a:extLst>
              <a:ext uri="{FF2B5EF4-FFF2-40B4-BE49-F238E27FC236}">
                <a16:creationId xmlns:a16="http://schemas.microsoft.com/office/drawing/2014/main" id="{9345A09E-DD08-EF49-97A7-44D87B941A0F}"/>
              </a:ext>
            </a:extLst>
          </p:cNvPr>
          <p:cNvSpPr txBox="1"/>
          <p:nvPr/>
        </p:nvSpPr>
        <p:spPr>
          <a:xfrm>
            <a:off x="1358899" y="1908370"/>
            <a:ext cx="9783233" cy="1938992"/>
          </a:xfrm>
          <a:prstGeom prst="rect">
            <a:avLst/>
          </a:prstGeom>
          <a:noFill/>
        </p:spPr>
        <p:txBody>
          <a:bodyPr wrap="square" rtlCol="0">
            <a:spAutoFit/>
          </a:bodyPr>
          <a:lstStyle/>
          <a:p>
            <a:r>
              <a:rPr lang="en-US" sz="2400" dirty="0"/>
              <a:t>”How will we get what we want?”</a:t>
            </a:r>
          </a:p>
          <a:p>
            <a:r>
              <a:rPr lang="en-US" sz="2400" dirty="0"/>
              <a:t>Turn the software specifications into a design plan called the Design Specification.</a:t>
            </a:r>
          </a:p>
          <a:p>
            <a:endParaRPr lang="en-US" sz="2400" dirty="0"/>
          </a:p>
          <a:p>
            <a:r>
              <a:rPr lang="en-US" sz="2400" dirty="0"/>
              <a:t>All stakeholders then review this plan and offer feedback and suggestions.</a:t>
            </a:r>
          </a:p>
        </p:txBody>
      </p:sp>
    </p:spTree>
    <p:extLst>
      <p:ext uri="{BB962C8B-B14F-4D97-AF65-F5344CB8AC3E}">
        <p14:creationId xmlns:p14="http://schemas.microsoft.com/office/powerpoint/2010/main" val="1178019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36A66-9B8A-5B45-BD68-717965D4FC2B}"/>
              </a:ext>
            </a:extLst>
          </p:cNvPr>
          <p:cNvSpPr>
            <a:spLocks noGrp="1"/>
          </p:cNvSpPr>
          <p:nvPr>
            <p:ph type="title"/>
          </p:nvPr>
        </p:nvSpPr>
        <p:spPr/>
        <p:txBody>
          <a:bodyPr/>
          <a:lstStyle/>
          <a:p>
            <a:r>
              <a:rPr lang="en-US" dirty="0"/>
              <a:t>4. Implementation</a:t>
            </a:r>
          </a:p>
        </p:txBody>
      </p:sp>
      <p:sp>
        <p:nvSpPr>
          <p:cNvPr id="3" name="Content Placeholder 2">
            <a:extLst>
              <a:ext uri="{FF2B5EF4-FFF2-40B4-BE49-F238E27FC236}">
                <a16:creationId xmlns:a16="http://schemas.microsoft.com/office/drawing/2014/main" id="{45F37E16-84B9-3B42-A45D-54D09C8DBD9F}"/>
              </a:ext>
            </a:extLst>
          </p:cNvPr>
          <p:cNvSpPr>
            <a:spLocks noGrp="1"/>
          </p:cNvSpPr>
          <p:nvPr>
            <p:ph idx="1"/>
          </p:nvPr>
        </p:nvSpPr>
        <p:spPr>
          <a:xfrm>
            <a:off x="1337821" y="1835051"/>
            <a:ext cx="10515600" cy="4351338"/>
          </a:xfrm>
        </p:spPr>
        <p:txBody>
          <a:bodyPr>
            <a:normAutofit/>
          </a:bodyPr>
          <a:lstStyle/>
          <a:p>
            <a:pPr marL="0" indent="0">
              <a:buNone/>
            </a:pPr>
            <a:r>
              <a:rPr lang="en-US" sz="2400" dirty="0"/>
              <a:t>Coding stage, or building stage.</a:t>
            </a:r>
          </a:p>
          <a:p>
            <a:pPr marL="0" indent="0">
              <a:buNone/>
            </a:pPr>
            <a:r>
              <a:rPr lang="en-US" sz="2400" dirty="0"/>
              <a:t>Develop the software by generating all the actual code.</a:t>
            </a:r>
          </a:p>
        </p:txBody>
      </p:sp>
    </p:spTree>
    <p:extLst>
      <p:ext uri="{BB962C8B-B14F-4D97-AF65-F5344CB8AC3E}">
        <p14:creationId xmlns:p14="http://schemas.microsoft.com/office/powerpoint/2010/main" val="2697757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35E72-DBC2-8049-BF15-E6940160126A}"/>
              </a:ext>
            </a:extLst>
          </p:cNvPr>
          <p:cNvSpPr>
            <a:spLocks noGrp="1"/>
          </p:cNvSpPr>
          <p:nvPr>
            <p:ph type="title"/>
          </p:nvPr>
        </p:nvSpPr>
        <p:spPr/>
        <p:txBody>
          <a:bodyPr/>
          <a:lstStyle/>
          <a:p>
            <a:r>
              <a:rPr lang="en-US" dirty="0"/>
              <a:t>5. Testing &amp; Integration</a:t>
            </a:r>
          </a:p>
        </p:txBody>
      </p:sp>
      <p:sp>
        <p:nvSpPr>
          <p:cNvPr id="3" name="Content Placeholder 2">
            <a:extLst>
              <a:ext uri="{FF2B5EF4-FFF2-40B4-BE49-F238E27FC236}">
                <a16:creationId xmlns:a16="http://schemas.microsoft.com/office/drawing/2014/main" id="{68CEC9F6-FCA9-FC43-A7A0-8E42C6A3F4A3}"/>
              </a:ext>
            </a:extLst>
          </p:cNvPr>
          <p:cNvSpPr>
            <a:spLocks noGrp="1"/>
          </p:cNvSpPr>
          <p:nvPr>
            <p:ph idx="1"/>
          </p:nvPr>
        </p:nvSpPr>
        <p:spPr/>
        <p:txBody>
          <a:bodyPr>
            <a:normAutofit/>
          </a:bodyPr>
          <a:lstStyle/>
          <a:p>
            <a:pPr marL="0" indent="0">
              <a:buNone/>
            </a:pPr>
            <a:r>
              <a:rPr lang="en-US" sz="2400" dirty="0"/>
              <a:t>Test for defects and deficiencies.</a:t>
            </a:r>
          </a:p>
          <a:p>
            <a:pPr marL="0" indent="0">
              <a:buNone/>
            </a:pPr>
            <a:r>
              <a:rPr lang="en-US" sz="2400" dirty="0"/>
              <a:t>Fix those issues until the product meets the original specifications.</a:t>
            </a:r>
          </a:p>
          <a:p>
            <a:pPr marL="0" indent="0">
              <a:buNone/>
            </a:pPr>
            <a:r>
              <a:rPr lang="en-US" sz="2400" dirty="0"/>
              <a:t>Deployment. </a:t>
            </a:r>
          </a:p>
          <a:p>
            <a:pPr marL="0" indent="0">
              <a:buNone/>
            </a:pPr>
            <a:r>
              <a:rPr lang="en-US" sz="2400" dirty="0"/>
              <a:t>Depending on feedback from end users, more adjustments can be made.</a:t>
            </a:r>
          </a:p>
        </p:txBody>
      </p:sp>
    </p:spTree>
    <p:extLst>
      <p:ext uri="{BB962C8B-B14F-4D97-AF65-F5344CB8AC3E}">
        <p14:creationId xmlns:p14="http://schemas.microsoft.com/office/powerpoint/2010/main" val="9815476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1910</TotalTime>
  <Words>514</Words>
  <Application>Microsoft Macintosh PowerPoint</Application>
  <PresentationFormat>Widescreen</PresentationFormat>
  <Paragraphs>63</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SDLC process</vt:lpstr>
      <vt:lpstr>Table of Content</vt:lpstr>
      <vt:lpstr>The Software Development Life Cycle (System Development Life Cycle)</vt:lpstr>
      <vt:lpstr>SDLC</vt:lpstr>
      <vt:lpstr>1. Planning (Planning &amp; Requirement)</vt:lpstr>
      <vt:lpstr>PowerPoint Presentation</vt:lpstr>
      <vt:lpstr>3. Design</vt:lpstr>
      <vt:lpstr>4. Implementation</vt:lpstr>
      <vt:lpstr>5. Testing &amp; Integration</vt:lpstr>
      <vt:lpstr>6. Maintenance</vt:lpstr>
      <vt:lpstr>Agile Methodology</vt:lpstr>
      <vt:lpstr>Scrum Methodology</vt:lpstr>
      <vt:lpstr>PowerPoint Presentation</vt:lpstr>
      <vt:lpstr>PowerPoint Presentation</vt:lpstr>
      <vt:lpstr>Azure DevOps</vt:lpstr>
      <vt:lpstr>Assignments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SDLC process</dc:title>
  <dc:creator>Disha An</dc:creator>
  <cp:lastModifiedBy>Disha An</cp:lastModifiedBy>
  <cp:revision>15</cp:revision>
  <dcterms:created xsi:type="dcterms:W3CDTF">2019-01-27T18:10:39Z</dcterms:created>
  <dcterms:modified xsi:type="dcterms:W3CDTF">2020-02-14T01:07:03Z</dcterms:modified>
</cp:coreProperties>
</file>