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09"/>
  </p:normalViewPr>
  <p:slideViewPr>
    <p:cSldViewPr snapToGrid="0" snapToObjects="1">
      <p:cViewPr varScale="1">
        <p:scale>
          <a:sx n="121" d="100"/>
          <a:sy n="121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B6C8-E370-0D47-B79F-AF4AE23C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54FF-A794-414E-8EED-674AEE06E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D176-EABE-5B42-B962-4745143E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77E5-6986-0F48-B72F-F2A5EAEB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62AF-C9C8-3D44-8DA6-C7E9BDE4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36D4-89DE-7D43-9D84-B2504C6C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03BC6-EC84-F544-A84F-44C9BB74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7590-9C2A-604C-AD2B-E29CE91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0B73-852B-404C-8604-0E944F26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7185-E803-114A-AD0F-B8F2D926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84404-20FB-1D4A-8495-7D4052445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492-CB88-7D47-8A88-4604BE9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70AD-B37B-D947-B5B9-1658EB73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AD1F-2992-0C42-A206-28639884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7841-A28C-1E45-9F12-82A89534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1C5-9EC2-DC47-9447-34FA82A2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2556-A06E-F540-8428-01A1E59C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1CB8-B4A6-2A4F-8F95-7FD09E05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08CB-A9A3-2F4B-8DBE-576DC82C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F920-9EB7-0745-A7E1-104ECB2A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ACE6-0FAD-C342-8CB4-B894CFAC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C6F7-C194-4046-A45E-DF780DB6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6B21-D21B-AF4A-B0AE-F24D335A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BF7C-06A9-D24E-975B-F7306188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389D-BE06-CE40-B11D-570AB26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1D70-8C8D-8C44-A0C7-39BBC6FD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365D-86F9-3D4B-9AE3-0B923B776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4F44E-7185-854F-90E6-0560C10E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A9B0-D617-154B-88C8-B3AE3D9B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3ECA-19BB-8344-8776-5FE9196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87C4-DF05-E842-ACAA-51339132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4048-3A86-E24A-9E0F-38F91ABF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5059-20A0-BF43-A402-B2A629C2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742D-02B4-6C45-BF30-2E676976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6274F-AF48-D44A-85B4-671B0A60A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92AC6-D919-5146-9275-94EC1741B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0B746-6E0A-AC4E-8DC6-28AC4443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4F21C-F4F4-1740-960B-54663816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A326E-DA65-924B-9066-E62787BE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AE66-6272-F943-A31A-04C233E9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BF56-EA21-4045-BB80-833B1B39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B56D-A687-E24F-A286-5A73180B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3BBD6-4C74-2046-959F-96955589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47B07-A7FA-F14B-8DCC-9A6FD081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A0F8C-1F2F-4542-89A3-2A032666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EA97F-4A1F-D247-B95B-DA838B80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8B82-B5A1-3A4A-A888-EBE2F222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B616-B2F6-9847-877C-354B995B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CAD73-6EA2-3741-8A8F-385023D8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DB8A-9245-BA48-AB5C-25E6BF6F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0B39-ED2D-AB46-918E-ADB51A3B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58DDB-613D-0E47-9337-E57E614F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539D-5288-F04C-BDA7-393F8DCA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6414B-9449-1F4D-949C-6A630F5B2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A10B-44BC-0744-87EF-1C0812CCC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4D3A-7013-614E-8793-51878901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20DA-E080-DB4F-9095-CAF77FB5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CA83-D8AF-A84D-88F5-7C1EE58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837F4-710B-6649-9C8C-837145F1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0EA7-C120-5F44-89B4-E8FAAAE3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F97B-FD0A-BC48-9A06-A263EBD0A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7ECB-0357-4C4B-9628-719FADBF8E6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C1BE-FABB-9F47-A6EF-E77B908B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8141-8B4F-BB47-9A50-E6ACB3F9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386A-2395-E84C-A660-94D4661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64F-7427-CD4D-9E8B-5ED0680EF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286D7-6335-334D-AFEB-2533ED9BB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D22E-58B8-A049-A139-42C525A1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F572-8BAE-2F45-B80A-B87AB410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  <a:p>
            <a:r>
              <a:rPr lang="en-US" dirty="0"/>
              <a:t>Python Data Science Related Packages</a:t>
            </a:r>
          </a:p>
          <a:p>
            <a:r>
              <a:rPr lang="en-US" dirty="0"/>
              <a:t>Other Useful Packages</a:t>
            </a:r>
          </a:p>
          <a:p>
            <a:r>
              <a:rPr lang="en-US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342194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AD4-883B-6A4D-AF63-C2B3D192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BF8E-39CE-CA4E-93E2-7E03572A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1825625"/>
            <a:ext cx="2837329" cy="4351338"/>
          </a:xfrm>
        </p:spPr>
        <p:txBody>
          <a:bodyPr>
            <a:noAutofit/>
          </a:bodyPr>
          <a:lstStyle/>
          <a:p>
            <a:r>
              <a:rPr lang="en-US" sz="2000" dirty="0"/>
              <a:t>Numbers</a:t>
            </a:r>
          </a:p>
          <a:p>
            <a:r>
              <a:rPr lang="en-US" sz="2000" dirty="0"/>
              <a:t>Variable Assignment</a:t>
            </a:r>
          </a:p>
          <a:p>
            <a:r>
              <a:rPr lang="en-US" sz="2000" dirty="0"/>
              <a:t>Strings</a:t>
            </a:r>
          </a:p>
          <a:p>
            <a:r>
              <a:rPr lang="en-US" sz="2000" dirty="0"/>
              <a:t>Printing</a:t>
            </a:r>
          </a:p>
          <a:p>
            <a:r>
              <a:rPr lang="en-US" sz="2000" dirty="0"/>
              <a:t>Lists</a:t>
            </a:r>
          </a:p>
          <a:p>
            <a:r>
              <a:rPr lang="en-US" sz="2000" dirty="0"/>
              <a:t>Dictionaries</a:t>
            </a:r>
          </a:p>
          <a:p>
            <a:r>
              <a:rPr lang="en-US" sz="2000" dirty="0"/>
              <a:t>Booleans</a:t>
            </a:r>
          </a:p>
          <a:p>
            <a:r>
              <a:rPr lang="en-US" sz="2000" dirty="0"/>
              <a:t>Tuples</a:t>
            </a:r>
          </a:p>
          <a:p>
            <a:r>
              <a:rPr lang="en-US" sz="2000" dirty="0"/>
              <a:t>Sets</a:t>
            </a:r>
          </a:p>
          <a:p>
            <a:r>
              <a:rPr lang="en-US" sz="2000" dirty="0"/>
              <a:t>Comparison Operators</a:t>
            </a:r>
          </a:p>
          <a:p>
            <a:r>
              <a:rPr lang="en-US" sz="2000" dirty="0"/>
              <a:t>Logic Operations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828C9B-B220-AF45-BD12-6F08844EF9B5}"/>
              </a:ext>
            </a:extLst>
          </p:cNvPr>
          <p:cNvSpPr txBox="1">
            <a:spLocks/>
          </p:cNvSpPr>
          <p:nvPr/>
        </p:nvSpPr>
        <p:spPr>
          <a:xfrm>
            <a:off x="5149227" y="1825625"/>
            <a:ext cx="2837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If, </a:t>
            </a:r>
            <a:r>
              <a:rPr lang="en-US" sz="2000" dirty="0" err="1"/>
              <a:t>elif</a:t>
            </a:r>
            <a:r>
              <a:rPr lang="en-US" sz="2000" dirty="0"/>
              <a:t>, else </a:t>
            </a:r>
            <a:r>
              <a:rPr lang="en-US" sz="2000" dirty="0" err="1"/>
              <a:t>statetmens</a:t>
            </a:r>
            <a:endParaRPr lang="en-US" sz="2000" dirty="0"/>
          </a:p>
          <a:p>
            <a:r>
              <a:rPr lang="en-US" sz="2000" dirty="0"/>
              <a:t>For loops</a:t>
            </a:r>
          </a:p>
          <a:p>
            <a:r>
              <a:rPr lang="en-US" sz="2000" dirty="0"/>
              <a:t>While loops</a:t>
            </a:r>
          </a:p>
          <a:p>
            <a:r>
              <a:rPr lang="en-US" sz="2000" dirty="0"/>
              <a:t>Range</a:t>
            </a:r>
          </a:p>
          <a:p>
            <a:r>
              <a:rPr lang="en-US" sz="2000" dirty="0"/>
              <a:t>List comprehension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Lambda expression</a:t>
            </a:r>
          </a:p>
          <a:p>
            <a:r>
              <a:rPr lang="en-US" sz="2000" dirty="0"/>
              <a:t>Map &amp; filter</a:t>
            </a:r>
          </a:p>
          <a:p>
            <a:r>
              <a:rPr lang="en-US" sz="2000" dirty="0"/>
              <a:t>Methods</a:t>
            </a:r>
          </a:p>
          <a:p>
            <a:r>
              <a:rPr lang="en-US" sz="2000" dirty="0"/>
              <a:t>Shallow &amp; Deep Copy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296755-F5DC-4847-AC38-F838AACA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85815"/>
              </p:ext>
            </p:extLst>
          </p:nvPr>
        </p:nvGraphicFramePr>
        <p:xfrm>
          <a:off x="8722658" y="1825625"/>
          <a:ext cx="240254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2542">
                  <a:extLst>
                    <a:ext uri="{9D8B030D-6E8A-4147-A177-3AD203B41FA5}">
                      <a16:colId xmlns:a16="http://schemas.microsoft.com/office/drawing/2014/main" val="226185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1.Python </a:t>
                      </a:r>
                      <a:r>
                        <a:rPr lang="en-US" dirty="0" err="1"/>
                        <a:t>Basics.ipynb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58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5A1A3B2B-FD9E-C345-BD08-72F0C83F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49" y="0"/>
            <a:ext cx="5282157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7D4B1B-8BEE-284F-B5D2-B9A57E40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104167"/>
            <a:ext cx="5282157" cy="1325563"/>
          </a:xfrm>
        </p:spPr>
        <p:txBody>
          <a:bodyPr/>
          <a:lstStyle/>
          <a:p>
            <a:r>
              <a:rPr lang="en-US" dirty="0"/>
              <a:t>Python Packages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652BB0-F887-1E4E-BA3E-91227CD67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50992"/>
              </p:ext>
            </p:extLst>
          </p:nvPr>
        </p:nvGraphicFramePr>
        <p:xfrm>
          <a:off x="484094" y="1775809"/>
          <a:ext cx="5843555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738">
                  <a:extLst>
                    <a:ext uri="{9D8B030D-6E8A-4147-A177-3AD203B41FA5}">
                      <a16:colId xmlns:a16="http://schemas.microsoft.com/office/drawing/2014/main" val="1003609487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099845160"/>
                    </a:ext>
                  </a:extLst>
                </a:gridCol>
                <a:gridCol w="1987297">
                  <a:extLst>
                    <a:ext uri="{9D8B030D-6E8A-4147-A177-3AD203B41FA5}">
                      <a16:colId xmlns:a16="http://schemas.microsoft.com/office/drawing/2014/main" val="1262755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4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2Library_Numpy.ipynb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9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3Library_Pandas.ipynb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2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4Library_DateTime.ipynb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7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5Library_Scikit-Learn.ipynb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</a:p>
                    <a:p>
                      <a:r>
                        <a:rPr lang="en-US" dirty="0"/>
                        <a:t>Seaborn</a:t>
                      </a:r>
                    </a:p>
                    <a:p>
                      <a:r>
                        <a:rPr lang="en-US" dirty="0"/>
                        <a:t>Bokeh</a:t>
                      </a:r>
                    </a:p>
                    <a:p>
                      <a:r>
                        <a:rPr lang="en-US" dirty="0" err="1"/>
                        <a:t>Plotly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6Library_matplotlib_seaborn_bokeh_plotly.ipynb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35D54C-30F7-414A-A747-E352230EF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284840"/>
              </p:ext>
            </p:extLst>
          </p:nvPr>
        </p:nvGraphicFramePr>
        <p:xfrm>
          <a:off x="3039532" y="389466"/>
          <a:ext cx="9152467" cy="63830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0841">
                  <a:extLst>
                    <a:ext uri="{9D8B030D-6E8A-4147-A177-3AD203B41FA5}">
                      <a16:colId xmlns:a16="http://schemas.microsoft.com/office/drawing/2014/main" val="681292662"/>
                    </a:ext>
                  </a:extLst>
                </a:gridCol>
                <a:gridCol w="5908724">
                  <a:extLst>
                    <a:ext uri="{9D8B030D-6E8A-4147-A177-3AD203B41FA5}">
                      <a16:colId xmlns:a16="http://schemas.microsoft.com/office/drawing/2014/main" val="2320633399"/>
                    </a:ext>
                  </a:extLst>
                </a:gridCol>
                <a:gridCol w="2442902">
                  <a:extLst>
                    <a:ext uri="{9D8B030D-6E8A-4147-A177-3AD203B41FA5}">
                      <a16:colId xmlns:a16="http://schemas.microsoft.com/office/drawing/2014/main" val="439845085"/>
                    </a:ext>
                  </a:extLst>
                </a:gridCol>
              </a:tblGrid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Directive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Meaning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Example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401306905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%a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Weekday as locale’s abbreviated name.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" sz="1100">
                          <a:effectLst/>
                        </a:rPr>
                        <a:t>Sun, Mon, …, Sat (en_US);</a:t>
                      </a:r>
                    </a:p>
                    <a:p>
                      <a:pPr algn="l"/>
                      <a:r>
                        <a:rPr lang="fr" sz="1100">
                          <a:effectLst/>
                        </a:rPr>
                        <a:t>So, Mo, …, Sa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512246126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%A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Weekday as locale’s full name.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Sunday, Monday, …, Saturday (</a:t>
                      </a:r>
                      <a:r>
                        <a:rPr lang="en-US" sz="1100" dirty="0" err="1">
                          <a:effectLst/>
                        </a:rPr>
                        <a:t>en_US</a:t>
                      </a:r>
                      <a:r>
                        <a:rPr lang="en-US" sz="1100" dirty="0">
                          <a:effectLst/>
                        </a:rPr>
                        <a:t>);</a:t>
                      </a:r>
                    </a:p>
                    <a:p>
                      <a:pPr algn="l"/>
                      <a:r>
                        <a:rPr lang="en-US" sz="1100" dirty="0">
                          <a:effectLst/>
                        </a:rPr>
                        <a:t>Sonntag, Montag, …, </a:t>
                      </a:r>
                      <a:r>
                        <a:rPr lang="en-US" sz="1100" dirty="0" err="1">
                          <a:effectLst/>
                        </a:rPr>
                        <a:t>Samstag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de_DE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4130125951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%w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Weekday as a decimal number, where 0 is Sunday and 6 is Saturday.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0, 1, …, 6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8326667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%d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Day of the month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01, 02, …, 31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03653228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%b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Month as locale’s abbreviated name.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" sz="1100">
                          <a:effectLst/>
                        </a:rPr>
                        <a:t>Jan, Feb, …, Dec (en_US);</a:t>
                      </a:r>
                    </a:p>
                    <a:p>
                      <a:pPr algn="l"/>
                      <a:r>
                        <a:rPr lang="nl" sz="1100">
                          <a:effectLst/>
                        </a:rPr>
                        <a:t>Jan, Feb, …, Dez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057471084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%B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Month as locale’s full name.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January, February, …, December (en_US);</a:t>
                      </a:r>
                    </a:p>
                    <a:p>
                      <a:pPr algn="l"/>
                      <a:r>
                        <a:rPr lang="en-US" sz="1100">
                          <a:effectLst/>
                        </a:rPr>
                        <a:t>Januar, Februar, …, Dezember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4029899751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%m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Month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01, 02, …, 12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667094882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%y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Year without century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00, 01, …, 99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297026249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%Y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Year with century as a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1970, 1988, 2001, 2013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1201392708"/>
                  </a:ext>
                </a:extLst>
              </a:tr>
              <a:tr h="2207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%H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Hour (24-hour clock)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00, 01, …, 23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243590368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%I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Hour (12-hour clock)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01, 02, …, 12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716446996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%p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Locale’s equivalent of either AM or PM.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100">
                          <a:effectLst/>
                        </a:rPr>
                        <a:t>AM, PM (en_US);</a:t>
                      </a:r>
                    </a:p>
                    <a:p>
                      <a:pPr algn="l"/>
                      <a:r>
                        <a:rPr lang="de" sz="1100">
                          <a:effectLst/>
                        </a:rPr>
                        <a:t>am, pm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61811538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%M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" sz="1100" dirty="0">
                          <a:effectLst/>
                          <a:highlight>
                            <a:srgbClr val="FFFF00"/>
                          </a:highlight>
                        </a:rPr>
                        <a:t>Minute as a zero-</a:t>
                      </a:r>
                      <a:r>
                        <a:rPr lang="pt" sz="1100" dirty="0" err="1">
                          <a:effectLst/>
                          <a:highlight>
                            <a:srgbClr val="FFFF00"/>
                          </a:highlight>
                        </a:rPr>
                        <a:t>padded</a:t>
                      </a:r>
                      <a:r>
                        <a:rPr lang="pt" sz="1100" dirty="0">
                          <a:effectLst/>
                          <a:highlight>
                            <a:srgbClr val="FFFF00"/>
                          </a:highlight>
                        </a:rPr>
                        <a:t> decimal </a:t>
                      </a:r>
                      <a:r>
                        <a:rPr lang="pt" sz="1100" dirty="0" err="1">
                          <a:effectLst/>
                          <a:highlight>
                            <a:srgbClr val="FFFF00"/>
                          </a:highlight>
                        </a:rPr>
                        <a:t>number</a:t>
                      </a:r>
                      <a:r>
                        <a:rPr lang="pt" sz="1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00, 01, …, 59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1781590487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%S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Second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00, 01, …, 59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651550555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%f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Microsecond as a decimal number, zero-padded on the left.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000000, 000001, …, 999999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759567725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%z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UTC offset in the form +HHMM or -HHMM (empty string if the the object is naive).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(empty), +0000, -0400, +1030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745701297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%Z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Time zone name (empty string if the object is naive).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(empty), UTC, EST, CST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1872962495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%j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Day of the year as a zero-padded decimal number.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001, 002, …, 366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414908892"/>
                  </a:ext>
                </a:extLst>
              </a:tr>
              <a:tr h="40717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%U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Week number of the year (Sunday as the first day of the week) as a zero padded decimal number. All days in a new year preceding the first Sunday are considered to be in week 0.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00, 01, …, 53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800820776"/>
                  </a:ext>
                </a:extLst>
              </a:tr>
              <a:tr h="35714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%W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Week number of the year (Monday as the first day of the week) as a decimal number. All days in a new year preceding the first Monday are considered to be in week 0.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00, 01, …, 53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3654430178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%c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Locale’s appropriate date and time representation.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" sz="1100">
                          <a:effectLst/>
                        </a:rPr>
                        <a:t>Tue Aug 16 21:30:00 1988 (en_US);</a:t>
                      </a:r>
                    </a:p>
                    <a:p>
                      <a:pPr algn="l"/>
                      <a:r>
                        <a:rPr lang="fr" sz="1100">
                          <a:effectLst/>
                        </a:rPr>
                        <a:t>Di 16 Aug 21:30:00 1988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183867428"/>
                  </a:ext>
                </a:extLst>
              </a:tr>
              <a:tr h="50935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%x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Locale’s appropriate date representation.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08/16/88 (None);</a:t>
                      </a:r>
                    </a:p>
                    <a:p>
                      <a:pPr algn="l"/>
                      <a:r>
                        <a:rPr lang="en-US" sz="1100">
                          <a:effectLst/>
                        </a:rPr>
                        <a:t>08/16/1988 (en_US);</a:t>
                      </a:r>
                    </a:p>
                    <a:p>
                      <a:pPr algn="l"/>
                      <a:r>
                        <a:rPr lang="en-US" sz="1100">
                          <a:effectLst/>
                        </a:rPr>
                        <a:t>16.08.1988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890462647"/>
                  </a:ext>
                </a:extLst>
              </a:tr>
              <a:tr h="34213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%X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Locale’s appropriate time representation.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21:30:00 (en_US);</a:t>
                      </a:r>
                    </a:p>
                    <a:p>
                      <a:pPr algn="l"/>
                      <a:r>
                        <a:rPr lang="en-US" sz="1100">
                          <a:effectLst/>
                        </a:rPr>
                        <a:t>21:30:00 (de_DE)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1246171691"/>
                  </a:ext>
                </a:extLst>
              </a:tr>
              <a:tr h="1749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%%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literal '%' character.</a:t>
                      </a:r>
                    </a:p>
                  </a:txBody>
                  <a:tcPr marL="9627" marR="9627" marT="3851" marB="38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%</a:t>
                      </a:r>
                    </a:p>
                  </a:txBody>
                  <a:tcPr marL="9627" marR="9627" marT="3851" marB="3851" anchor="ctr"/>
                </a:tc>
                <a:extLst>
                  <a:ext uri="{0D108BD9-81ED-4DB2-BD59-A6C34878D82A}">
                    <a16:rowId xmlns:a16="http://schemas.microsoft.com/office/drawing/2014/main" val="21828635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4ABE41-B9E3-694D-94C1-8AFDC8AD2C9F}"/>
              </a:ext>
            </a:extLst>
          </p:cNvPr>
          <p:cNvSpPr txBox="1"/>
          <p:nvPr/>
        </p:nvSpPr>
        <p:spPr>
          <a:xfrm>
            <a:off x="0" y="160868"/>
            <a:ext cx="291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 8601 UTC</a:t>
            </a:r>
          </a:p>
          <a:p>
            <a:r>
              <a:rPr lang="en-US" dirty="0"/>
              <a:t>0 -&gt; 1 2 –12</a:t>
            </a:r>
          </a:p>
          <a:p>
            <a:r>
              <a:rPr lang="en-US" dirty="0"/>
              <a:t>%Y%M%DT%H:%M:%</a:t>
            </a:r>
            <a:r>
              <a:rPr lang="en-US" dirty="0" err="1"/>
              <a:t>S%z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2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C7DC-AEC9-1C42-8BEF-13387C8F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C3B3FDB-2F5C-A948-A8CD-A443D00F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" y="1520474"/>
            <a:ext cx="10627112" cy="45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C3C5-6612-5647-9103-42B9F2BA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7B94-62CE-5F4A-98D6-86169C11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Assignment 1</a:t>
            </a:r>
          </a:p>
          <a:p>
            <a:r>
              <a:rPr lang="en-US" dirty="0"/>
              <a:t>Data Wrangling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09574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723</Words>
  <Application>Microsoft Macintosh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Crash Course</vt:lpstr>
      <vt:lpstr>Table of Content</vt:lpstr>
      <vt:lpstr>Python Basics</vt:lpstr>
      <vt:lpstr>Python Packages</vt:lpstr>
      <vt:lpstr>PowerPoint Presentation</vt:lpstr>
      <vt:lpstr>Scikit-Learn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Disha An</dc:creator>
  <cp:lastModifiedBy>Disha An</cp:lastModifiedBy>
  <cp:revision>28</cp:revision>
  <dcterms:created xsi:type="dcterms:W3CDTF">2019-01-10T02:38:08Z</dcterms:created>
  <dcterms:modified xsi:type="dcterms:W3CDTF">2020-02-14T01:26:48Z</dcterms:modified>
</cp:coreProperties>
</file>